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2"/>
  </p:notesMasterIdLst>
  <p:handoutMasterIdLst>
    <p:handoutMasterId r:id="rId93"/>
  </p:handoutMasterIdLst>
  <p:sldIdLst>
    <p:sldId id="256" r:id="rId2"/>
    <p:sldId id="1433" r:id="rId3"/>
    <p:sldId id="1421" r:id="rId4"/>
    <p:sldId id="1418" r:id="rId5"/>
    <p:sldId id="1420" r:id="rId6"/>
    <p:sldId id="1426" r:id="rId7"/>
    <p:sldId id="1424" r:id="rId8"/>
    <p:sldId id="1425" r:id="rId9"/>
    <p:sldId id="1427" r:id="rId10"/>
    <p:sldId id="1428" r:id="rId11"/>
    <p:sldId id="1429" r:id="rId12"/>
    <p:sldId id="1430" r:id="rId13"/>
    <p:sldId id="1431" r:id="rId14"/>
    <p:sldId id="1440" r:id="rId15"/>
    <p:sldId id="1432" r:id="rId16"/>
    <p:sldId id="1434" r:id="rId17"/>
    <p:sldId id="1435" r:id="rId18"/>
    <p:sldId id="1401" r:id="rId19"/>
    <p:sldId id="1402" r:id="rId20"/>
    <p:sldId id="1403" r:id="rId21"/>
    <p:sldId id="1436" r:id="rId22"/>
    <p:sldId id="1437" r:id="rId23"/>
    <p:sldId id="1390" r:id="rId24"/>
    <p:sldId id="1391" r:id="rId25"/>
    <p:sldId id="1392" r:id="rId26"/>
    <p:sldId id="1393" r:id="rId27"/>
    <p:sldId id="1394" r:id="rId28"/>
    <p:sldId id="1395" r:id="rId29"/>
    <p:sldId id="1396" r:id="rId30"/>
    <p:sldId id="1404" r:id="rId31"/>
    <p:sldId id="1409" r:id="rId32"/>
    <p:sldId id="1410" r:id="rId33"/>
    <p:sldId id="1411" r:id="rId34"/>
    <p:sldId id="1412" r:id="rId35"/>
    <p:sldId id="1413" r:id="rId36"/>
    <p:sldId id="1414" r:id="rId37"/>
    <p:sldId id="1415" r:id="rId38"/>
    <p:sldId id="1416" r:id="rId39"/>
    <p:sldId id="1417" r:id="rId40"/>
    <p:sldId id="1441" r:id="rId41"/>
    <p:sldId id="1406" r:id="rId42"/>
    <p:sldId id="1332" r:id="rId43"/>
    <p:sldId id="1333" r:id="rId44"/>
    <p:sldId id="1408" r:id="rId45"/>
    <p:sldId id="1407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345" r:id="rId57"/>
    <p:sldId id="1347" r:id="rId58"/>
    <p:sldId id="1348" r:id="rId59"/>
    <p:sldId id="1443" r:id="rId60"/>
    <p:sldId id="1444" r:id="rId61"/>
    <p:sldId id="1445" r:id="rId62"/>
    <p:sldId id="1446" r:id="rId63"/>
    <p:sldId id="1381" r:id="rId64"/>
    <p:sldId id="1447" r:id="rId65"/>
    <p:sldId id="1382" r:id="rId66"/>
    <p:sldId id="1383" r:id="rId67"/>
    <p:sldId id="1384" r:id="rId68"/>
    <p:sldId id="1448" r:id="rId69"/>
    <p:sldId id="1449" r:id="rId70"/>
    <p:sldId id="1389" r:id="rId71"/>
    <p:sldId id="1442" r:id="rId72"/>
    <p:sldId id="1355" r:id="rId73"/>
    <p:sldId id="1356" r:id="rId74"/>
    <p:sldId id="1357" r:id="rId75"/>
    <p:sldId id="1358" r:id="rId76"/>
    <p:sldId id="1359" r:id="rId77"/>
    <p:sldId id="1360" r:id="rId78"/>
    <p:sldId id="1373" r:id="rId79"/>
    <p:sldId id="1450" r:id="rId80"/>
    <p:sldId id="1052" r:id="rId81"/>
    <p:sldId id="1179" r:id="rId82"/>
    <p:sldId id="1178" r:id="rId83"/>
    <p:sldId id="1180" r:id="rId84"/>
    <p:sldId id="1062" r:id="rId85"/>
    <p:sldId id="1451" r:id="rId86"/>
    <p:sldId id="1181" r:id="rId87"/>
    <p:sldId id="1183" r:id="rId88"/>
    <p:sldId id="1184" r:id="rId89"/>
    <p:sldId id="1185" r:id="rId90"/>
    <p:sldId id="145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jr" initials="zj" lastIdx="1" clrIdx="0">
    <p:extLst>
      <p:ext uri="{19B8F6BF-5375-455C-9EA6-DF929625EA0E}">
        <p15:presenceInfo xmlns:p15="http://schemas.microsoft.com/office/powerpoint/2012/main" userId="2e4313e0a9562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 autoAdjust="0"/>
    <p:restoredTop sz="87822" autoAdjust="0"/>
  </p:normalViewPr>
  <p:slideViewPr>
    <p:cSldViewPr>
      <p:cViewPr varScale="1">
        <p:scale>
          <a:sx n="80" d="100"/>
          <a:sy n="80" d="100"/>
        </p:scale>
        <p:origin x="28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2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918CDD0-AFBA-49E2-9FF3-DECA6FFC3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BA4CC1-314B-479F-A619-604DE5070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FB62-4E11-4440-863A-8E21126CF63D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DFD997-E092-4E27-85A4-B18914E26D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6F9DAC-7499-4534-AADB-BDF8702105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F3FA-E26E-411A-8981-C9E1CEF7F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16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219C-91EE-4B64-97AF-8AFE3F6EC6C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A1F27-C59C-4704-98E0-7336D92A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5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46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039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70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67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238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5413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63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2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214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522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19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676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219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89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AB5C1-34E2-41C6-BE30-8C18D83503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2376483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004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666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55F30A-8796-4686-909B-B06432DD55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040106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9D443-7A13-4DFD-9ED5-CDD619E808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76305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51CAFB-94AC-4EFA-A95F-11270E1404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2857199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1AC84-397D-45B1-A9E8-E8D5EE2AA1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2868674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4E46A-A35F-47C9-94DA-13FF5E7432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13800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357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4D179-8BC4-45B2-AB89-C762D84551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77528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89954-B1DA-4049-95E0-ACB165303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2426368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9B9E8-57AB-4E47-A87D-8EA2C6BA13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969804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6691E2-FD6D-4DC9-AEB1-8274CC51F2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169735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AD02E-144D-4851-9066-7DEA55810E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126829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3CE2F-1E17-428B-9648-3DD678BA08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2606508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E5515-D788-4A6D-A245-81DC4BC884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176433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86E11A-8EC1-4C60-A108-7776EB4500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838968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DFD59-408E-4AD6-BB2E-65C36146C9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049901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6E72A-3A53-4B09-AC18-3E8320803D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4.4 </a:t>
            </a: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352491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751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BPDU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7C166-FCE6-4109-8620-8394187968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4.4 </a:t>
            </a: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936865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0B8802-914A-7C41-BC77-CC54DEE99EE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C6BA-164C-4BFA-B5F5-4893194745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zh-CN"/>
              <a:t>4.4 </a:t>
            </a:r>
            <a:r>
              <a:rPr kumimoji="1" lang="zh-CN" altLang="en-US"/>
              <a:t>数据链路层交换</a:t>
            </a:r>
          </a:p>
        </p:txBody>
      </p:sp>
    </p:spTree>
    <p:extLst>
      <p:ext uri="{BB962C8B-B14F-4D97-AF65-F5344CB8AC3E}">
        <p14:creationId xmlns:p14="http://schemas.microsoft.com/office/powerpoint/2010/main" val="18325383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497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703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603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410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19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162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组网方式</a:t>
            </a:r>
            <a:r>
              <a:rPr lang="en-US" altLang="zh-CN" dirty="0"/>
              <a:t>2</a:t>
            </a:r>
            <a:r>
              <a:rPr lang="zh-CN" altLang="en-US" dirty="0"/>
              <a:t>：通过计算机直接拨号上网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77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6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91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276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08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27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D5A66-9C2F-42FF-B09E-B62E67AA14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20C1-C97C-4A95-8CC7-E9C91CBF40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9E9CD-6400-4048-A621-93BAB80DC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E790D-BCFB-4008-9260-CA63AEE32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4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C469-7C95-4280-A06B-E0B75510F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DC131-9A15-4746-A2F6-35F31BCF58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5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AF1C9-0564-4621-92FB-D00C85A937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E25E5-12CD-4826-A5AF-2C98E7658D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4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9D020-3E06-4B10-9F51-23473D21C2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BF5AF-EDEE-436D-9ACF-174E0986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8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5588" y="6473496"/>
            <a:ext cx="7416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DDACC-B398-4434-9A27-1DB8A0412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5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066CA9B-7DB3-42EB-BEFB-41BBCC2A13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b="1" dirty="0">
                <a:solidFill>
                  <a:srgbClr val="DDDDDD"/>
                </a:solidFill>
                <a:latin typeface="+mn-lt"/>
              </a:rPr>
              <a:t>计算机网络</a:t>
            </a: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3433" y="6537326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80DFAE-88B7-49D3-8F2D-B101E877E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38642EDB-A3BB-4902-97B1-0A18A2BB3D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32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50000"/>
        </a:spcBef>
        <a:spcAft>
          <a:spcPct val="0"/>
        </a:spcAft>
        <a:buFont typeface="Wingdings" pitchFamily="2" charset="2"/>
        <a:buChar char="Ø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uangqun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tcalfe%27s_law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w.com.cn/news-SlideShow/htm2009/20090421_172223_2.s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8AEE2-6D1B-4B28-876F-25FD57B5D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  <a:r>
              <a:rPr lang="en-US" altLang="zh-CN" dirty="0"/>
              <a:t>-2024</a:t>
            </a:r>
            <a:r>
              <a:rPr lang="zh-CN" altLang="en-US" dirty="0"/>
              <a:t>年秋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数据链路层（</a:t>
            </a:r>
            <a:r>
              <a:rPr lang="en-US" altLang="zh-CN" dirty="0"/>
              <a:t>2</a:t>
            </a:r>
            <a:r>
              <a:rPr lang="zh-CN" altLang="en-US" dirty="0"/>
              <a:t>）有线局域网络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E8012-4902-4069-95F3-543B3EE4D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授课教师：黄群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huangqun@pku.edu.cn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7C2E22-4D38-4B16-A6D1-8AF0CFEE5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DD5A66-9C2F-42FF-B09E-B62E67AA144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7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A8B51-C6B5-44C3-AA93-653D5F07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BB126-76CB-42CE-B962-5A4CCD23C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5" name="Group 101">
            <a:extLst>
              <a:ext uri="{FF2B5EF4-FFF2-40B4-BE49-F238E27FC236}">
                <a16:creationId xmlns:a16="http://schemas.microsoft.com/office/drawing/2014/main" id="{39F888CA-AAA8-4310-8BBF-31A964AD6B5D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962400"/>
            <a:ext cx="8235952" cy="2349500"/>
            <a:chOff x="709613" y="3962400"/>
            <a:chExt cx="8235952" cy="2349500"/>
          </a:xfrm>
        </p:grpSpPr>
        <p:grpSp>
          <p:nvGrpSpPr>
            <p:cNvPr id="6" name="Group 102">
              <a:extLst>
                <a:ext uri="{FF2B5EF4-FFF2-40B4-BE49-F238E27FC236}">
                  <a16:creationId xmlns:a16="http://schemas.microsoft.com/office/drawing/2014/main" id="{9795C74D-FA48-4672-AE71-784F8912E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65" name="Group 44">
                <a:extLst>
                  <a:ext uri="{FF2B5EF4-FFF2-40B4-BE49-F238E27FC236}">
                    <a16:creationId xmlns:a16="http://schemas.microsoft.com/office/drawing/2014/main" id="{48D996D2-47CA-47B5-9B14-6C1C019AE0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67" name="Picture 45" descr="desktop_computer_stylized_medium">
                  <a:extLst>
                    <a:ext uri="{FF2B5EF4-FFF2-40B4-BE49-F238E27FC236}">
                      <a16:creationId xmlns:a16="http://schemas.microsoft.com/office/drawing/2014/main" id="{8D8D38F5-600C-4453-B9EF-093C785207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E0034423-33FB-467F-BBDD-BDB3A0764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66" name="Rectangle 43">
                <a:extLst>
                  <a:ext uri="{FF2B5EF4-FFF2-40B4-BE49-F238E27FC236}">
                    <a16:creationId xmlns:a16="http://schemas.microsoft.com/office/drawing/2014/main" id="{543D333B-2697-4267-AABC-05A666A01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7" name="Group 103">
              <a:extLst>
                <a:ext uri="{FF2B5EF4-FFF2-40B4-BE49-F238E27FC236}">
                  <a16:creationId xmlns:a16="http://schemas.microsoft.com/office/drawing/2014/main" id="{A60387E6-D836-4881-96E1-78AE984290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1" name="Rectangle 48">
                <a:extLst>
                  <a:ext uri="{FF2B5EF4-FFF2-40B4-BE49-F238E27FC236}">
                    <a16:creationId xmlns:a16="http://schemas.microsoft.com/office/drawing/2014/main" id="{5DF34D08-2B48-43DE-86A6-0CF62653D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62" name="Group 49">
                <a:extLst>
                  <a:ext uri="{FF2B5EF4-FFF2-40B4-BE49-F238E27FC236}">
                    <a16:creationId xmlns:a16="http://schemas.microsoft.com/office/drawing/2014/main" id="{389A3A7A-549C-4825-91E4-D63E1DCE21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63" name="Picture 50" descr="desktop_computer_stylized_medium">
                  <a:extLst>
                    <a:ext uri="{FF2B5EF4-FFF2-40B4-BE49-F238E27FC236}">
                      <a16:creationId xmlns:a16="http://schemas.microsoft.com/office/drawing/2014/main" id="{7595534A-5BA8-4DEA-A73A-A6AEBE4CA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Freeform 51">
                  <a:extLst>
                    <a:ext uri="{FF2B5EF4-FFF2-40B4-BE49-F238E27FC236}">
                      <a16:creationId xmlns:a16="http://schemas.microsoft.com/office/drawing/2014/main" id="{F4F8ED80-CD69-4AB5-B0FB-4E7F78DEE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12FF9FAB-99BE-46C2-975A-316CF3853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R</a:t>
              </a:r>
              <a:endParaRPr lang="en-US" dirty="0"/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4EA4A450-4037-490D-8008-F67CFE39B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6EFFB224-E4CD-4A07-B602-182ABF0A1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AF273661-C952-40AC-8152-436A6AC9A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59" name="Text Box 24">
                <a:extLst>
                  <a:ext uri="{FF2B5EF4-FFF2-40B4-BE49-F238E27FC236}">
                    <a16:creationId xmlns:a16="http://schemas.microsoft.com/office/drawing/2014/main" id="{1EE43D93-E883-4F58-A507-4E3392D0B8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9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60" name="Text Box 25">
                <a:extLst>
                  <a:ext uri="{FF2B5EF4-FFF2-40B4-BE49-F238E27FC236}">
                    <a16:creationId xmlns:a16="http://schemas.microsoft.com/office/drawing/2014/main" id="{BB7594EF-1AF3-4BF6-8038-73A4B32B3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FECE9D2E-8421-4880-BB31-41143B34C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13" name="Text Box 27">
              <a:extLst>
                <a:ext uri="{FF2B5EF4-FFF2-40B4-BE49-F238E27FC236}">
                  <a16:creationId xmlns:a16="http://schemas.microsoft.com/office/drawing/2014/main" id="{4CDB8FC7-B724-4AA3-A0A7-AE4C58B29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2541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C3EA57C0-3957-48EE-9B93-12FACBBE7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24271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1B50D7F0-7907-413E-9655-C4D10B239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6D985B9D-B51D-45A5-9F9A-EA247A49B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" name="Line 40">
              <a:extLst>
                <a:ext uri="{FF2B5EF4-FFF2-40B4-BE49-F238E27FC236}">
                  <a16:creationId xmlns:a16="http://schemas.microsoft.com/office/drawing/2014/main" id="{B0F72508-2AF4-493F-98F8-22D537054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Line 41">
              <a:extLst>
                <a:ext uri="{FF2B5EF4-FFF2-40B4-BE49-F238E27FC236}">
                  <a16:creationId xmlns:a16="http://schemas.microsoft.com/office/drawing/2014/main" id="{C213ADDB-8B7F-431F-B179-749C65975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C7BD1D9B-852E-4777-BB3A-750F7C23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306434E9-9179-4FEE-BCA6-D2B8592D8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C093B853-F2A3-4D2E-9457-DA9CAD2B87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789C76FE-90E7-4597-9808-D598A23F7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E338C14C-1ED2-4462-B4A4-7925140841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Text Box 58">
              <a:extLst>
                <a:ext uri="{FF2B5EF4-FFF2-40B4-BE49-F238E27FC236}">
                  <a16:creationId xmlns:a16="http://schemas.microsoft.com/office/drawing/2014/main" id="{C0BB1469-DABA-4544-ABAB-B63BF1F72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A5CA695E-C15F-4DD5-80A0-EEAADAEA6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E0BDB45D-9707-40ED-9A2D-C13EC5031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2" y="4845050"/>
              <a:ext cx="1573213" cy="463550"/>
              <a:chOff x="4351" y="2786"/>
              <a:chExt cx="991" cy="292"/>
            </a:xfrm>
          </p:grpSpPr>
          <p:sp>
            <p:nvSpPr>
              <p:cNvPr id="57" name="Text Box 64">
                <a:extLst>
                  <a:ext uri="{FF2B5EF4-FFF2-40B4-BE49-F238E27FC236}">
                    <a16:creationId xmlns:a16="http://schemas.microsoft.com/office/drawing/2014/main" id="{A6D2394F-E28A-40FA-B71A-87C374DF3C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AA81B76B-C578-4139-A5AA-F96F8121A7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91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5D2FAD49-B6EC-4841-941F-279E15D3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Line 68">
              <a:extLst>
                <a:ext uri="{FF2B5EF4-FFF2-40B4-BE49-F238E27FC236}">
                  <a16:creationId xmlns:a16="http://schemas.microsoft.com/office/drawing/2014/main" id="{28B5F463-D2D4-468B-A50C-57BC00E37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Text Box 71">
              <a:extLst>
                <a:ext uri="{FF2B5EF4-FFF2-40B4-BE49-F238E27FC236}">
                  <a16:creationId xmlns:a16="http://schemas.microsoft.com/office/drawing/2014/main" id="{C43C1F98-CCE8-4D27-947B-D8D7F2035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30" name="Text Box 72">
              <a:extLst>
                <a:ext uri="{FF2B5EF4-FFF2-40B4-BE49-F238E27FC236}">
                  <a16:creationId xmlns:a16="http://schemas.microsoft.com/office/drawing/2014/main" id="{C90CE272-3FBA-4C8E-96B5-2E81FDE63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31" name="Line 73">
              <a:extLst>
                <a:ext uri="{FF2B5EF4-FFF2-40B4-BE49-F238E27FC236}">
                  <a16:creationId xmlns:a16="http://schemas.microsoft.com/office/drawing/2014/main" id="{EEBE6F71-67E4-4081-A785-BF1DA0E70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Line 74">
              <a:extLst>
                <a:ext uri="{FF2B5EF4-FFF2-40B4-BE49-F238E27FC236}">
                  <a16:creationId xmlns:a16="http://schemas.microsoft.com/office/drawing/2014/main" id="{E167AE28-42C7-44F4-A5EE-071EF3B6E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160982F1-46A0-4158-B3BF-AB3F2F717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Text Box 76">
              <a:extLst>
                <a:ext uri="{FF2B5EF4-FFF2-40B4-BE49-F238E27FC236}">
                  <a16:creationId xmlns:a16="http://schemas.microsoft.com/office/drawing/2014/main" id="{532DC344-1EBA-4771-AC2C-80513D807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898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35" name="Group 131">
              <a:extLst>
                <a:ext uri="{FF2B5EF4-FFF2-40B4-BE49-F238E27FC236}">
                  <a16:creationId xmlns:a16="http://schemas.microsoft.com/office/drawing/2014/main" id="{23E1BB1E-3380-40DD-92DF-F209772EE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53" name="Group 44">
                <a:extLst>
                  <a:ext uri="{FF2B5EF4-FFF2-40B4-BE49-F238E27FC236}">
                    <a16:creationId xmlns:a16="http://schemas.microsoft.com/office/drawing/2014/main" id="{7C665012-D513-445B-B6B3-EACB622A5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55" name="Picture 45" descr="desktop_computer_stylized_medium">
                  <a:extLst>
                    <a:ext uri="{FF2B5EF4-FFF2-40B4-BE49-F238E27FC236}">
                      <a16:creationId xmlns:a16="http://schemas.microsoft.com/office/drawing/2014/main" id="{554314AE-2A9E-4E12-921F-F85B039878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" name="Freeform 46">
                  <a:extLst>
                    <a:ext uri="{FF2B5EF4-FFF2-40B4-BE49-F238E27FC236}">
                      <a16:creationId xmlns:a16="http://schemas.microsoft.com/office/drawing/2014/main" id="{787A68D7-9957-44A4-9651-48758C94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54" name="Rectangle 43">
                <a:extLst>
                  <a:ext uri="{FF2B5EF4-FFF2-40B4-BE49-F238E27FC236}">
                    <a16:creationId xmlns:a16="http://schemas.microsoft.com/office/drawing/2014/main" id="{6742BAD3-5ED2-4E39-AF45-DD2EA1CB0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6" name="Group 132">
              <a:extLst>
                <a:ext uri="{FF2B5EF4-FFF2-40B4-BE49-F238E27FC236}">
                  <a16:creationId xmlns:a16="http://schemas.microsoft.com/office/drawing/2014/main" id="{CB6F12FB-5920-4E9E-9177-F81EB7ECA5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2" name="Rectangle 43">
                <a:extLst>
                  <a:ext uri="{FF2B5EF4-FFF2-40B4-BE49-F238E27FC236}">
                    <a16:creationId xmlns:a16="http://schemas.microsoft.com/office/drawing/2014/main" id="{20CE4325-DD26-4E7A-B697-675A7468E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43" name="Group 1185">
                <a:extLst>
                  <a:ext uri="{FF2B5EF4-FFF2-40B4-BE49-F238E27FC236}">
                    <a16:creationId xmlns:a16="http://schemas.microsoft.com/office/drawing/2014/main" id="{B4181563-4FD3-4093-9DF6-14F838696A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5" name="Oval 407">
                  <a:extLst>
                    <a:ext uri="{FF2B5EF4-FFF2-40B4-BE49-F238E27FC236}">
                      <a16:creationId xmlns:a16="http://schemas.microsoft.com/office/drawing/2014/main" id="{5A83AE42-282B-4042-8BAF-EFD8D12BC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6" name="Rectangle 410">
                  <a:extLst>
                    <a:ext uri="{FF2B5EF4-FFF2-40B4-BE49-F238E27FC236}">
                      <a16:creationId xmlns:a16="http://schemas.microsoft.com/office/drawing/2014/main" id="{DCCCDED5-E9A0-45B4-806F-26EE8094F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7" name="Oval 411">
                  <a:extLst>
                    <a:ext uri="{FF2B5EF4-FFF2-40B4-BE49-F238E27FC236}">
                      <a16:creationId xmlns:a16="http://schemas.microsoft.com/office/drawing/2014/main" id="{E0ABD7FD-CFC1-41D6-AF64-0262E7A09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48" name="Group 1189">
                  <a:extLst>
                    <a:ext uri="{FF2B5EF4-FFF2-40B4-BE49-F238E27FC236}">
                      <a16:creationId xmlns:a16="http://schemas.microsoft.com/office/drawing/2014/main" id="{A080E967-150A-444E-8A0B-7B68C97ADE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51" name="Freeform 1190">
                    <a:extLst>
                      <a:ext uri="{FF2B5EF4-FFF2-40B4-BE49-F238E27FC236}">
                        <a16:creationId xmlns:a16="http://schemas.microsoft.com/office/drawing/2014/main" id="{E691B87A-2045-489F-BF52-D93204E8EF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 1191">
                    <a:extLst>
                      <a:ext uri="{FF2B5EF4-FFF2-40B4-BE49-F238E27FC236}">
                        <a16:creationId xmlns:a16="http://schemas.microsoft.com/office/drawing/2014/main" id="{D7B3C1A8-F0CB-4A9C-B641-78D4976B9E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" name="Line 1192">
                  <a:extLst>
                    <a:ext uri="{FF2B5EF4-FFF2-40B4-BE49-F238E27FC236}">
                      <a16:creationId xmlns:a16="http://schemas.microsoft.com/office/drawing/2014/main" id="{53372A4C-9E82-4CEE-8F3D-FAEAD057A7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50" name="Line 1193">
                  <a:extLst>
                    <a:ext uri="{FF2B5EF4-FFF2-40B4-BE49-F238E27FC236}">
                      <a16:creationId xmlns:a16="http://schemas.microsoft.com/office/drawing/2014/main" id="{2958D2D4-77E5-4DEA-A36F-12C9623209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7322BE-6C2D-42BD-8AF3-1E00DCBCA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7" name="Group 133">
              <a:extLst>
                <a:ext uri="{FF2B5EF4-FFF2-40B4-BE49-F238E27FC236}">
                  <a16:creationId xmlns:a16="http://schemas.microsoft.com/office/drawing/2014/main" id="{FA3C4FED-8F39-4902-80A6-59BEC8A98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38" name="Rectangle 48">
                <a:extLst>
                  <a:ext uri="{FF2B5EF4-FFF2-40B4-BE49-F238E27FC236}">
                    <a16:creationId xmlns:a16="http://schemas.microsoft.com/office/drawing/2014/main" id="{99E41011-F754-4983-B735-1CABED63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39" name="Group 49">
                <a:extLst>
                  <a:ext uri="{FF2B5EF4-FFF2-40B4-BE49-F238E27FC236}">
                    <a16:creationId xmlns:a16="http://schemas.microsoft.com/office/drawing/2014/main" id="{24D893D7-05A6-4ADD-B651-C42D2DCDE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0" name="Picture 50" descr="desktop_computer_stylized_medium">
                  <a:extLst>
                    <a:ext uri="{FF2B5EF4-FFF2-40B4-BE49-F238E27FC236}">
                      <a16:creationId xmlns:a16="http://schemas.microsoft.com/office/drawing/2014/main" id="{C6762DE0-8E24-46C9-805B-746C86CBEB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51">
                  <a:extLst>
                    <a:ext uri="{FF2B5EF4-FFF2-40B4-BE49-F238E27FC236}">
                      <a16:creationId xmlns:a16="http://schemas.microsoft.com/office/drawing/2014/main" id="{5E995B16-4C81-4AE5-9CC4-AEDC984AD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9" name="Group 99">
            <a:extLst>
              <a:ext uri="{FF2B5EF4-FFF2-40B4-BE49-F238E27FC236}">
                <a16:creationId xmlns:a16="http://schemas.microsoft.com/office/drawing/2014/main" id="{654EE339-F6CB-45BE-AAA1-F0FFDF48AE25}"/>
              </a:ext>
            </a:extLst>
          </p:cNvPr>
          <p:cNvGrpSpPr>
            <a:grpSpLocks/>
          </p:cNvGrpSpPr>
          <p:nvPr/>
        </p:nvGrpSpPr>
        <p:grpSpPr bwMode="auto">
          <a:xfrm>
            <a:off x="6315076" y="2293938"/>
            <a:ext cx="2436813" cy="1643062"/>
            <a:chOff x="3018" y="1445"/>
            <a:chExt cx="1535" cy="1035"/>
          </a:xfrm>
        </p:grpSpPr>
        <p:sp>
          <p:nvSpPr>
            <p:cNvPr id="70" name="AutoShape 2">
              <a:extLst>
                <a:ext uri="{FF2B5EF4-FFF2-40B4-BE49-F238E27FC236}">
                  <a16:creationId xmlns:a16="http://schemas.microsoft.com/office/drawing/2014/main" id="{C7BABEBB-24B7-420C-A609-2709DAF5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71" name="Group 61">
              <a:extLst>
                <a:ext uri="{FF2B5EF4-FFF2-40B4-BE49-F238E27FC236}">
                  <a16:creationId xmlns:a16="http://schemas.microsoft.com/office/drawing/2014/main" id="{85C84264-8844-4622-8E77-4C3F1BD27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88" name="Group 62">
                <a:extLst>
                  <a:ext uri="{FF2B5EF4-FFF2-40B4-BE49-F238E27FC236}">
                    <a16:creationId xmlns:a16="http://schemas.microsoft.com/office/drawing/2014/main" id="{222FA69E-CA19-4727-9724-9635D3A52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90" name="Rectangle 63">
                  <a:extLst>
                    <a:ext uri="{FF2B5EF4-FFF2-40B4-BE49-F238E27FC236}">
                      <a16:creationId xmlns:a16="http://schemas.microsoft.com/office/drawing/2014/main" id="{3C98EA93-78BB-4DA1-98BF-1BF07E3A6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91" name="Line 64">
                  <a:extLst>
                    <a:ext uri="{FF2B5EF4-FFF2-40B4-BE49-F238E27FC236}">
                      <a16:creationId xmlns:a16="http://schemas.microsoft.com/office/drawing/2014/main" id="{E00FAB43-3AF9-4F7D-8E7B-D49ECF467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92" name="Line 65">
                  <a:extLst>
                    <a:ext uri="{FF2B5EF4-FFF2-40B4-BE49-F238E27FC236}">
                      <a16:creationId xmlns:a16="http://schemas.microsoft.com/office/drawing/2014/main" id="{2332FC49-AEC9-4399-BF13-73826ADE16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89" name="Text Box 66">
                <a:extLst>
                  <a:ext uri="{FF2B5EF4-FFF2-40B4-BE49-F238E27FC236}">
                    <a16:creationId xmlns:a16="http://schemas.microsoft.com/office/drawing/2014/main" id="{C88E1975-852A-4ED3-90F1-96089B8978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IP src: 111.111.111.111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   IP dest: 222.222.222.222</a:t>
                </a:r>
              </a:p>
            </p:txBody>
          </p:sp>
        </p:grpSp>
        <p:grpSp>
          <p:nvGrpSpPr>
            <p:cNvPr id="72" name="Group 67">
              <a:extLst>
                <a:ext uri="{FF2B5EF4-FFF2-40B4-BE49-F238E27FC236}">
                  <a16:creationId xmlns:a16="http://schemas.microsoft.com/office/drawing/2014/main" id="{8FE7D70A-7C2C-4473-ADF6-8A740CF44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86" name="Line 68">
                <a:extLst>
                  <a:ext uri="{FF2B5EF4-FFF2-40B4-BE49-F238E27FC236}">
                    <a16:creationId xmlns:a16="http://schemas.microsoft.com/office/drawing/2014/main" id="{BB6AA1EF-9F27-4D70-80B2-12743B0AF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7" name="Line 69">
                <a:extLst>
                  <a:ext uri="{FF2B5EF4-FFF2-40B4-BE49-F238E27FC236}">
                    <a16:creationId xmlns:a16="http://schemas.microsoft.com/office/drawing/2014/main" id="{04D395B7-00C0-4824-84CF-73E6AD588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08E7AD1-C284-422D-BD09-481E8E739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74" name="Text Box 73">
                <a:extLst>
                  <a:ext uri="{FF2B5EF4-FFF2-40B4-BE49-F238E27FC236}">
                    <a16:creationId xmlns:a16="http://schemas.microsoft.com/office/drawing/2014/main" id="{994D2380-06AD-4BCA-9B07-C1ADEB68E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MAC src: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</a:rPr>
                  <a:t>1A-23-F9-CD-06-9B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  MAC dest: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</a:rPr>
                  <a:t>49-BD-D2-C7-56-2A</a:t>
                </a:r>
              </a:p>
              <a:p>
                <a:pPr>
                  <a:defRPr/>
                </a:pPr>
                <a:endParaRPr lang="en-US" sz="1200" i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D9DF2DC-4BB2-4DB9-B9CC-823AEE6008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80" name="Rectangle 75">
                  <a:extLst>
                    <a:ext uri="{FF2B5EF4-FFF2-40B4-BE49-F238E27FC236}">
                      <a16:creationId xmlns:a16="http://schemas.microsoft.com/office/drawing/2014/main" id="{1C8D44F9-FB7D-4222-A950-4BBF8D385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81" name="Rectangle 76">
                  <a:extLst>
                    <a:ext uri="{FF2B5EF4-FFF2-40B4-BE49-F238E27FC236}">
                      <a16:creationId xmlns:a16="http://schemas.microsoft.com/office/drawing/2014/main" id="{F21A5ECE-15AD-4E62-9D95-98ABF03DB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82" name="Line 77">
                  <a:extLst>
                    <a:ext uri="{FF2B5EF4-FFF2-40B4-BE49-F238E27FC236}">
                      <a16:creationId xmlns:a16="http://schemas.microsoft.com/office/drawing/2014/main" id="{57247750-6795-4D79-9240-701371EB5A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83" name="Line 78">
                  <a:extLst>
                    <a:ext uri="{FF2B5EF4-FFF2-40B4-BE49-F238E27FC236}">
                      <a16:creationId xmlns:a16="http://schemas.microsoft.com/office/drawing/2014/main" id="{7709A721-103E-4169-8EEE-076FE2EF8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84" name="Line 79">
                  <a:extLst>
                    <a:ext uri="{FF2B5EF4-FFF2-40B4-BE49-F238E27FC236}">
                      <a16:creationId xmlns:a16="http://schemas.microsoft.com/office/drawing/2014/main" id="{02D576D3-7832-43AD-9A8F-4ECD619C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85" name="Line 80">
                  <a:extLst>
                    <a:ext uri="{FF2B5EF4-FFF2-40B4-BE49-F238E27FC236}">
                      <a16:creationId xmlns:a16="http://schemas.microsoft.com/office/drawing/2014/main" id="{B3980098-ADD3-4C5D-A1D9-9892F67F1B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76" name="Line 81">
                <a:extLst>
                  <a:ext uri="{FF2B5EF4-FFF2-40B4-BE49-F238E27FC236}">
                    <a16:creationId xmlns:a16="http://schemas.microsoft.com/office/drawing/2014/main" id="{A31B64D5-2CB1-45F1-B5CE-80E273B62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7" name="Line 82">
                <a:extLst>
                  <a:ext uri="{FF2B5EF4-FFF2-40B4-BE49-F238E27FC236}">
                    <a16:creationId xmlns:a16="http://schemas.microsoft.com/office/drawing/2014/main" id="{F40D20FA-EABC-4ACB-A474-34705D686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8" name="Line 83">
                <a:extLst>
                  <a:ext uri="{FF2B5EF4-FFF2-40B4-BE49-F238E27FC236}">
                    <a16:creationId xmlns:a16="http://schemas.microsoft.com/office/drawing/2014/main" id="{FD9855B5-CC64-4BFE-9109-BB0B9F26F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9" name="Line 84">
                <a:extLst>
                  <a:ext uri="{FF2B5EF4-FFF2-40B4-BE49-F238E27FC236}">
                    <a16:creationId xmlns:a16="http://schemas.microsoft.com/office/drawing/2014/main" id="{CCDE1709-6310-4FFC-8607-5411F26AF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</p:grpSp>
      <p:grpSp>
        <p:nvGrpSpPr>
          <p:cNvPr id="93" name="Group 85">
            <a:extLst>
              <a:ext uri="{FF2B5EF4-FFF2-40B4-BE49-F238E27FC236}">
                <a16:creationId xmlns:a16="http://schemas.microsoft.com/office/drawing/2014/main" id="{A418A1D0-73CE-4428-820D-2A7A0DF59787}"/>
              </a:ext>
            </a:extLst>
          </p:cNvPr>
          <p:cNvGrpSpPr>
            <a:grpSpLocks/>
          </p:cNvGrpSpPr>
          <p:nvPr/>
        </p:nvGrpSpPr>
        <p:grpSpPr bwMode="auto">
          <a:xfrm>
            <a:off x="5476875" y="2767013"/>
            <a:ext cx="895350" cy="2038350"/>
            <a:chOff x="2823" y="1545"/>
            <a:chExt cx="564" cy="1284"/>
          </a:xfrm>
        </p:grpSpPr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46A08B88-641B-4893-94A5-07204DF4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5" name="Rectangle 87">
              <a:extLst>
                <a:ext uri="{FF2B5EF4-FFF2-40B4-BE49-F238E27FC236}">
                  <a16:creationId xmlns:a16="http://schemas.microsoft.com/office/drawing/2014/main" id="{DCF08534-5C83-4BBF-A0BC-5659B57C2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Text Box 88">
              <a:extLst>
                <a:ext uri="{FF2B5EF4-FFF2-40B4-BE49-F238E27FC236}">
                  <a16:creationId xmlns:a16="http://schemas.microsoft.com/office/drawing/2014/main" id="{B7136B5D-A0CC-4BFC-906A-C1FE60B6C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97" name="Line 89">
              <a:extLst>
                <a:ext uri="{FF2B5EF4-FFF2-40B4-BE49-F238E27FC236}">
                  <a16:creationId xmlns:a16="http://schemas.microsoft.com/office/drawing/2014/main" id="{D4CB96B2-F132-4E82-84F7-D55CF7EFA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Line 90">
              <a:extLst>
                <a:ext uri="{FF2B5EF4-FFF2-40B4-BE49-F238E27FC236}">
                  <a16:creationId xmlns:a16="http://schemas.microsoft.com/office/drawing/2014/main" id="{2223C4D0-C4FF-40C6-99D5-3E0B5040D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99" name="Group 91">
            <a:extLst>
              <a:ext uri="{FF2B5EF4-FFF2-40B4-BE49-F238E27FC236}">
                <a16:creationId xmlns:a16="http://schemas.microsoft.com/office/drawing/2014/main" id="{C8A25FE1-683B-443A-AC38-2103CFA10247}"/>
              </a:ext>
            </a:extLst>
          </p:cNvPr>
          <p:cNvGrpSpPr>
            <a:grpSpLocks/>
          </p:cNvGrpSpPr>
          <p:nvPr/>
        </p:nvGrpSpPr>
        <p:grpSpPr bwMode="auto">
          <a:xfrm>
            <a:off x="9585325" y="2478088"/>
            <a:ext cx="928688" cy="1954212"/>
            <a:chOff x="250" y="1380"/>
            <a:chExt cx="585" cy="1231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17152BA6-2C36-4843-9201-69E87F7BB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1" name="Rectangle 93">
              <a:extLst>
                <a:ext uri="{FF2B5EF4-FFF2-40B4-BE49-F238E27FC236}">
                  <a16:creationId xmlns:a16="http://schemas.microsoft.com/office/drawing/2014/main" id="{6779563C-EB11-4E1D-96D5-184E0B3C4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Text Box 94">
              <a:extLst>
                <a:ext uri="{FF2B5EF4-FFF2-40B4-BE49-F238E27FC236}">
                  <a16:creationId xmlns:a16="http://schemas.microsoft.com/office/drawing/2014/main" id="{0D92A03F-8425-4335-B996-DBF4A3CA5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103" name="Line 95">
              <a:extLst>
                <a:ext uri="{FF2B5EF4-FFF2-40B4-BE49-F238E27FC236}">
                  <a16:creationId xmlns:a16="http://schemas.microsoft.com/office/drawing/2014/main" id="{CDA41B98-7E74-46EC-9C42-84BB69ACC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Line 96">
              <a:extLst>
                <a:ext uri="{FF2B5EF4-FFF2-40B4-BE49-F238E27FC236}">
                  <a16:creationId xmlns:a16="http://schemas.microsoft.com/office/drawing/2014/main" id="{76E9585D-065D-4DDB-A5F8-3B359DB85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Line 97">
              <a:extLst>
                <a:ext uri="{FF2B5EF4-FFF2-40B4-BE49-F238E27FC236}">
                  <a16:creationId xmlns:a16="http://schemas.microsoft.com/office/drawing/2014/main" id="{8F05401C-8317-4BB8-8A76-E74FB8DF2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Line 98">
              <a:extLst>
                <a:ext uri="{FF2B5EF4-FFF2-40B4-BE49-F238E27FC236}">
                  <a16:creationId xmlns:a16="http://schemas.microsoft.com/office/drawing/2014/main" id="{0A3F551B-BB6D-4F59-831A-A897A5D00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07" name="Rectangle 76">
            <a:extLst>
              <a:ext uri="{FF2B5EF4-FFF2-40B4-BE49-F238E27FC236}">
                <a16:creationId xmlns:a16="http://schemas.microsoft.com/office/drawing/2014/main" id="{5CF23934-8C35-440F-951E-626D8091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138" y="20076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</a:t>
            </a:r>
            <a:r>
              <a:rPr lang="zh-CN" altLang="en-US" sz="2000" dirty="0">
                <a:latin typeface="Gill Sans MT" charset="0"/>
              </a:rPr>
              <a:t>将数据发往</a:t>
            </a:r>
            <a:r>
              <a:rPr lang="en-US" altLang="zh-CN" sz="2000" dirty="0">
                <a:latin typeface="Gill Sans MT" charset="0"/>
              </a:rPr>
              <a:t>B</a:t>
            </a:r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0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B6606-D0E1-4D74-BE0F-F00CB62B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AB64F2-48AC-4266-B817-E32DFAF72E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5" name="Group 95">
            <a:extLst>
              <a:ext uri="{FF2B5EF4-FFF2-40B4-BE49-F238E27FC236}">
                <a16:creationId xmlns:a16="http://schemas.microsoft.com/office/drawing/2014/main" id="{9A31DFC5-70F9-4DA1-8D13-41F0A282426E}"/>
              </a:ext>
            </a:extLst>
          </p:cNvPr>
          <p:cNvGrpSpPr>
            <a:grpSpLocks/>
          </p:cNvGrpSpPr>
          <p:nvPr/>
        </p:nvGrpSpPr>
        <p:grpSpPr bwMode="auto">
          <a:xfrm>
            <a:off x="8486095" y="5191352"/>
            <a:ext cx="711200" cy="600075"/>
            <a:chOff x="7179310" y="4033520"/>
            <a:chExt cx="1009650" cy="855028"/>
          </a:xfrm>
        </p:grpSpPr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F9792BE5-0361-41C6-AABB-AB1B4BB399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8" name="Picture 45" descr="desktop_computer_stylized_medium">
                <a:extLst>
                  <a:ext uri="{FF2B5EF4-FFF2-40B4-BE49-F238E27FC236}">
                    <a16:creationId xmlns:a16="http://schemas.microsoft.com/office/drawing/2014/main" id="{703BE51F-7054-45EF-BC51-BFD4C6B61D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6">
                <a:extLst>
                  <a:ext uri="{FF2B5EF4-FFF2-40B4-BE49-F238E27FC236}">
                    <a16:creationId xmlns:a16="http://schemas.microsoft.com/office/drawing/2014/main" id="{D97C84CB-261A-48F1-BB02-A8197D07B44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id="{54B033D5-900F-4F1A-A1FC-A399764C24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</p:grpSp>
      <p:grpSp>
        <p:nvGrpSpPr>
          <p:cNvPr id="10" name="Group 96">
            <a:extLst>
              <a:ext uri="{FF2B5EF4-FFF2-40B4-BE49-F238E27FC236}">
                <a16:creationId xmlns:a16="http://schemas.microsoft.com/office/drawing/2014/main" id="{05276455-BB82-4282-8F3B-C99647BA04A3}"/>
              </a:ext>
            </a:extLst>
          </p:cNvPr>
          <p:cNvGrpSpPr>
            <a:grpSpLocks/>
          </p:cNvGrpSpPr>
          <p:nvPr/>
        </p:nvGrpSpPr>
        <p:grpSpPr bwMode="auto">
          <a:xfrm>
            <a:off x="2552020" y="3799113"/>
            <a:ext cx="1027112" cy="762000"/>
            <a:chOff x="1046480" y="3962400"/>
            <a:chExt cx="1026163" cy="761428"/>
          </a:xfrm>
        </p:grpSpPr>
        <p:sp>
          <p:nvSpPr>
            <p:cNvPr id="11" name="Rectangle 48">
              <a:extLst>
                <a:ext uri="{FF2B5EF4-FFF2-40B4-BE49-F238E27FC236}">
                  <a16:creationId xmlns:a16="http://schemas.microsoft.com/office/drawing/2014/main" id="{33450938-23DF-4B1B-975F-0079DB721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12" name="Group 49">
              <a:extLst>
                <a:ext uri="{FF2B5EF4-FFF2-40B4-BE49-F238E27FC236}">
                  <a16:creationId xmlns:a16="http://schemas.microsoft.com/office/drawing/2014/main" id="{3437449F-2187-447F-BD1F-68D3E0437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3" name="Picture 50" descr="desktop_computer_stylized_medium">
                <a:extLst>
                  <a:ext uri="{FF2B5EF4-FFF2-40B4-BE49-F238E27FC236}">
                    <a16:creationId xmlns:a16="http://schemas.microsoft.com/office/drawing/2014/main" id="{2AD1E079-B129-4E81-9574-9E26BEE5C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51">
                <a:extLst>
                  <a:ext uri="{FF2B5EF4-FFF2-40B4-BE49-F238E27FC236}">
                    <a16:creationId xmlns:a16="http://schemas.microsoft.com/office/drawing/2014/main" id="{D8989108-A084-4656-8784-1D35C24FDB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15" name="Text Box 4">
            <a:extLst>
              <a:ext uri="{FF2B5EF4-FFF2-40B4-BE49-F238E27FC236}">
                <a16:creationId xmlns:a16="http://schemas.microsoft.com/office/drawing/2014/main" id="{470068D7-3252-4B71-8510-240079E17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195" y="4218214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</a:rPr>
              <a:t>R</a:t>
            </a:r>
            <a:endParaRPr lang="en-US" dirty="0"/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136ACAF0-2828-4BAE-8E09-D1D5EBA3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595" y="5215163"/>
            <a:ext cx="154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1A-23-F9-CD-06-9B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78E70693-F038-496A-8326-EE836D41A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232" y="5042127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222.222.222.220</a:t>
            </a:r>
          </a:p>
        </p:txBody>
      </p:sp>
      <p:grpSp>
        <p:nvGrpSpPr>
          <p:cNvPr id="18" name="Group 23">
            <a:extLst>
              <a:ext uri="{FF2B5EF4-FFF2-40B4-BE49-F238E27FC236}">
                <a16:creationId xmlns:a16="http://schemas.microsoft.com/office/drawing/2014/main" id="{9189CBBC-3C87-46ED-8AC9-5208018AB5E6}"/>
              </a:ext>
            </a:extLst>
          </p:cNvPr>
          <p:cNvGrpSpPr>
            <a:grpSpLocks/>
          </p:cNvGrpSpPr>
          <p:nvPr/>
        </p:nvGrpSpPr>
        <p:grpSpPr bwMode="auto">
          <a:xfrm>
            <a:off x="4550683" y="5631089"/>
            <a:ext cx="1541463" cy="449263"/>
            <a:chOff x="1934" y="2405"/>
            <a:chExt cx="971" cy="283"/>
          </a:xfrm>
        </p:grpSpPr>
        <p:sp>
          <p:nvSpPr>
            <p:cNvPr id="19" name="Text Box 24">
              <a:extLst>
                <a:ext uri="{FF2B5EF4-FFF2-40B4-BE49-F238E27FC236}">
                  <a16:creationId xmlns:a16="http://schemas.microsoft.com/office/drawing/2014/main" id="{4FD822A4-99CD-4842-8F30-8EA1A5C73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79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111.111.111.110</a:t>
              </a:r>
            </a:p>
          </p:txBody>
        </p: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96220573-E5F7-4579-B75F-6DEBBEF6F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E6-E9-00-17-BB-4B</a:t>
              </a:r>
            </a:p>
          </p:txBody>
        </p:sp>
      </p:grpSp>
      <p:sp>
        <p:nvSpPr>
          <p:cNvPr id="21" name="Text Box 26">
            <a:extLst>
              <a:ext uri="{FF2B5EF4-FFF2-40B4-BE49-F238E27FC236}">
                <a16:creationId xmlns:a16="http://schemas.microsoft.com/office/drawing/2014/main" id="{39512C64-3C6E-4E6E-8D24-5C93EBEFC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357" y="5873977"/>
            <a:ext cx="1627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CC-49-DE-D0-AB-7D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075BA02E-FAC4-466C-9239-C5C00B8F8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832" y="5691414"/>
            <a:ext cx="12541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111.111.111.112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672436B9-5C33-4B8D-9F8E-DDF8BD2A4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470" y="4578577"/>
            <a:ext cx="12427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111.111.111.111</a:t>
            </a:r>
          </a:p>
        </p:txBody>
      </p:sp>
      <p:sp>
        <p:nvSpPr>
          <p:cNvPr id="24" name="Text Box 33">
            <a:extLst>
              <a:ext uri="{FF2B5EF4-FFF2-40B4-BE49-F238E27FC236}">
                <a16:creationId xmlns:a16="http://schemas.microsoft.com/office/drawing/2014/main" id="{2E2261D9-BE78-4B85-9244-AD7EAC811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108" y="4764313"/>
            <a:ext cx="1509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74-29-9C-E8-FF-55</a:t>
            </a:r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503E0412-DC92-418D-8D57-C6FE4626EF6E}"/>
              </a:ext>
            </a:extLst>
          </p:cNvPr>
          <p:cNvSpPr>
            <a:spLocks/>
          </p:cNvSpPr>
          <p:nvPr/>
        </p:nvSpPr>
        <p:spPr bwMode="auto">
          <a:xfrm>
            <a:off x="3871232" y="4273777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6" name="Line 40">
            <a:extLst>
              <a:ext uri="{FF2B5EF4-FFF2-40B4-BE49-F238E27FC236}">
                <a16:creationId xmlns:a16="http://schemas.microsoft.com/office/drawing/2014/main" id="{AB4AC416-8FD3-461F-BEC5-83D9B7254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020" y="4253138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7" name="Line 41">
            <a:extLst>
              <a:ext uri="{FF2B5EF4-FFF2-40B4-BE49-F238E27FC236}">
                <a16:creationId xmlns:a16="http://schemas.microsoft.com/office/drawing/2014/main" id="{FAC0241D-D6B2-4BBD-AE7C-D53EFC483A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1846" y="5197702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8" name="Line 42">
            <a:extLst>
              <a:ext uri="{FF2B5EF4-FFF2-40B4-BE49-F238E27FC236}">
                <a16:creationId xmlns:a16="http://schemas.microsoft.com/office/drawing/2014/main" id="{75B99DC5-4B05-4ADB-83BB-9B1151261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0382" y="4791302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9" name="Line 44">
            <a:extLst>
              <a:ext uri="{FF2B5EF4-FFF2-40B4-BE49-F238E27FC236}">
                <a16:creationId xmlns:a16="http://schemas.microsoft.com/office/drawing/2014/main" id="{BFAEEE59-4CF3-4C05-B68E-C8762AD51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7707" y="554853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0" name="Line 45">
            <a:extLst>
              <a:ext uri="{FF2B5EF4-FFF2-40B4-BE49-F238E27FC236}">
                <a16:creationId xmlns:a16="http://schemas.microsoft.com/office/drawing/2014/main" id="{04CF8236-68B1-4077-9FB6-95CB024093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82295" y="4326164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1" name="Line 46">
            <a:extLst>
              <a:ext uri="{FF2B5EF4-FFF2-40B4-BE49-F238E27FC236}">
                <a16:creationId xmlns:a16="http://schemas.microsoft.com/office/drawing/2014/main" id="{6D7C0262-5D6F-4333-A29B-4C6F858DD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307" y="4857977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2" name="Line 47">
            <a:extLst>
              <a:ext uri="{FF2B5EF4-FFF2-40B4-BE49-F238E27FC236}">
                <a16:creationId xmlns:a16="http://schemas.microsoft.com/office/drawing/2014/main" id="{181A1D76-E73F-4CB8-8FDB-16BE36E3C6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1395" y="484845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F89E6FEA-CC35-4DFF-80C4-F780621C8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96" y="3992789"/>
            <a:ext cx="390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A</a:t>
            </a:r>
          </a:p>
        </p:txBody>
      </p:sp>
      <p:sp>
        <p:nvSpPr>
          <p:cNvPr id="34" name="Line 60">
            <a:extLst>
              <a:ext uri="{FF2B5EF4-FFF2-40B4-BE49-F238E27FC236}">
                <a16:creationId xmlns:a16="http://schemas.microsoft.com/office/drawing/2014/main" id="{925DB9E5-4080-4F7D-A81A-B8970B9BE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0933" y="4757963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35" name="Group 63">
            <a:extLst>
              <a:ext uri="{FF2B5EF4-FFF2-40B4-BE49-F238E27FC236}">
                <a16:creationId xmlns:a16="http://schemas.microsoft.com/office/drawing/2014/main" id="{F116B3C4-8116-42AB-AA3B-E0A4249938A5}"/>
              </a:ext>
            </a:extLst>
          </p:cNvPr>
          <p:cNvGrpSpPr>
            <a:grpSpLocks/>
          </p:cNvGrpSpPr>
          <p:nvPr/>
        </p:nvGrpSpPr>
        <p:grpSpPr bwMode="auto">
          <a:xfrm>
            <a:off x="8878210" y="4681763"/>
            <a:ext cx="1573213" cy="463550"/>
            <a:chOff x="4351" y="2786"/>
            <a:chExt cx="991" cy="292"/>
          </a:xfrm>
        </p:grpSpPr>
        <p:sp>
          <p:nvSpPr>
            <p:cNvPr id="36" name="Text Box 64">
              <a:extLst>
                <a:ext uri="{FF2B5EF4-FFF2-40B4-BE49-F238E27FC236}">
                  <a16:creationId xmlns:a16="http://schemas.microsoft.com/office/drawing/2014/main" id="{F4C32906-32FE-49CC-8E95-94F5C92FC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222.222.222.222</a:t>
              </a:r>
            </a:p>
          </p:txBody>
        </p:sp>
        <p:sp>
          <p:nvSpPr>
            <p:cNvPr id="37" name="Text Box 65">
              <a:extLst>
                <a:ext uri="{FF2B5EF4-FFF2-40B4-BE49-F238E27FC236}">
                  <a16:creationId xmlns:a16="http://schemas.microsoft.com/office/drawing/2014/main" id="{DA2E6118-1035-4E86-8CA7-B47A49518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99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49-BD-D2-C7-56-2A</a:t>
              </a:r>
            </a:p>
          </p:txBody>
        </p:sp>
      </p:grpSp>
      <p:sp>
        <p:nvSpPr>
          <p:cNvPr id="38" name="Line 67">
            <a:extLst>
              <a:ext uri="{FF2B5EF4-FFF2-40B4-BE49-F238E27FC236}">
                <a16:creationId xmlns:a16="http://schemas.microsoft.com/office/drawing/2014/main" id="{7E7F8B1C-FD00-4101-9C68-5340AF426C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9582" y="4253138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9" name="Line 68">
            <a:extLst>
              <a:ext uri="{FF2B5EF4-FFF2-40B4-BE49-F238E27FC236}">
                <a16:creationId xmlns:a16="http://schemas.microsoft.com/office/drawing/2014/main" id="{7E52A5A4-2862-4E21-A3A5-F482319CB3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75045" y="4329338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0" name="Text Box 71">
            <a:extLst>
              <a:ext uri="{FF2B5EF4-FFF2-40B4-BE49-F238E27FC236}">
                <a16:creationId xmlns:a16="http://schemas.microsoft.com/office/drawing/2014/main" id="{20213E7B-3174-44B3-B09D-2F5ACA1C5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9757" y="5648552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222.222.222.221</a:t>
            </a:r>
          </a:p>
        </p:txBody>
      </p:sp>
      <p:sp>
        <p:nvSpPr>
          <p:cNvPr id="41" name="Text Box 72">
            <a:extLst>
              <a:ext uri="{FF2B5EF4-FFF2-40B4-BE49-F238E27FC236}">
                <a16:creationId xmlns:a16="http://schemas.microsoft.com/office/drawing/2014/main" id="{F55120B2-545A-4072-BC0F-C65CC7EBF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933" y="5823177"/>
            <a:ext cx="1501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88-B2-2F-54-1A-0F</a:t>
            </a:r>
          </a:p>
        </p:txBody>
      </p:sp>
      <p:sp>
        <p:nvSpPr>
          <p:cNvPr id="42" name="Line 73">
            <a:extLst>
              <a:ext uri="{FF2B5EF4-FFF2-40B4-BE49-F238E27FC236}">
                <a16:creationId xmlns:a16="http://schemas.microsoft.com/office/drawing/2014/main" id="{A088F55D-5A40-4EF8-9A37-270C59B0BA8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79732" y="5150077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3" name="Line 74">
            <a:extLst>
              <a:ext uri="{FF2B5EF4-FFF2-40B4-BE49-F238E27FC236}">
                <a16:creationId xmlns:a16="http://schemas.microsoft.com/office/drawing/2014/main" id="{28884462-F4E4-4A71-9F7C-20C3FBBCD6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4695" y="5491389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4" name="Freeform 75">
            <a:extLst>
              <a:ext uri="{FF2B5EF4-FFF2-40B4-BE49-F238E27FC236}">
                <a16:creationId xmlns:a16="http://schemas.microsoft.com/office/drawing/2014/main" id="{1D0D371F-4198-410B-AA7D-5496DDA581AF}"/>
              </a:ext>
            </a:extLst>
          </p:cNvPr>
          <p:cNvSpPr>
            <a:spLocks/>
          </p:cNvSpPr>
          <p:nvPr/>
        </p:nvSpPr>
        <p:spPr bwMode="auto">
          <a:xfrm>
            <a:off x="7709808" y="4276952"/>
            <a:ext cx="765175" cy="1081087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45" name="Text Box 76">
            <a:extLst>
              <a:ext uri="{FF2B5EF4-FFF2-40B4-BE49-F238E27FC236}">
                <a16:creationId xmlns:a16="http://schemas.microsoft.com/office/drawing/2014/main" id="{2358A4A9-7B24-4D17-AF52-694067B13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3245" y="3910239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B</a:t>
            </a:r>
          </a:p>
        </p:txBody>
      </p:sp>
      <p:grpSp>
        <p:nvGrpSpPr>
          <p:cNvPr id="46" name="Group 124">
            <a:extLst>
              <a:ext uri="{FF2B5EF4-FFF2-40B4-BE49-F238E27FC236}">
                <a16:creationId xmlns:a16="http://schemas.microsoft.com/office/drawing/2014/main" id="{888E0050-EFCE-4480-95DD-EC3EFA4ADF70}"/>
              </a:ext>
            </a:extLst>
          </p:cNvPr>
          <p:cNvGrpSpPr>
            <a:grpSpLocks/>
          </p:cNvGrpSpPr>
          <p:nvPr/>
        </p:nvGrpSpPr>
        <p:grpSpPr bwMode="auto">
          <a:xfrm>
            <a:off x="8684532" y="3870552"/>
            <a:ext cx="1009650" cy="854075"/>
            <a:chOff x="7179310" y="4033520"/>
            <a:chExt cx="1009650" cy="855028"/>
          </a:xfrm>
        </p:grpSpPr>
        <p:grpSp>
          <p:nvGrpSpPr>
            <p:cNvPr id="47" name="Group 44">
              <a:extLst>
                <a:ext uri="{FF2B5EF4-FFF2-40B4-BE49-F238E27FC236}">
                  <a16:creationId xmlns:a16="http://schemas.microsoft.com/office/drawing/2014/main" id="{CC7BD6CD-C880-4B57-AC7B-B2A88A8FE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49" name="Picture 45" descr="desktop_computer_stylized_medium">
                <a:extLst>
                  <a:ext uri="{FF2B5EF4-FFF2-40B4-BE49-F238E27FC236}">
                    <a16:creationId xmlns:a16="http://schemas.microsoft.com/office/drawing/2014/main" id="{10455E39-EFF9-43D2-AE18-D415A2099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90564311-B8B4-4D31-9FA9-F70A51D084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6058F02C-36B1-4F44-AD5C-E10A3E381D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</p:grpSp>
      <p:grpSp>
        <p:nvGrpSpPr>
          <p:cNvPr id="51" name="Group 125">
            <a:extLst>
              <a:ext uri="{FF2B5EF4-FFF2-40B4-BE49-F238E27FC236}">
                <a16:creationId xmlns:a16="http://schemas.microsoft.com/office/drawing/2014/main" id="{780574C8-E2A1-451D-A55A-DCD65942D1F7}"/>
              </a:ext>
            </a:extLst>
          </p:cNvPr>
          <p:cNvGrpSpPr>
            <a:grpSpLocks/>
          </p:cNvGrpSpPr>
          <p:nvPr/>
        </p:nvGrpSpPr>
        <p:grpSpPr bwMode="auto">
          <a:xfrm>
            <a:off x="5263471" y="4551588"/>
            <a:ext cx="1292225" cy="425450"/>
            <a:chOff x="4011931" y="3379152"/>
            <a:chExt cx="1262062" cy="390207"/>
          </a:xfrm>
        </p:grpSpPr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C69F5530-64B2-4930-B56E-5A5973937F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53" name="Group 1185">
              <a:extLst>
                <a:ext uri="{FF2B5EF4-FFF2-40B4-BE49-F238E27FC236}">
                  <a16:creationId xmlns:a16="http://schemas.microsoft.com/office/drawing/2014/main" id="{6DFC2879-D6A2-4A71-B8F8-568398933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55" name="Oval 407">
                <a:extLst>
                  <a:ext uri="{FF2B5EF4-FFF2-40B4-BE49-F238E27FC236}">
                    <a16:creationId xmlns:a16="http://schemas.microsoft.com/office/drawing/2014/main" id="{5680E968-F2A1-4DAC-B0FD-ACABCEFC5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56" name="Rectangle 410">
                <a:extLst>
                  <a:ext uri="{FF2B5EF4-FFF2-40B4-BE49-F238E27FC236}">
                    <a16:creationId xmlns:a16="http://schemas.microsoft.com/office/drawing/2014/main" id="{348731A0-8A37-44C9-8903-E8C666ADA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57" name="Oval 411">
                <a:extLst>
                  <a:ext uri="{FF2B5EF4-FFF2-40B4-BE49-F238E27FC236}">
                    <a16:creationId xmlns:a16="http://schemas.microsoft.com/office/drawing/2014/main" id="{E18966F0-4570-42B8-B1B5-BFDC164B3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dirty="0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58" name="Group 1189">
                <a:extLst>
                  <a:ext uri="{FF2B5EF4-FFF2-40B4-BE49-F238E27FC236}">
                    <a16:creationId xmlns:a16="http://schemas.microsoft.com/office/drawing/2014/main" id="{1FA4C2E3-BC4A-4D54-8B17-6FA792785B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1" name="Freeform 1190">
                  <a:extLst>
                    <a:ext uri="{FF2B5EF4-FFF2-40B4-BE49-F238E27FC236}">
                      <a16:creationId xmlns:a16="http://schemas.microsoft.com/office/drawing/2014/main" id="{4E0AD9FD-9283-41A6-9B9C-4B765BE82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" name="Freeform 1191">
                  <a:extLst>
                    <a:ext uri="{FF2B5EF4-FFF2-40B4-BE49-F238E27FC236}">
                      <a16:creationId xmlns:a16="http://schemas.microsoft.com/office/drawing/2014/main" id="{64E6915D-6DCF-472C-8C38-69F894080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1192">
                <a:extLst>
                  <a:ext uri="{FF2B5EF4-FFF2-40B4-BE49-F238E27FC236}">
                    <a16:creationId xmlns:a16="http://schemas.microsoft.com/office/drawing/2014/main" id="{E5A274D8-CACC-4338-B50E-E6B53BB54A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0" name="Line 1193">
                <a:extLst>
                  <a:ext uri="{FF2B5EF4-FFF2-40B4-BE49-F238E27FC236}">
                    <a16:creationId xmlns:a16="http://schemas.microsoft.com/office/drawing/2014/main" id="{645AB7DD-18DB-45E3-817A-C5C98BCB3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54" name="Rectangle 43">
              <a:extLst>
                <a:ext uri="{FF2B5EF4-FFF2-40B4-BE49-F238E27FC236}">
                  <a16:creationId xmlns:a16="http://schemas.microsoft.com/office/drawing/2014/main" id="{3E01F3D4-F3B9-4C6B-846A-B247C39507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</p:grpSp>
      <p:grpSp>
        <p:nvGrpSpPr>
          <p:cNvPr id="63" name="Group 126">
            <a:extLst>
              <a:ext uri="{FF2B5EF4-FFF2-40B4-BE49-F238E27FC236}">
                <a16:creationId xmlns:a16="http://schemas.microsoft.com/office/drawing/2014/main" id="{B6623FB1-C679-4B76-8D2F-36AE9EA4FE79}"/>
              </a:ext>
            </a:extLst>
          </p:cNvPr>
          <p:cNvGrpSpPr>
            <a:grpSpLocks/>
          </p:cNvGrpSpPr>
          <p:nvPr/>
        </p:nvGrpSpPr>
        <p:grpSpPr bwMode="auto">
          <a:xfrm>
            <a:off x="2988583" y="5150077"/>
            <a:ext cx="701675" cy="517525"/>
            <a:chOff x="1046480" y="3962400"/>
            <a:chExt cx="1026163" cy="761428"/>
          </a:xfrm>
        </p:grpSpPr>
        <p:sp>
          <p:nvSpPr>
            <p:cNvPr id="64" name="Rectangle 48">
              <a:extLst>
                <a:ext uri="{FF2B5EF4-FFF2-40B4-BE49-F238E27FC236}">
                  <a16:creationId xmlns:a16="http://schemas.microsoft.com/office/drawing/2014/main" id="{F854CCC5-1F2B-42FE-8ACC-494C58F934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65" name="Group 49">
              <a:extLst>
                <a:ext uri="{FF2B5EF4-FFF2-40B4-BE49-F238E27FC236}">
                  <a16:creationId xmlns:a16="http://schemas.microsoft.com/office/drawing/2014/main" id="{88B778E2-B81E-458B-986E-481D773874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66" name="Picture 50" descr="desktop_computer_stylized_medium">
                <a:extLst>
                  <a:ext uri="{FF2B5EF4-FFF2-40B4-BE49-F238E27FC236}">
                    <a16:creationId xmlns:a16="http://schemas.microsoft.com/office/drawing/2014/main" id="{A0676062-4C36-436C-9733-6EF208AD8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51">
                <a:extLst>
                  <a:ext uri="{FF2B5EF4-FFF2-40B4-BE49-F238E27FC236}">
                    <a16:creationId xmlns:a16="http://schemas.microsoft.com/office/drawing/2014/main" id="{1D324903-ED40-429F-85CF-7C022555DB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68" name="AutoShape 63">
            <a:extLst>
              <a:ext uri="{FF2B5EF4-FFF2-40B4-BE49-F238E27FC236}">
                <a16:creationId xmlns:a16="http://schemas.microsoft.com/office/drawing/2014/main" id="{ED218F53-BA55-4032-8B94-3E558540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5746" y="2733901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69" name="Group 64">
            <a:extLst>
              <a:ext uri="{FF2B5EF4-FFF2-40B4-BE49-F238E27FC236}">
                <a16:creationId xmlns:a16="http://schemas.microsoft.com/office/drawing/2014/main" id="{BD215972-AF43-40FE-AC71-DD46F153426B}"/>
              </a:ext>
            </a:extLst>
          </p:cNvPr>
          <p:cNvGrpSpPr>
            <a:grpSpLocks/>
          </p:cNvGrpSpPr>
          <p:nvPr/>
        </p:nvGrpSpPr>
        <p:grpSpPr bwMode="auto">
          <a:xfrm>
            <a:off x="7732033" y="2290989"/>
            <a:ext cx="2011363" cy="760413"/>
            <a:chOff x="1197" y="1665"/>
            <a:chExt cx="1267" cy="479"/>
          </a:xfrm>
        </p:grpSpPr>
        <p:grpSp>
          <p:nvGrpSpPr>
            <p:cNvPr id="70" name="Group 65">
              <a:extLst>
                <a:ext uri="{FF2B5EF4-FFF2-40B4-BE49-F238E27FC236}">
                  <a16:creationId xmlns:a16="http://schemas.microsoft.com/office/drawing/2014/main" id="{BFE5D1B3-AEBB-466C-A5C7-2F4CE8545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C1374D79-A04D-4B76-8209-33379CFC5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3" name="Line 67">
                <a:extLst>
                  <a:ext uri="{FF2B5EF4-FFF2-40B4-BE49-F238E27FC236}">
                    <a16:creationId xmlns:a16="http://schemas.microsoft.com/office/drawing/2014/main" id="{5D533534-6F2C-4969-9224-AA8DAE9C0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4" name="Line 68">
                <a:extLst>
                  <a:ext uri="{FF2B5EF4-FFF2-40B4-BE49-F238E27FC236}">
                    <a16:creationId xmlns:a16="http://schemas.microsoft.com/office/drawing/2014/main" id="{FD8C5651-15F7-4675-90EA-B35808E27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71" name="Text Box 69">
              <a:extLst>
                <a:ext uri="{FF2B5EF4-FFF2-40B4-BE49-F238E27FC236}">
                  <a16:creationId xmlns:a16="http://schemas.microsoft.com/office/drawing/2014/main" id="{3A601795-34E8-4CFD-93C8-55A9E1CEE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5" name="Group 70">
            <a:extLst>
              <a:ext uri="{FF2B5EF4-FFF2-40B4-BE49-F238E27FC236}">
                <a16:creationId xmlns:a16="http://schemas.microsoft.com/office/drawing/2014/main" id="{B865C1E8-260F-4965-B127-6D83254243A6}"/>
              </a:ext>
            </a:extLst>
          </p:cNvPr>
          <p:cNvGrpSpPr>
            <a:grpSpLocks/>
          </p:cNvGrpSpPr>
          <p:nvPr/>
        </p:nvGrpSpPr>
        <p:grpSpPr bwMode="auto">
          <a:xfrm>
            <a:off x="7855857" y="2541814"/>
            <a:ext cx="146050" cy="385763"/>
            <a:chOff x="1272" y="1762"/>
            <a:chExt cx="92" cy="243"/>
          </a:xfrm>
        </p:grpSpPr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66FF042B-87CA-4994-8FB6-19B8D5851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E41C2F5D-1154-48A1-81EB-DCD5AEE3A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78" name="Group 73">
            <a:extLst>
              <a:ext uri="{FF2B5EF4-FFF2-40B4-BE49-F238E27FC236}">
                <a16:creationId xmlns:a16="http://schemas.microsoft.com/office/drawing/2014/main" id="{81D8636E-34A7-486F-B061-934FF61099F8}"/>
              </a:ext>
            </a:extLst>
          </p:cNvPr>
          <p:cNvGrpSpPr>
            <a:grpSpLocks/>
          </p:cNvGrpSpPr>
          <p:nvPr/>
        </p:nvGrpSpPr>
        <p:grpSpPr bwMode="auto">
          <a:xfrm>
            <a:off x="7306582" y="1883002"/>
            <a:ext cx="2428876" cy="1519237"/>
            <a:chOff x="931" y="1414"/>
            <a:chExt cx="1530" cy="957"/>
          </a:xfrm>
        </p:grpSpPr>
        <p:sp>
          <p:nvSpPr>
            <p:cNvPr id="79" name="Text Box 74">
              <a:extLst>
                <a:ext uri="{FF2B5EF4-FFF2-40B4-BE49-F238E27FC236}">
                  <a16:creationId xmlns:a16="http://schemas.microsoft.com/office/drawing/2014/main" id="{7C1B4806-9484-4732-AF9D-29F602E51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80" name="Group 75">
              <a:extLst>
                <a:ext uri="{FF2B5EF4-FFF2-40B4-BE49-F238E27FC236}">
                  <a16:creationId xmlns:a16="http://schemas.microsoft.com/office/drawing/2014/main" id="{8FFCFD11-FF7C-4CA6-9AD4-BCEF754E4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85" name="Rectangle 76">
                <a:extLst>
                  <a:ext uri="{FF2B5EF4-FFF2-40B4-BE49-F238E27FC236}">
                    <a16:creationId xmlns:a16="http://schemas.microsoft.com/office/drawing/2014/main" id="{3462765B-6E39-45F5-BF57-6E83A1215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6" name="Rectangle 77">
                <a:extLst>
                  <a:ext uri="{FF2B5EF4-FFF2-40B4-BE49-F238E27FC236}">
                    <a16:creationId xmlns:a16="http://schemas.microsoft.com/office/drawing/2014/main" id="{5F69FAF0-2609-4093-A7DE-B8AD31617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7" name="Line 78">
                <a:extLst>
                  <a:ext uri="{FF2B5EF4-FFF2-40B4-BE49-F238E27FC236}">
                    <a16:creationId xmlns:a16="http://schemas.microsoft.com/office/drawing/2014/main" id="{79984750-A4A5-4375-8FB9-2B65179EB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8" name="Line 79">
                <a:extLst>
                  <a:ext uri="{FF2B5EF4-FFF2-40B4-BE49-F238E27FC236}">
                    <a16:creationId xmlns:a16="http://schemas.microsoft.com/office/drawing/2014/main" id="{9B7696F8-B77E-4626-A42E-90584E14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9" name="Line 80">
                <a:extLst>
                  <a:ext uri="{FF2B5EF4-FFF2-40B4-BE49-F238E27FC236}">
                    <a16:creationId xmlns:a16="http://schemas.microsoft.com/office/drawing/2014/main" id="{7246E3FB-6FAF-4406-B46A-357F84524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0" name="Line 81">
                <a:extLst>
                  <a:ext uri="{FF2B5EF4-FFF2-40B4-BE49-F238E27FC236}">
                    <a16:creationId xmlns:a16="http://schemas.microsoft.com/office/drawing/2014/main" id="{3C195DC9-88F4-4F65-9B89-F20CF48F3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81" name="Line 82">
              <a:extLst>
                <a:ext uri="{FF2B5EF4-FFF2-40B4-BE49-F238E27FC236}">
                  <a16:creationId xmlns:a16="http://schemas.microsoft.com/office/drawing/2014/main" id="{06604B2E-42BC-49DA-84D8-BA477FE1E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Line 83">
              <a:extLst>
                <a:ext uri="{FF2B5EF4-FFF2-40B4-BE49-F238E27FC236}">
                  <a16:creationId xmlns:a16="http://schemas.microsoft.com/office/drawing/2014/main" id="{44AF3756-7BBA-4897-85FA-53A8C0F82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Line 84">
              <a:extLst>
                <a:ext uri="{FF2B5EF4-FFF2-40B4-BE49-F238E27FC236}">
                  <a16:creationId xmlns:a16="http://schemas.microsoft.com/office/drawing/2014/main" id="{F5892BC4-0BA5-48C4-9DE1-3805778F2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Line 85">
              <a:extLst>
                <a:ext uri="{FF2B5EF4-FFF2-40B4-BE49-F238E27FC236}">
                  <a16:creationId xmlns:a16="http://schemas.microsoft.com/office/drawing/2014/main" id="{F28A09C2-012E-4852-B6D7-6767AFFD4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91" name="Group 92">
            <a:extLst>
              <a:ext uri="{FF2B5EF4-FFF2-40B4-BE49-F238E27FC236}">
                <a16:creationId xmlns:a16="http://schemas.microsoft.com/office/drawing/2014/main" id="{DF98EAE9-4EB6-4866-96AE-767F8E460910}"/>
              </a:ext>
            </a:extLst>
          </p:cNvPr>
          <p:cNvGrpSpPr>
            <a:grpSpLocks/>
          </p:cNvGrpSpPr>
          <p:nvPr/>
        </p:nvGrpSpPr>
        <p:grpSpPr bwMode="auto">
          <a:xfrm>
            <a:off x="9567182" y="2314801"/>
            <a:ext cx="928688" cy="1954212"/>
            <a:chOff x="250" y="1380"/>
            <a:chExt cx="585" cy="1231"/>
          </a:xfrm>
        </p:grpSpPr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9BB37016-FB42-4D78-86DC-F37A4A972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3" name="Rectangle 94">
              <a:extLst>
                <a:ext uri="{FF2B5EF4-FFF2-40B4-BE49-F238E27FC236}">
                  <a16:creationId xmlns:a16="http://schemas.microsoft.com/office/drawing/2014/main" id="{7515E146-45B5-46D4-9721-03E9CB93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Text Box 95">
              <a:extLst>
                <a:ext uri="{FF2B5EF4-FFF2-40B4-BE49-F238E27FC236}">
                  <a16:creationId xmlns:a16="http://schemas.microsoft.com/office/drawing/2014/main" id="{A458C034-AA67-49B8-9BE5-68E1966EA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95" name="Line 96">
              <a:extLst>
                <a:ext uri="{FF2B5EF4-FFF2-40B4-BE49-F238E27FC236}">
                  <a16:creationId xmlns:a16="http://schemas.microsoft.com/office/drawing/2014/main" id="{7CF6BFE6-589A-444B-A632-B5E0A3766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Line 97">
              <a:extLst>
                <a:ext uri="{FF2B5EF4-FFF2-40B4-BE49-F238E27FC236}">
                  <a16:creationId xmlns:a16="http://schemas.microsoft.com/office/drawing/2014/main" id="{D8E69DD4-2938-4CF0-88D2-4A2FFC04A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Line 98">
              <a:extLst>
                <a:ext uri="{FF2B5EF4-FFF2-40B4-BE49-F238E27FC236}">
                  <a16:creationId xmlns:a16="http://schemas.microsoft.com/office/drawing/2014/main" id="{AA28AAE1-10B4-477A-A96E-E1EC3925D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Line 99">
              <a:extLst>
                <a:ext uri="{FF2B5EF4-FFF2-40B4-BE49-F238E27FC236}">
                  <a16:creationId xmlns:a16="http://schemas.microsoft.com/office/drawing/2014/main" id="{92F4A719-4DDB-4C72-A685-BFD3D0A9E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99" name="Rectangle 76">
            <a:extLst>
              <a:ext uri="{FF2B5EF4-FFF2-40B4-BE49-F238E27FC236}">
                <a16:creationId xmlns:a16="http://schemas.microsoft.com/office/drawing/2014/main" id="{85CA7717-EAB3-4F41-889D-BA542B85B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138" y="20076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altLang="zh-CN" sz="2000" dirty="0">
                <a:latin typeface="Gill Sans MT" charset="0"/>
              </a:rPr>
              <a:t>B</a:t>
            </a:r>
            <a:r>
              <a:rPr lang="zh-CN" altLang="en-US" sz="2000" dirty="0">
                <a:latin typeface="Gill Sans MT" charset="0"/>
              </a:rPr>
              <a:t>提取</a:t>
            </a:r>
            <a:r>
              <a:rPr lang="en-US" altLang="zh-CN" sz="2000" dirty="0">
                <a:latin typeface="Gill Sans MT" charset="0"/>
              </a:rPr>
              <a:t>IP</a:t>
            </a:r>
            <a:r>
              <a:rPr lang="zh-CN" altLang="en-US" sz="2000" dirty="0">
                <a:latin typeface="Gill Sans MT" charset="0"/>
              </a:rPr>
              <a:t>报文</a:t>
            </a:r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2CBFB-55D4-4E0A-ABA9-544C016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关于路由器</a:t>
            </a:r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38645-4741-4128-B8CB-1FAF9E3BB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个接口，每个接口都有自己的</a:t>
            </a:r>
            <a:r>
              <a:rPr lang="en-US" altLang="zh-CN" dirty="0"/>
              <a:t>IP</a:t>
            </a:r>
            <a:r>
              <a:rPr lang="zh-CN" altLang="en-US" dirty="0"/>
              <a:t>地址与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zh-CN" altLang="en-US" dirty="0"/>
              <a:t>属于不同的子网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个接口的</a:t>
            </a:r>
            <a:r>
              <a:rPr lang="en-US" altLang="zh-CN" dirty="0"/>
              <a:t>ARP</a:t>
            </a:r>
            <a:r>
              <a:rPr lang="zh-CN" altLang="en-US" dirty="0"/>
              <a:t>功能独立</a:t>
            </a:r>
            <a:endParaRPr lang="en-US" altLang="zh-CN" dirty="0"/>
          </a:p>
          <a:p>
            <a:pPr lvl="1"/>
            <a:r>
              <a:rPr lang="en-US" altLang="zh-CN" dirty="0"/>
              <a:t>ARP</a:t>
            </a:r>
            <a:r>
              <a:rPr lang="zh-CN" altLang="en-US" dirty="0"/>
              <a:t>表分别记录</a:t>
            </a:r>
            <a:r>
              <a:rPr lang="en-US" altLang="zh-CN" dirty="0"/>
              <a:t>2</a:t>
            </a:r>
            <a:r>
              <a:rPr lang="zh-CN" altLang="en-US" dirty="0"/>
              <a:t>个不同子网的“</a:t>
            </a:r>
            <a:r>
              <a:rPr lang="en-US" altLang="zh-CN" dirty="0"/>
              <a:t>IP-&gt;MAC</a:t>
            </a:r>
            <a:r>
              <a:rPr lang="zh-CN" altLang="en-US" dirty="0"/>
              <a:t>”映射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D25FB-14B7-4A36-A536-F967A6C83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F1B266-C118-4CD2-A9F1-AB411CCB0DB1}"/>
              </a:ext>
            </a:extLst>
          </p:cNvPr>
          <p:cNvGrpSpPr>
            <a:grpSpLocks/>
          </p:cNvGrpSpPr>
          <p:nvPr/>
        </p:nvGrpSpPr>
        <p:grpSpPr bwMode="auto">
          <a:xfrm>
            <a:off x="1985169" y="3863184"/>
            <a:ext cx="8221662" cy="2349500"/>
            <a:chOff x="709613" y="3962400"/>
            <a:chExt cx="8221662" cy="2349500"/>
          </a:xfrm>
        </p:grpSpPr>
        <p:grpSp>
          <p:nvGrpSpPr>
            <p:cNvPr id="6" name="Group 99">
              <a:extLst>
                <a:ext uri="{FF2B5EF4-FFF2-40B4-BE49-F238E27FC236}">
                  <a16:creationId xmlns:a16="http://schemas.microsoft.com/office/drawing/2014/main" id="{0ADECF74-C677-4108-A098-3EB18991F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65" name="Group 44">
                <a:extLst>
                  <a:ext uri="{FF2B5EF4-FFF2-40B4-BE49-F238E27FC236}">
                    <a16:creationId xmlns:a16="http://schemas.microsoft.com/office/drawing/2014/main" id="{884A5E3A-A557-43EF-B033-219F68444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67" name="Picture 45" descr="desktop_computer_stylized_medium">
                  <a:extLst>
                    <a:ext uri="{FF2B5EF4-FFF2-40B4-BE49-F238E27FC236}">
                      <a16:creationId xmlns:a16="http://schemas.microsoft.com/office/drawing/2014/main" id="{91113448-2C1F-42E5-B0C3-2930CB78A3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2F4B72D0-E83A-4FE1-B164-896312D19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66" name="Rectangle 43">
                <a:extLst>
                  <a:ext uri="{FF2B5EF4-FFF2-40B4-BE49-F238E27FC236}">
                    <a16:creationId xmlns:a16="http://schemas.microsoft.com/office/drawing/2014/main" id="{BB961CEA-0445-4C33-A17B-E07477123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A6A9F1C6-5F6C-43A4-AA92-F58089115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1" name="Rectangle 48">
                <a:extLst>
                  <a:ext uri="{FF2B5EF4-FFF2-40B4-BE49-F238E27FC236}">
                    <a16:creationId xmlns:a16="http://schemas.microsoft.com/office/drawing/2014/main" id="{212F6B6E-8913-47E8-8106-C01F07043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62" name="Group 49">
                <a:extLst>
                  <a:ext uri="{FF2B5EF4-FFF2-40B4-BE49-F238E27FC236}">
                    <a16:creationId xmlns:a16="http://schemas.microsoft.com/office/drawing/2014/main" id="{46633DA2-4289-4F37-8E58-688E4C57F0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63" name="Picture 50" descr="desktop_computer_stylized_medium">
                  <a:extLst>
                    <a:ext uri="{FF2B5EF4-FFF2-40B4-BE49-F238E27FC236}">
                      <a16:creationId xmlns:a16="http://schemas.microsoft.com/office/drawing/2014/main" id="{061E1C41-AD9A-4647-A2F9-9EBED62C24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Freeform 51">
                  <a:extLst>
                    <a:ext uri="{FF2B5EF4-FFF2-40B4-BE49-F238E27FC236}">
                      <a16:creationId xmlns:a16="http://schemas.microsoft.com/office/drawing/2014/main" id="{1BEC113E-8F83-4E44-BD71-A365E01FE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046BFFC0-4035-42C4-B4F8-2D86A2EB7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9E637158-A735-40FE-B688-92C547D9A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B6DE0D79-47F9-4368-B9AF-ADF874837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1828DDC4-B8DB-40AA-8448-52B483F9F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59" name="Text Box 24">
                <a:extLst>
                  <a:ext uri="{FF2B5EF4-FFF2-40B4-BE49-F238E27FC236}">
                    <a16:creationId xmlns:a16="http://schemas.microsoft.com/office/drawing/2014/main" id="{87453E6A-073B-436B-A6BF-68691CDDCA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60" name="Text Box 25">
                <a:extLst>
                  <a:ext uri="{FF2B5EF4-FFF2-40B4-BE49-F238E27FC236}">
                    <a16:creationId xmlns:a16="http://schemas.microsoft.com/office/drawing/2014/main" id="{35F9FA1F-0017-4C41-85D9-FADBBF4FDF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05F065D-1314-455A-8340-7D24E0C58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13" name="Text Box 27">
              <a:extLst>
                <a:ext uri="{FF2B5EF4-FFF2-40B4-BE49-F238E27FC236}">
                  <a16:creationId xmlns:a16="http://schemas.microsoft.com/office/drawing/2014/main" id="{A70B4E77-23A3-4FC1-A658-6381E69E1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791B3DB3-9DCA-4C84-9EFA-FB8A0E2F6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6703AA83-E488-4EB3-9966-0CBD00A78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6D29B7B6-5F2A-4F3E-ACAF-8B2EACAA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" name="Line 40">
              <a:extLst>
                <a:ext uri="{FF2B5EF4-FFF2-40B4-BE49-F238E27FC236}">
                  <a16:creationId xmlns:a16="http://schemas.microsoft.com/office/drawing/2014/main" id="{8E240559-DB40-49E2-A4AD-B1E689285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" name="Line 41">
              <a:extLst>
                <a:ext uri="{FF2B5EF4-FFF2-40B4-BE49-F238E27FC236}">
                  <a16:creationId xmlns:a16="http://schemas.microsoft.com/office/drawing/2014/main" id="{BB356D7B-63F0-4998-95E2-0A4AAC5FA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D11F944A-F392-4067-A17D-23FDD5083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294BBD1E-E054-4B73-9C3C-E6EA73AFB3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635BFB5D-F8B7-4FBB-95D6-DB4E803CD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E6CEDE29-36E1-47EA-ACDC-7D8CEDAC7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BD6EFEFB-024E-416E-865B-A535FFEABD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4" name="Text Box 58">
              <a:extLst>
                <a:ext uri="{FF2B5EF4-FFF2-40B4-BE49-F238E27FC236}">
                  <a16:creationId xmlns:a16="http://schemas.microsoft.com/office/drawing/2014/main" id="{F4A7B5F8-39F0-4CB5-B885-FADE5571B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6161FDBC-A9D1-4A59-A2B8-E2940D79A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FE74A134-4373-42BE-B2E6-74E1D61F2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57" name="Text Box 64">
                <a:extLst>
                  <a:ext uri="{FF2B5EF4-FFF2-40B4-BE49-F238E27FC236}">
                    <a16:creationId xmlns:a16="http://schemas.microsoft.com/office/drawing/2014/main" id="{16637DAF-D520-48AD-B791-C7837252FD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1ED177D3-BF36-4B99-8AC8-2DE3D0D95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B51178B2-CAC6-4C84-8684-46A25EC4D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" name="Line 68">
              <a:extLst>
                <a:ext uri="{FF2B5EF4-FFF2-40B4-BE49-F238E27FC236}">
                  <a16:creationId xmlns:a16="http://schemas.microsoft.com/office/drawing/2014/main" id="{559FDECD-E751-4BFC-84C1-48D99C5297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9" name="Text Box 71">
              <a:extLst>
                <a:ext uri="{FF2B5EF4-FFF2-40B4-BE49-F238E27FC236}">
                  <a16:creationId xmlns:a16="http://schemas.microsoft.com/office/drawing/2014/main" id="{5C043F14-2AAA-4ECF-856C-B90B3026E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30" name="Text Box 72">
              <a:extLst>
                <a:ext uri="{FF2B5EF4-FFF2-40B4-BE49-F238E27FC236}">
                  <a16:creationId xmlns:a16="http://schemas.microsoft.com/office/drawing/2014/main" id="{6C3AD798-7237-4A84-BA18-F8B97CAF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31" name="Line 73">
              <a:extLst>
                <a:ext uri="{FF2B5EF4-FFF2-40B4-BE49-F238E27FC236}">
                  <a16:creationId xmlns:a16="http://schemas.microsoft.com/office/drawing/2014/main" id="{D2C2DF3B-FDEB-47AE-92AC-DE090128F8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Line 74">
              <a:extLst>
                <a:ext uri="{FF2B5EF4-FFF2-40B4-BE49-F238E27FC236}">
                  <a16:creationId xmlns:a16="http://schemas.microsoft.com/office/drawing/2014/main" id="{778D3EDD-C796-41E3-A3BA-D1E917EBF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065C68FC-0246-474F-B067-72ECB5A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Text Box 76">
              <a:extLst>
                <a:ext uri="{FF2B5EF4-FFF2-40B4-BE49-F238E27FC236}">
                  <a16:creationId xmlns:a16="http://schemas.microsoft.com/office/drawing/2014/main" id="{CE1864DF-7085-4BCB-811C-0CF050457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35" name="Group 3">
              <a:extLst>
                <a:ext uri="{FF2B5EF4-FFF2-40B4-BE49-F238E27FC236}">
                  <a16:creationId xmlns:a16="http://schemas.microsoft.com/office/drawing/2014/main" id="{DFD3FB0E-ED5C-4466-B0B0-A1612B05DF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53" name="Group 44">
                <a:extLst>
                  <a:ext uri="{FF2B5EF4-FFF2-40B4-BE49-F238E27FC236}">
                    <a16:creationId xmlns:a16="http://schemas.microsoft.com/office/drawing/2014/main" id="{E0EBD9B5-304E-416E-9DCD-87CB9F93B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55" name="Picture 45" descr="desktop_computer_stylized_medium">
                  <a:extLst>
                    <a:ext uri="{FF2B5EF4-FFF2-40B4-BE49-F238E27FC236}">
                      <a16:creationId xmlns:a16="http://schemas.microsoft.com/office/drawing/2014/main" id="{22AE697C-CCBE-4E4D-A6AE-2A52671530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" name="Freeform 46">
                  <a:extLst>
                    <a:ext uri="{FF2B5EF4-FFF2-40B4-BE49-F238E27FC236}">
                      <a16:creationId xmlns:a16="http://schemas.microsoft.com/office/drawing/2014/main" id="{8AD9F486-980B-4E7F-8BBB-9E20A3F3E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54" name="Rectangle 43">
                <a:extLst>
                  <a:ext uri="{FF2B5EF4-FFF2-40B4-BE49-F238E27FC236}">
                    <a16:creationId xmlns:a16="http://schemas.microsoft.com/office/drawing/2014/main" id="{D74C245C-535B-4638-B9B8-DE5AE100D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1">
              <a:extLst>
                <a:ext uri="{FF2B5EF4-FFF2-40B4-BE49-F238E27FC236}">
                  <a16:creationId xmlns:a16="http://schemas.microsoft.com/office/drawing/2014/main" id="{AD355751-A1A4-4B82-8854-AA2C00551D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2" name="Rectangle 43">
                <a:extLst>
                  <a:ext uri="{FF2B5EF4-FFF2-40B4-BE49-F238E27FC236}">
                    <a16:creationId xmlns:a16="http://schemas.microsoft.com/office/drawing/2014/main" id="{2CAE3609-52A0-4B59-993A-E868CD243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43" name="Group 1185">
                <a:extLst>
                  <a:ext uri="{FF2B5EF4-FFF2-40B4-BE49-F238E27FC236}">
                    <a16:creationId xmlns:a16="http://schemas.microsoft.com/office/drawing/2014/main" id="{ED69A445-5850-4240-85B3-854DDB0BC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5" name="Oval 407">
                  <a:extLst>
                    <a:ext uri="{FF2B5EF4-FFF2-40B4-BE49-F238E27FC236}">
                      <a16:creationId xmlns:a16="http://schemas.microsoft.com/office/drawing/2014/main" id="{86F0F7FE-7BB6-463C-ADB7-007359CBE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6" name="Rectangle 410">
                  <a:extLst>
                    <a:ext uri="{FF2B5EF4-FFF2-40B4-BE49-F238E27FC236}">
                      <a16:creationId xmlns:a16="http://schemas.microsoft.com/office/drawing/2014/main" id="{E130032F-E40E-421B-A67F-48959ACDC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7" name="Oval 411">
                  <a:extLst>
                    <a:ext uri="{FF2B5EF4-FFF2-40B4-BE49-F238E27FC236}">
                      <a16:creationId xmlns:a16="http://schemas.microsoft.com/office/drawing/2014/main" id="{2809CD67-0155-4B23-AF9D-3FE7A94EE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48" name="Group 1189">
                  <a:extLst>
                    <a:ext uri="{FF2B5EF4-FFF2-40B4-BE49-F238E27FC236}">
                      <a16:creationId xmlns:a16="http://schemas.microsoft.com/office/drawing/2014/main" id="{94F922CD-88C4-41F3-8AEB-CE5E69E154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51" name="Freeform 1190">
                    <a:extLst>
                      <a:ext uri="{FF2B5EF4-FFF2-40B4-BE49-F238E27FC236}">
                        <a16:creationId xmlns:a16="http://schemas.microsoft.com/office/drawing/2014/main" id="{681DC436-D845-4332-806E-ABDDE681E3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 1191">
                    <a:extLst>
                      <a:ext uri="{FF2B5EF4-FFF2-40B4-BE49-F238E27FC236}">
                        <a16:creationId xmlns:a16="http://schemas.microsoft.com/office/drawing/2014/main" id="{12FCC296-D310-4219-890B-57BB9A7192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" name="Line 1192">
                  <a:extLst>
                    <a:ext uri="{FF2B5EF4-FFF2-40B4-BE49-F238E27FC236}">
                      <a16:creationId xmlns:a16="http://schemas.microsoft.com/office/drawing/2014/main" id="{C547ACE1-0D4A-48F3-9DA9-73A1DB067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50" name="Line 1193">
                  <a:extLst>
                    <a:ext uri="{FF2B5EF4-FFF2-40B4-BE49-F238E27FC236}">
                      <a16:creationId xmlns:a16="http://schemas.microsoft.com/office/drawing/2014/main" id="{66CCEACE-EC89-4CBF-814C-9F2E2239F7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F61052-BD8A-4507-8A8B-5138C0B9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93">
              <a:extLst>
                <a:ext uri="{FF2B5EF4-FFF2-40B4-BE49-F238E27FC236}">
                  <a16:creationId xmlns:a16="http://schemas.microsoft.com/office/drawing/2014/main" id="{BC799EAA-80CE-4E55-AD93-1D625303D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38" name="Rectangle 48">
                <a:extLst>
                  <a:ext uri="{FF2B5EF4-FFF2-40B4-BE49-F238E27FC236}">
                    <a16:creationId xmlns:a16="http://schemas.microsoft.com/office/drawing/2014/main" id="{1E4045A9-0BED-433A-AB3E-96C686E5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39" name="Group 49">
                <a:extLst>
                  <a:ext uri="{FF2B5EF4-FFF2-40B4-BE49-F238E27FC236}">
                    <a16:creationId xmlns:a16="http://schemas.microsoft.com/office/drawing/2014/main" id="{FF2F7F08-B2A9-40AB-9525-2F764F1A4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0" name="Picture 50" descr="desktop_computer_stylized_medium">
                  <a:extLst>
                    <a:ext uri="{FF2B5EF4-FFF2-40B4-BE49-F238E27FC236}">
                      <a16:creationId xmlns:a16="http://schemas.microsoft.com/office/drawing/2014/main" id="{B849B282-B07C-4674-B81A-403E39787F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51">
                  <a:extLst>
                    <a:ext uri="{FF2B5EF4-FFF2-40B4-BE49-F238E27FC236}">
                      <a16:creationId xmlns:a16="http://schemas.microsoft.com/office/drawing/2014/main" id="{7B5B23E0-4BD8-46E2-A891-8C8637693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76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44C67-0B46-45FC-86DC-589B9375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4D314-7462-4042-8A94-5BDCD79C4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局域网内部，如何根据</a:t>
            </a:r>
            <a:r>
              <a:rPr lang="en-US" altLang="zh-CN" dirty="0"/>
              <a:t>MAC</a:t>
            </a:r>
            <a:r>
              <a:rPr lang="zh-CN" altLang="en-US" dirty="0"/>
              <a:t>地址传输数据？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接下来的内容回答这个问题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C66FC4-0AA9-4EFB-B90D-E7DD071DC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3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以太网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1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3682E-E290-4303-B8C9-209CE3DC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EEA88-A5EF-431F-B2A4-60B9E95C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当前最主流的有线局域网技术</a:t>
            </a:r>
            <a:endParaRPr lang="en-US" altLang="zh-CN" dirty="0"/>
          </a:p>
          <a:p>
            <a:r>
              <a:rPr lang="zh-CN" altLang="en-US" dirty="0"/>
              <a:t>也是第一个广泛使用的有线局域网技术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主要特点：简单、成本低廉、易于扩展、高速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1C644D-ABAC-46FF-9BD1-2E88230FA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9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FD68-E461-484F-A587-42EFCB19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946C-9075-4C4B-A604-1DF73F84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2697166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Preamble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（前同步码）：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个字节值均为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10101010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用于同步发送方与接收方的时钟频率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以太网有多种频率：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10Mbps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100Mbps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1Gbps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10Gbps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频率可能会发生偏移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个字节值为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10101011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真正的定界符（字节填充的定界符）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物理层交付链路层时，</a:t>
            </a:r>
            <a:r>
              <a:rPr lang="en-US" altLang="zh-CN" sz="2000" dirty="0"/>
              <a:t>8</a:t>
            </a:r>
            <a:r>
              <a:rPr lang="zh-CN" altLang="en-US" sz="2000" dirty="0"/>
              <a:t>字节的前同步码不需要保留，也不计入帧头长度</a:t>
            </a:r>
            <a:endParaRPr lang="en-US" altLang="zh-CN" sz="2000" dirty="0"/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470845-20BC-4B63-A0F2-C7A20AF70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FFECA874-1918-4038-A32B-73A024E1AD02}"/>
              </a:ext>
            </a:extLst>
          </p:cNvPr>
          <p:cNvGrpSpPr>
            <a:grpSpLocks/>
          </p:cNvGrpSpPr>
          <p:nvPr/>
        </p:nvGrpSpPr>
        <p:grpSpPr bwMode="auto">
          <a:xfrm>
            <a:off x="2950369" y="1295400"/>
            <a:ext cx="6291262" cy="993775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F1968DAE-B2DC-44AA-9D57-40403E730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AAB80573-668E-4D81-B556-84B3F1FCC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615270A9-0183-4320-8187-67FF291A3F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A5838C7B-EB2F-4499-B9E7-D311816A23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323B2B27-079E-43E5-B390-AE95420379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CFCE7B54-7B60-406A-9792-8A2BB4AFBA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541C1B79-0874-4E53-ACC8-CB228DA0DF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42E1A43-F0A3-435B-B46B-0A7C678C7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BD56C0A5-AB3F-45F5-B0DC-1E8699A2C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7D751178-6C59-43B2-A2C0-3CB08083A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F2407A90-2307-470C-A63F-2A92D3496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DE0EFB8-158C-48F7-A92A-892D7CEEE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93959AC0-954E-4D34-A6CD-E40DD35E6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19" name="Rectangle 76">
            <a:extLst>
              <a:ext uri="{FF2B5EF4-FFF2-40B4-BE49-F238E27FC236}">
                <a16:creationId xmlns:a16="http://schemas.microsoft.com/office/drawing/2014/main" id="{0677C820-F706-433D-901D-8DE657EE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80201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20" name="Rectangle 77">
            <a:extLst>
              <a:ext uri="{FF2B5EF4-FFF2-40B4-BE49-F238E27FC236}">
                <a16:creationId xmlns:a16="http://schemas.microsoft.com/office/drawing/2014/main" id="{43E13386-251E-4BC5-9126-FC3C1705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041" y="2289175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21" name="Rectangle 78">
            <a:extLst>
              <a:ext uri="{FF2B5EF4-FFF2-40B4-BE49-F238E27FC236}">
                <a16:creationId xmlns:a16="http://schemas.microsoft.com/office/drawing/2014/main" id="{9C2470E6-E9D7-4805-8A3B-5CADE96D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084" y="2274951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22" name="Rectangle 79">
            <a:extLst>
              <a:ext uri="{FF2B5EF4-FFF2-40B4-BE49-F238E27FC236}">
                <a16:creationId xmlns:a16="http://schemas.microsoft.com/office/drawing/2014/main" id="{7375DD43-00CC-40AD-835A-F036DC3C4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778" y="2286392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23" name="Text Box 81">
            <a:extLst>
              <a:ext uri="{FF2B5EF4-FFF2-40B4-BE49-F238E27FC236}">
                <a16:creationId xmlns:a16="http://schemas.microsoft.com/office/drawing/2014/main" id="{52D4817C-C948-4215-9615-42853AB84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970" y="2269541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0" hangingPunct="0"/>
            <a:r>
              <a:rPr kumimoji="1" lang="en-US" altLang="zh-CN" sz="1600" dirty="0">
                <a:solidFill>
                  <a:srgbClr val="333399"/>
                </a:solidFill>
                <a:ea typeface="黑体" pitchFamily="2" charset="-122"/>
              </a:rPr>
              <a:t>46 ~ 1500</a:t>
            </a:r>
          </a:p>
        </p:txBody>
      </p:sp>
      <p:sp>
        <p:nvSpPr>
          <p:cNvPr id="24" name="Rectangle 77">
            <a:extLst>
              <a:ext uri="{FF2B5EF4-FFF2-40B4-BE49-F238E27FC236}">
                <a16:creationId xmlns:a16="http://schemas.microsoft.com/office/drawing/2014/main" id="{E24FE74C-49AE-4166-A339-28FD7EFB5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303" y="2284019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0357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FD68-E461-484F-A587-42EFCB19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946C-9075-4C4B-A604-1DF73F84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25" y="2971800"/>
            <a:ext cx="10972800" cy="2697166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目的地址、源地址：各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当目的地址与自身地址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，或者目的地址为一个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广播地址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，才将帧的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交付给网络层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否则，丢弃帧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特殊情况：网卡开启混杂模式，可以接收目的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地址不是本网络接口的帧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、网络分析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字节，上层（网络层）的报文类型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大部分情况下为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0x0800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，表示网络层为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也可以有其他取值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：接收方用于校验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470845-20BC-4B63-A0F2-C7A20AF70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FFECA874-1918-4038-A32B-73A024E1AD02}"/>
              </a:ext>
            </a:extLst>
          </p:cNvPr>
          <p:cNvGrpSpPr>
            <a:grpSpLocks/>
          </p:cNvGrpSpPr>
          <p:nvPr/>
        </p:nvGrpSpPr>
        <p:grpSpPr bwMode="auto">
          <a:xfrm>
            <a:off x="2950369" y="1295400"/>
            <a:ext cx="6291262" cy="993775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F1968DAE-B2DC-44AA-9D57-40403E730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AAB80573-668E-4D81-B556-84B3F1FCC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615270A9-0183-4320-8187-67FF291A3F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A5838C7B-EB2F-4499-B9E7-D311816A23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323B2B27-079E-43E5-B390-AE95420379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CFCE7B54-7B60-406A-9792-8A2BB4AFBA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541C1B79-0874-4E53-ACC8-CB228DA0DF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42E1A43-F0A3-435B-B46B-0A7C678C7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BD56C0A5-AB3F-45F5-B0DC-1E8699A2C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7D751178-6C59-43B2-A2C0-3CB08083A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F2407A90-2307-470C-A63F-2A92D3496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DE0EFB8-158C-48F7-A92A-892D7CEEE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93959AC0-954E-4D34-A6CD-E40DD35E6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19" name="Rectangle 76">
            <a:extLst>
              <a:ext uri="{FF2B5EF4-FFF2-40B4-BE49-F238E27FC236}">
                <a16:creationId xmlns:a16="http://schemas.microsoft.com/office/drawing/2014/main" id="{5148B55B-8E26-4C09-AC79-55D7975DB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80201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20" name="Rectangle 77">
            <a:extLst>
              <a:ext uri="{FF2B5EF4-FFF2-40B4-BE49-F238E27FC236}">
                <a16:creationId xmlns:a16="http://schemas.microsoft.com/office/drawing/2014/main" id="{CFF4C7FE-B155-418D-AB63-F9F27CBC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041" y="2289175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21" name="Rectangle 78">
            <a:extLst>
              <a:ext uri="{FF2B5EF4-FFF2-40B4-BE49-F238E27FC236}">
                <a16:creationId xmlns:a16="http://schemas.microsoft.com/office/drawing/2014/main" id="{AB6A47D5-A286-4E84-A439-57C834623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084" y="2274951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22" name="Rectangle 79">
            <a:extLst>
              <a:ext uri="{FF2B5EF4-FFF2-40B4-BE49-F238E27FC236}">
                <a16:creationId xmlns:a16="http://schemas.microsoft.com/office/drawing/2014/main" id="{C5AE7DC9-9D40-4D6A-9569-C6FACB7AE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778" y="2286392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23" name="Text Box 81">
            <a:extLst>
              <a:ext uri="{FF2B5EF4-FFF2-40B4-BE49-F238E27FC236}">
                <a16:creationId xmlns:a16="http://schemas.microsoft.com/office/drawing/2014/main" id="{8C59C5CD-F464-47BB-907B-E8C87F0DE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970" y="2269541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0" hangingPunct="0"/>
            <a:r>
              <a:rPr kumimoji="1" lang="en-US" altLang="zh-CN" sz="1600" dirty="0">
                <a:solidFill>
                  <a:srgbClr val="333399"/>
                </a:solidFill>
                <a:ea typeface="黑体" pitchFamily="2" charset="-122"/>
              </a:rPr>
              <a:t>46 ~ 1500</a:t>
            </a:r>
          </a:p>
        </p:txBody>
      </p:sp>
      <p:sp>
        <p:nvSpPr>
          <p:cNvPr id="24" name="Rectangle 77">
            <a:extLst>
              <a:ext uri="{FF2B5EF4-FFF2-40B4-BE49-F238E27FC236}">
                <a16:creationId xmlns:a16="http://schemas.microsoft.com/office/drawing/2014/main" id="{16F87A3C-12CD-49C6-BC90-CE2D9DB5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303" y="2284019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5639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0B945F0-D48D-454F-BFE0-AB7B5F53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810000"/>
            <a:ext cx="7391047" cy="259393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28532F-9C27-42D0-B11A-E2C24BCB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以太网帧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E573F-13F6-4DDD-AD12-5A090839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数据字段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46 ~ 1500</a:t>
            </a:r>
            <a:r>
              <a:rPr lang="zh-CN" altLang="en-US" sz="2000" dirty="0">
                <a:solidFill>
                  <a:srgbClr val="0070C0"/>
                </a:solidFill>
              </a:rPr>
              <a:t>字节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最小帧长 </a:t>
            </a:r>
            <a:r>
              <a:rPr lang="en-US" altLang="zh-CN" sz="2000" dirty="0"/>
              <a:t>= 46+18 = </a:t>
            </a:r>
            <a:r>
              <a:rPr lang="en-US" altLang="zh-CN" sz="2000" dirty="0">
                <a:solidFill>
                  <a:srgbClr val="C00000"/>
                </a:solidFill>
              </a:rPr>
              <a:t>64B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最大帧长</a:t>
            </a:r>
            <a:r>
              <a:rPr lang="zh-CN" altLang="en-US" sz="2000" dirty="0"/>
              <a:t> </a:t>
            </a:r>
            <a:r>
              <a:rPr lang="en-US" altLang="zh-CN" sz="2000" dirty="0"/>
              <a:t>= 1500+18 = </a:t>
            </a:r>
            <a:r>
              <a:rPr lang="en-US" altLang="zh-CN" sz="2000" dirty="0">
                <a:solidFill>
                  <a:srgbClr val="C00000"/>
                </a:solidFill>
              </a:rPr>
              <a:t>1518B</a:t>
            </a: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MTU</a:t>
            </a:r>
            <a:r>
              <a:rPr lang="zh-CN" altLang="en-US" sz="2000" dirty="0"/>
              <a:t>：</a:t>
            </a:r>
            <a:r>
              <a:rPr lang="en-US" altLang="zh-CN" sz="2000" dirty="0"/>
              <a:t>1500B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数据字段不足</a:t>
            </a:r>
            <a:r>
              <a:rPr lang="en-US" altLang="zh-CN" sz="2000" dirty="0"/>
              <a:t>46</a:t>
            </a:r>
            <a:r>
              <a:rPr lang="zh-CN" altLang="en-US" sz="2000" dirty="0"/>
              <a:t>字节，需要填充整数字节（</a:t>
            </a:r>
            <a:r>
              <a:rPr lang="en-US" altLang="zh-CN" sz="2000" dirty="0">
                <a:solidFill>
                  <a:srgbClr val="7030A0"/>
                </a:solidFill>
              </a:rPr>
              <a:t>Padding</a:t>
            </a:r>
            <a:r>
              <a:rPr lang="zh-CN" altLang="en-US" sz="2000" dirty="0"/>
              <a:t>）至</a:t>
            </a:r>
            <a:r>
              <a:rPr lang="en-US" altLang="zh-CN" sz="2000" dirty="0"/>
              <a:t>46</a:t>
            </a:r>
            <a:r>
              <a:rPr lang="zh-CN" altLang="en-US" sz="2000" dirty="0"/>
              <a:t>字节，以保证以太网</a:t>
            </a:r>
            <a:r>
              <a:rPr lang="en-US" altLang="zh-CN" sz="2000" dirty="0"/>
              <a:t>MAC</a:t>
            </a:r>
            <a:r>
              <a:rPr lang="zh-CN" altLang="en-US" sz="2000" dirty="0"/>
              <a:t>帧不小于</a:t>
            </a:r>
            <a:r>
              <a:rPr lang="en-US" altLang="zh-CN" sz="2000" dirty="0"/>
              <a:t>64</a:t>
            </a:r>
            <a:r>
              <a:rPr lang="zh-CN" altLang="en-US" sz="2000" dirty="0"/>
              <a:t>字节。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81B158-FD3E-4C5A-8535-687E50C58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grpSp>
        <p:nvGrpSpPr>
          <p:cNvPr id="22" name="Group 51">
            <a:extLst>
              <a:ext uri="{FF2B5EF4-FFF2-40B4-BE49-F238E27FC236}">
                <a16:creationId xmlns:a16="http://schemas.microsoft.com/office/drawing/2014/main" id="{1C7ABB29-1DD0-40E1-9AC0-8E5CED3E866C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1219200"/>
            <a:ext cx="6291262" cy="993775"/>
            <a:chOff x="940711" y="4902593"/>
            <a:chExt cx="6291001" cy="992895"/>
          </a:xfrm>
        </p:grpSpPr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FD6C2AEA-A06D-419C-B915-0A435879F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8A04D9F7-8378-4CCA-901D-96511C210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27" name="Straight Connector 3">
              <a:extLst>
                <a:ext uri="{FF2B5EF4-FFF2-40B4-BE49-F238E27FC236}">
                  <a16:creationId xmlns:a16="http://schemas.microsoft.com/office/drawing/2014/main" id="{3911E0AC-678B-4205-88FB-B8029930D8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3BBBBCF8-1A74-4454-AAB3-2EF6089577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94CBA3CA-B1FD-48D6-A68A-50E7CCC210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0F9BE323-A577-4593-B746-A93A20CB5D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9554E3A6-2599-4900-9A57-418C0FEB53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24F24175-11CA-46CC-A8BD-4DD2F5DC6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3" name="TextBox 37">
              <a:extLst>
                <a:ext uri="{FF2B5EF4-FFF2-40B4-BE49-F238E27FC236}">
                  <a16:creationId xmlns:a16="http://schemas.microsoft.com/office/drawing/2014/main" id="{45C40C58-983E-4D39-9CBF-6307CF67A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4" name="TextBox 38">
              <a:extLst>
                <a:ext uri="{FF2B5EF4-FFF2-40B4-BE49-F238E27FC236}">
                  <a16:creationId xmlns:a16="http://schemas.microsoft.com/office/drawing/2014/main" id="{871A2489-5F83-434D-B871-331412B67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35" name="TextBox 39">
              <a:extLst>
                <a:ext uri="{FF2B5EF4-FFF2-40B4-BE49-F238E27FC236}">
                  <a16:creationId xmlns:a16="http://schemas.microsoft.com/office/drawing/2014/main" id="{7E274F08-1B06-409D-8FE7-308AD4467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36" name="TextBox 40">
              <a:extLst>
                <a:ext uri="{FF2B5EF4-FFF2-40B4-BE49-F238E27FC236}">
                  <a16:creationId xmlns:a16="http://schemas.microsoft.com/office/drawing/2014/main" id="{BCAEB9D6-CF02-46FA-8F8D-62A7E40FF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5E86B64B-51F6-4B29-B4E8-5C7FA941F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38" name="Rectangle 76">
            <a:extLst>
              <a:ext uri="{FF2B5EF4-FFF2-40B4-BE49-F238E27FC236}">
                <a16:creationId xmlns:a16="http://schemas.microsoft.com/office/drawing/2014/main" id="{B08B22A4-E689-4EF3-A9AA-187DE95E0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5112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39" name="Rectangle 77">
            <a:extLst>
              <a:ext uri="{FF2B5EF4-FFF2-40B4-BE49-F238E27FC236}">
                <a16:creationId xmlns:a16="http://schemas.microsoft.com/office/drawing/2014/main" id="{43493072-8A1B-4B26-927C-D9C68CDE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241" y="2144086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40" name="Rectangle 78">
            <a:extLst>
              <a:ext uri="{FF2B5EF4-FFF2-40B4-BE49-F238E27FC236}">
                <a16:creationId xmlns:a16="http://schemas.microsoft.com/office/drawing/2014/main" id="{4C260400-98F1-4AF0-B1DF-9BE10AA3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284" y="2129862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41" name="Rectangle 79">
            <a:extLst>
              <a:ext uri="{FF2B5EF4-FFF2-40B4-BE49-F238E27FC236}">
                <a16:creationId xmlns:a16="http://schemas.microsoft.com/office/drawing/2014/main" id="{BBCC4BEA-652F-46CA-BAC6-1B1369536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3978" y="2141303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42" name="Text Box 81">
            <a:extLst>
              <a:ext uri="{FF2B5EF4-FFF2-40B4-BE49-F238E27FC236}">
                <a16:creationId xmlns:a16="http://schemas.microsoft.com/office/drawing/2014/main" id="{B7550661-E1C0-4792-AAC9-6E1AFBAF2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70" y="2124452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0" hangingPunct="0"/>
            <a:r>
              <a:rPr kumimoji="1" lang="en-US" altLang="zh-CN" sz="1600" dirty="0">
                <a:solidFill>
                  <a:srgbClr val="333399"/>
                </a:solidFill>
                <a:ea typeface="黑体" pitchFamily="2" charset="-122"/>
              </a:rPr>
              <a:t>46 ~ 1500</a:t>
            </a:r>
          </a:p>
        </p:txBody>
      </p:sp>
      <p:sp>
        <p:nvSpPr>
          <p:cNvPr id="43" name="Rectangle 77">
            <a:extLst>
              <a:ext uri="{FF2B5EF4-FFF2-40B4-BE49-F238E27FC236}">
                <a16:creationId xmlns:a16="http://schemas.microsoft.com/office/drawing/2014/main" id="{A10E29FF-E679-4CBB-A1E7-3A8270D4F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503" y="2138930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22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ABE4656-0538-48A0-8E69-CB27C37AD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26"/>
          <a:stretch/>
        </p:blipFill>
        <p:spPr>
          <a:xfrm>
            <a:off x="4876800" y="3512895"/>
            <a:ext cx="7129680" cy="27973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D5F5FB-70BC-4F93-9D9A-CD701B7C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以太网帧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AABB2-F00A-43D4-9DD8-EE91F71E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200" dirty="0"/>
              <a:t>以太网规定</a:t>
            </a:r>
            <a:r>
              <a:rPr lang="zh-CN" altLang="en-US" sz="2200" dirty="0">
                <a:solidFill>
                  <a:srgbClr val="C00000"/>
                </a:solidFill>
              </a:rPr>
              <a:t>最短有效帧长为 </a:t>
            </a:r>
            <a:r>
              <a:rPr lang="en-US" altLang="zh-CN" sz="2200" dirty="0">
                <a:solidFill>
                  <a:srgbClr val="C00000"/>
                </a:solidFill>
              </a:rPr>
              <a:t>64 </a:t>
            </a:r>
            <a:r>
              <a:rPr lang="zh-CN" altLang="en-US" sz="2200" dirty="0">
                <a:solidFill>
                  <a:srgbClr val="C00000"/>
                </a:solidFill>
              </a:rPr>
              <a:t>字节</a:t>
            </a:r>
            <a:r>
              <a:rPr lang="zh-CN" altLang="en-US" sz="2200" dirty="0"/>
              <a:t>，凡长度小于 </a:t>
            </a:r>
            <a:r>
              <a:rPr lang="en-US" altLang="zh-CN" sz="2200" dirty="0"/>
              <a:t>64 </a:t>
            </a:r>
            <a:r>
              <a:rPr lang="zh-CN" altLang="en-US" sz="2200" dirty="0"/>
              <a:t>字节的帧都是由于冲突而异常中止的</a:t>
            </a:r>
            <a:r>
              <a:rPr lang="zh-CN" altLang="en-US" sz="2200" dirty="0">
                <a:solidFill>
                  <a:srgbClr val="0070C0"/>
                </a:solidFill>
              </a:rPr>
              <a:t>无效帧</a:t>
            </a:r>
            <a:r>
              <a:rPr lang="zh-CN" altLang="en-US" sz="2200" dirty="0"/>
              <a:t>。 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如果发生冲突，就一定是在发送的前 </a:t>
            </a:r>
            <a:r>
              <a:rPr lang="en-US" altLang="zh-CN" sz="2000" dirty="0"/>
              <a:t>64 </a:t>
            </a:r>
            <a:r>
              <a:rPr lang="zh-CN" altLang="en-US" sz="2000" dirty="0"/>
              <a:t>字节之内 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由于一检测到冲突就立即中止发送，这时已经发送出去的数据一定小于 </a:t>
            </a:r>
            <a:r>
              <a:rPr lang="en-US" altLang="zh-CN" sz="2000" dirty="0"/>
              <a:t>64 </a:t>
            </a:r>
            <a:r>
              <a:rPr lang="zh-CN" altLang="en-US" sz="2000" dirty="0"/>
              <a:t>字节 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7030A0"/>
                </a:solidFill>
              </a:rPr>
              <a:t>So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why 64B </a:t>
            </a:r>
            <a:r>
              <a:rPr lang="zh-CN" altLang="en-US" dirty="0">
                <a:solidFill>
                  <a:srgbClr val="7030A0"/>
                </a:solidFill>
              </a:rPr>
              <a:t>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F745BC-DB4D-4854-94F9-7D4881123C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C5388016-4CE5-4938-A70D-E3D7BFB40DFA}"/>
              </a:ext>
            </a:extLst>
          </p:cNvPr>
          <p:cNvSpPr/>
          <p:nvPr/>
        </p:nvSpPr>
        <p:spPr>
          <a:xfrm>
            <a:off x="370114" y="4032585"/>
            <a:ext cx="3913127" cy="2276145"/>
          </a:xfrm>
          <a:prstGeom prst="wedgeRectCallout">
            <a:avLst>
              <a:gd name="adj1" fmla="val -10632"/>
              <a:gd name="adj2" fmla="val -58551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10Mbps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以太网，最大长度为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米，具有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个中继器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最差情况下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微秒，在这个时间内能发送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500bit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，加上安全余量增加至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512bit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64Bytes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4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局域网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7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8532F-9C27-42D0-B11A-E2C24BCB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以太网帧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E573F-13F6-4DDD-AD12-5A090839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CRC</a:t>
            </a: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CRC32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计算除了校验和以外的其他字段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对于检查出的</a:t>
            </a:r>
            <a:r>
              <a:rPr lang="zh-CN" altLang="en-US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 </a:t>
            </a:r>
            <a:r>
              <a:rPr lang="zh-CN" altLang="en-US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就简单地丢弃，以太网不负责重传丢弃的帧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81B158-FD3E-4C5A-8535-687E50C58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5F637504-D210-4065-9357-397E0A9A6450}"/>
              </a:ext>
            </a:extLst>
          </p:cNvPr>
          <p:cNvSpPr/>
          <p:nvPr/>
        </p:nvSpPr>
        <p:spPr>
          <a:xfrm>
            <a:off x="3343149" y="4191000"/>
            <a:ext cx="5531568" cy="1847921"/>
          </a:xfrm>
          <a:prstGeom prst="wedgeRectCallout">
            <a:avLst>
              <a:gd name="adj1" fmla="val -41339"/>
              <a:gd name="adj2" fmla="val -75905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数据字段的长度与长度字段的值不一致；</a:t>
            </a:r>
          </a:p>
          <a:p>
            <a:pPr marL="3600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帧的长度不是整数个字节；</a:t>
            </a:r>
          </a:p>
          <a:p>
            <a:pPr marL="3600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检验出错；</a:t>
            </a:r>
          </a:p>
          <a:p>
            <a:pPr marL="3600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数据字段的长度不在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 ~ 1500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字节之间。</a:t>
            </a:r>
          </a:p>
          <a:p>
            <a:pPr algn="ctr">
              <a:spcBef>
                <a:spcPts val="6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51">
            <a:extLst>
              <a:ext uri="{FF2B5EF4-FFF2-40B4-BE49-F238E27FC236}">
                <a16:creationId xmlns:a16="http://schemas.microsoft.com/office/drawing/2014/main" id="{26FC80F5-5DC0-4D99-A98E-4F37B3E51080}"/>
              </a:ext>
            </a:extLst>
          </p:cNvPr>
          <p:cNvGrpSpPr>
            <a:grpSpLocks/>
          </p:cNvGrpSpPr>
          <p:nvPr/>
        </p:nvGrpSpPr>
        <p:grpSpPr bwMode="auto">
          <a:xfrm>
            <a:off x="5637230" y="1191672"/>
            <a:ext cx="6291262" cy="993775"/>
            <a:chOff x="940711" y="4902593"/>
            <a:chExt cx="6291001" cy="992895"/>
          </a:xfrm>
        </p:grpSpPr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2B3D9298-F298-42B0-9A88-0FCB483B5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1">
              <a:extLst>
                <a:ext uri="{FF2B5EF4-FFF2-40B4-BE49-F238E27FC236}">
                  <a16:creationId xmlns:a16="http://schemas.microsoft.com/office/drawing/2014/main" id="{722628C8-49E4-4EE7-815C-C7E02ED9B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26" name="Straight Connector 3">
              <a:extLst>
                <a:ext uri="{FF2B5EF4-FFF2-40B4-BE49-F238E27FC236}">
                  <a16:creationId xmlns:a16="http://schemas.microsoft.com/office/drawing/2014/main" id="{22F7EAD1-C64E-4989-AAB1-E43369D874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32">
              <a:extLst>
                <a:ext uri="{FF2B5EF4-FFF2-40B4-BE49-F238E27FC236}">
                  <a16:creationId xmlns:a16="http://schemas.microsoft.com/office/drawing/2014/main" id="{933CA000-A3DC-465E-A586-881910E87A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33">
              <a:extLst>
                <a:ext uri="{FF2B5EF4-FFF2-40B4-BE49-F238E27FC236}">
                  <a16:creationId xmlns:a16="http://schemas.microsoft.com/office/drawing/2014/main" id="{06391128-A15C-4545-9C88-77D224DA87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34">
              <a:extLst>
                <a:ext uri="{FF2B5EF4-FFF2-40B4-BE49-F238E27FC236}">
                  <a16:creationId xmlns:a16="http://schemas.microsoft.com/office/drawing/2014/main" id="{D19AD43C-0739-44C0-B815-C809516E33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35">
              <a:extLst>
                <a:ext uri="{FF2B5EF4-FFF2-40B4-BE49-F238E27FC236}">
                  <a16:creationId xmlns:a16="http://schemas.microsoft.com/office/drawing/2014/main" id="{B5AF8937-5546-494E-BBFB-F7A7C4A91F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6D980F64-0950-4854-88F9-BD5872CD5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2" name="TextBox 37">
              <a:extLst>
                <a:ext uri="{FF2B5EF4-FFF2-40B4-BE49-F238E27FC236}">
                  <a16:creationId xmlns:a16="http://schemas.microsoft.com/office/drawing/2014/main" id="{9A333130-BE97-42AF-ADE5-478C4846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493F7621-134F-4EC1-A354-4162DF4AA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34" name="TextBox 39">
              <a:extLst>
                <a:ext uri="{FF2B5EF4-FFF2-40B4-BE49-F238E27FC236}">
                  <a16:creationId xmlns:a16="http://schemas.microsoft.com/office/drawing/2014/main" id="{B524AC80-A8BA-4BEE-AD82-B42923B9D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5831693B-3DDD-44E4-B0EA-D465501B3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36" name="Text Box 9">
              <a:extLst>
                <a:ext uri="{FF2B5EF4-FFF2-40B4-BE49-F238E27FC236}">
                  <a16:creationId xmlns:a16="http://schemas.microsoft.com/office/drawing/2014/main" id="{85F405DC-B7FD-4154-A60A-965878BD8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37" name="Rectangle 76">
            <a:extLst>
              <a:ext uri="{FF2B5EF4-FFF2-40B4-BE49-F238E27FC236}">
                <a16:creationId xmlns:a16="http://schemas.microsoft.com/office/drawing/2014/main" id="{8EF61646-7C3C-4754-A0BC-76FE165A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30" y="2107584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38" name="Rectangle 77">
            <a:extLst>
              <a:ext uri="{FF2B5EF4-FFF2-40B4-BE49-F238E27FC236}">
                <a16:creationId xmlns:a16="http://schemas.microsoft.com/office/drawing/2014/main" id="{0D101A0B-5ED7-499D-A534-5CAB7A546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671" y="2116558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39" name="Rectangle 78">
            <a:extLst>
              <a:ext uri="{FF2B5EF4-FFF2-40B4-BE49-F238E27FC236}">
                <a16:creationId xmlns:a16="http://schemas.microsoft.com/office/drawing/2014/main" id="{405279BF-A971-4890-9B5E-10CC41873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714" y="2102334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40" name="Rectangle 79">
            <a:extLst>
              <a:ext uri="{FF2B5EF4-FFF2-40B4-BE49-F238E27FC236}">
                <a16:creationId xmlns:a16="http://schemas.microsoft.com/office/drawing/2014/main" id="{61DCEC0F-8E9C-4A90-8589-22B6DC72A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408" y="2113775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41" name="Text Box 81">
            <a:extLst>
              <a:ext uri="{FF2B5EF4-FFF2-40B4-BE49-F238E27FC236}">
                <a16:creationId xmlns:a16="http://schemas.microsoft.com/office/drawing/2014/main" id="{81B0468C-B6BC-4F42-8497-8EDBC8680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2096924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0" hangingPunct="0"/>
            <a:r>
              <a:rPr kumimoji="1" lang="en-US" altLang="zh-CN" sz="1600" dirty="0">
                <a:solidFill>
                  <a:srgbClr val="333399"/>
                </a:solidFill>
                <a:ea typeface="黑体" pitchFamily="2" charset="-122"/>
              </a:rPr>
              <a:t>46 ~ 1500</a:t>
            </a:r>
          </a:p>
        </p:txBody>
      </p:sp>
      <p:sp>
        <p:nvSpPr>
          <p:cNvPr id="42" name="Rectangle 77">
            <a:extLst>
              <a:ext uri="{FF2B5EF4-FFF2-40B4-BE49-F238E27FC236}">
                <a16:creationId xmlns:a16="http://schemas.microsoft.com/office/drawing/2014/main" id="{635B03B7-8EBE-440C-9C05-82904237D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933" y="2111402"/>
            <a:ext cx="2965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kumimoji="1" lang="en-US" altLang="zh-CN" sz="16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840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9E41-8289-4C37-88B8-550D205F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以太网提供的服务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8629C-3419-481C-9C75-814BE4B6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无连接：两个</a:t>
            </a:r>
            <a:r>
              <a:rPr lang="en-US" altLang="zh-CN" dirty="0"/>
              <a:t>NICs</a:t>
            </a:r>
            <a:r>
              <a:rPr lang="zh-CN" altLang="en-US" dirty="0"/>
              <a:t>之间无需建立连接即可通信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不可靠：接收方不发送</a:t>
            </a:r>
            <a:r>
              <a:rPr lang="en-US" altLang="zh-CN" dirty="0"/>
              <a:t>ACK</a:t>
            </a:r>
            <a:r>
              <a:rPr lang="zh-CN" altLang="en-US" dirty="0"/>
              <a:t>或者</a:t>
            </a:r>
            <a:r>
              <a:rPr lang="en-US" altLang="zh-CN" dirty="0"/>
              <a:t>NACK</a:t>
            </a:r>
          </a:p>
          <a:p>
            <a:pPr lvl="1"/>
            <a:r>
              <a:rPr lang="zh-CN" altLang="en-US" dirty="0"/>
              <a:t>接收方</a:t>
            </a:r>
            <a:r>
              <a:rPr lang="en-US" altLang="zh-CN" dirty="0"/>
              <a:t>CRC</a:t>
            </a:r>
            <a:r>
              <a:rPr lang="zh-CN" altLang="en-US" dirty="0"/>
              <a:t>校验失败或者目的地址不符合都直接丢弃数据，并且不通知发送方</a:t>
            </a:r>
            <a:endParaRPr lang="en-US" altLang="zh-CN" dirty="0"/>
          </a:p>
          <a:p>
            <a:pPr lvl="1"/>
            <a:r>
              <a:rPr lang="zh-CN" altLang="en-US" dirty="0"/>
              <a:t>依赖上层协议（如</a:t>
            </a:r>
            <a:r>
              <a:rPr lang="en-US" altLang="zh-CN" dirty="0"/>
              <a:t>TCP</a:t>
            </a:r>
            <a:r>
              <a:rPr lang="zh-CN" altLang="en-US" dirty="0"/>
              <a:t>）进行丢失数据恢复</a:t>
            </a:r>
          </a:p>
          <a:p>
            <a:endParaRPr lang="en-US" altLang="zh-CN" dirty="0"/>
          </a:p>
          <a:p>
            <a:r>
              <a:rPr lang="zh-CN" altLang="en-US" dirty="0"/>
              <a:t>多路访问控制：</a:t>
            </a:r>
            <a:r>
              <a:rPr lang="en-US" altLang="zh-CN" dirty="0"/>
              <a:t>CSMA/CD</a:t>
            </a:r>
          </a:p>
          <a:p>
            <a:pPr lvl="1"/>
            <a:r>
              <a:rPr lang="zh-CN" altLang="en-US" dirty="0"/>
              <a:t>回退时，基于二进制回退决定随机等待时间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5AA6E-C3FB-477B-89F6-9DBBD1614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DE58F-7E59-43BA-85E1-79339F45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802.3</a:t>
            </a:r>
            <a:r>
              <a:rPr lang="zh-CN" altLang="en-US" dirty="0"/>
              <a:t>以太网标准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5D4C2-42D9-4789-9B64-975D18007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以太网标准是一系列标准的集合</a:t>
            </a:r>
            <a:endParaRPr lang="en-US" altLang="zh-CN" dirty="0"/>
          </a:p>
          <a:p>
            <a:pPr lvl="1"/>
            <a:r>
              <a:rPr lang="zh-CN" altLang="en-US" dirty="0"/>
              <a:t>包含物理层标准与数据链路层标准</a:t>
            </a:r>
            <a:endParaRPr lang="en-US" altLang="zh-CN" dirty="0"/>
          </a:p>
          <a:p>
            <a:pPr lvl="1"/>
            <a:r>
              <a:rPr lang="zh-CN" altLang="en-US" dirty="0"/>
              <a:t>不同速率：</a:t>
            </a:r>
            <a:r>
              <a:rPr lang="en-US" altLang="zh-CN" dirty="0">
                <a:latin typeface="Gill Sans MT" charset="0"/>
              </a:rPr>
              <a:t>2 Mbps, 10 Mbps, 100 Mbps, 1Gbps, 10 Gbps, 40 Gbps</a:t>
            </a:r>
          </a:p>
          <a:p>
            <a:pPr lvl="1"/>
            <a:r>
              <a:rPr lang="zh-CN" altLang="en-US" dirty="0">
                <a:latin typeface="Gill Sans MT" charset="0"/>
              </a:rPr>
              <a:t>不同物理介质：光纤、铜线</a:t>
            </a:r>
            <a:endParaRPr lang="en-US" altLang="zh-CN" dirty="0"/>
          </a:p>
          <a:p>
            <a:r>
              <a:rPr lang="zh-CN" altLang="en-US" dirty="0"/>
              <a:t>所有标准，都采用相同的帧格式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FB0B2-BE5F-4883-92A1-DBAC1E9A7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732B75F7-3BBD-4B9C-82B2-A44EC7E71FDB}"/>
              </a:ext>
            </a:extLst>
          </p:cNvPr>
          <p:cNvSpPr>
            <a:spLocks/>
          </p:cNvSpPr>
          <p:nvPr/>
        </p:nvSpPr>
        <p:spPr bwMode="auto">
          <a:xfrm>
            <a:off x="4397376" y="4075114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40">
            <a:extLst>
              <a:ext uri="{FF2B5EF4-FFF2-40B4-BE49-F238E27FC236}">
                <a16:creationId xmlns:a16="http://schemas.microsoft.com/office/drawing/2014/main" id="{E6F969F4-F8F7-4BED-AC5D-DF87CF0D5D18}"/>
              </a:ext>
            </a:extLst>
          </p:cNvPr>
          <p:cNvGrpSpPr>
            <a:grpSpLocks/>
          </p:cNvGrpSpPr>
          <p:nvPr/>
        </p:nvGrpSpPr>
        <p:grpSpPr bwMode="auto">
          <a:xfrm>
            <a:off x="3101976" y="4189413"/>
            <a:ext cx="1300163" cy="1465262"/>
            <a:chOff x="921" y="785"/>
            <a:chExt cx="819" cy="923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C3C4511B-CFA4-46B9-B3CA-F8AA8048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Text Box 42">
              <a:extLst>
                <a:ext uri="{FF2B5EF4-FFF2-40B4-BE49-F238E27FC236}">
                  <a16:creationId xmlns:a16="http://schemas.microsoft.com/office/drawing/2014/main" id="{A2F6DCAE-6CD1-411C-833C-518F9E08D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" y="785"/>
              <a:ext cx="8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</a:rPr>
                <a:t>physical</a:t>
              </a:r>
            </a:p>
          </p:txBody>
        </p:sp>
        <p:sp>
          <p:nvSpPr>
            <p:cNvPr id="33" name="Line 43">
              <a:extLst>
                <a:ext uri="{FF2B5EF4-FFF2-40B4-BE49-F238E27FC236}">
                  <a16:creationId xmlns:a16="http://schemas.microsoft.com/office/drawing/2014/main" id="{AC919908-57B1-49E6-A2F4-8118B87EF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Line 44">
              <a:extLst>
                <a:ext uri="{FF2B5EF4-FFF2-40B4-BE49-F238E27FC236}">
                  <a16:creationId xmlns:a16="http://schemas.microsoft.com/office/drawing/2014/main" id="{072DFD1E-2303-45FA-A8FF-F6515DF6E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Line 45">
              <a:extLst>
                <a:ext uri="{FF2B5EF4-FFF2-40B4-BE49-F238E27FC236}">
                  <a16:creationId xmlns:a16="http://schemas.microsoft.com/office/drawing/2014/main" id="{B7B91B4B-4F8A-4115-B867-21A908CA5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Line 46">
              <a:extLst>
                <a:ext uri="{FF2B5EF4-FFF2-40B4-BE49-F238E27FC236}">
                  <a16:creationId xmlns:a16="http://schemas.microsoft.com/office/drawing/2014/main" id="{FB9DD29B-2289-4F52-895A-DA3B5933C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Line 47">
              <a:extLst>
                <a:ext uri="{FF2B5EF4-FFF2-40B4-BE49-F238E27FC236}">
                  <a16:creationId xmlns:a16="http://schemas.microsoft.com/office/drawing/2014/main" id="{D19140C3-A5B2-4A7A-9E05-5954616F3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92CB5051-2D63-470D-BC1C-9790C1177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9" name="Rectangle 49">
            <a:extLst>
              <a:ext uri="{FF2B5EF4-FFF2-40B4-BE49-F238E27FC236}">
                <a16:creationId xmlns:a16="http://schemas.microsoft.com/office/drawing/2014/main" id="{04A7BB08-73F6-4E6A-AA42-62CABD19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4038600"/>
            <a:ext cx="4195762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Line 50">
            <a:extLst>
              <a:ext uri="{FF2B5EF4-FFF2-40B4-BE49-F238E27FC236}">
                <a16:creationId xmlns:a16="http://schemas.microsoft.com/office/drawing/2014/main" id="{45ABDB98-8E42-474B-97E1-57FAC419D3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4703763"/>
            <a:ext cx="417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1" name="Text Box 51">
            <a:extLst>
              <a:ext uri="{FF2B5EF4-FFF2-40B4-BE49-F238E27FC236}">
                <a16:creationId xmlns:a16="http://schemas.microsoft.com/office/drawing/2014/main" id="{A2D4C174-9C2F-483B-9670-D046735A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75" y="4079876"/>
            <a:ext cx="1735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i="0" dirty="0">
                <a:latin typeface="Arial" charset="0"/>
              </a:rPr>
              <a:t>MAC protocol</a:t>
            </a:r>
          </a:p>
          <a:p>
            <a:pPr algn="ctr" eaLnBrk="1" hangingPunct="1">
              <a:defRPr/>
            </a:pPr>
            <a:r>
              <a:rPr lang="en-US" sz="1600" i="0" dirty="0">
                <a:latin typeface="Arial" charset="0"/>
              </a:rPr>
              <a:t>and frame format</a:t>
            </a:r>
          </a:p>
        </p:txBody>
      </p:sp>
      <p:sp>
        <p:nvSpPr>
          <p:cNvPr id="42" name="Text Box 52">
            <a:extLst>
              <a:ext uri="{FF2B5EF4-FFF2-40B4-BE49-F238E27FC236}">
                <a16:creationId xmlns:a16="http://schemas.microsoft.com/office/drawing/2014/main" id="{A48EAC43-FD96-46A9-BBC3-00FF1FB7D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963" y="4794251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100BASE-TX</a:t>
            </a:r>
          </a:p>
        </p:txBody>
      </p:sp>
      <p:sp>
        <p:nvSpPr>
          <p:cNvPr id="43" name="Text Box 53">
            <a:extLst>
              <a:ext uri="{FF2B5EF4-FFF2-40B4-BE49-F238E27FC236}">
                <a16:creationId xmlns:a16="http://schemas.microsoft.com/office/drawing/2014/main" id="{12786347-280B-4375-A341-29F8D9F9D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076" y="5154614"/>
            <a:ext cx="123031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100BASE-T4</a:t>
            </a:r>
          </a:p>
        </p:txBody>
      </p:sp>
      <p:sp>
        <p:nvSpPr>
          <p:cNvPr id="44" name="Text Box 54">
            <a:extLst>
              <a:ext uri="{FF2B5EF4-FFF2-40B4-BE49-F238E27FC236}">
                <a16:creationId xmlns:a16="http://schemas.microsoft.com/office/drawing/2014/main" id="{B5CE38A9-345D-4AC1-AB64-BBC9D7B13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838" y="4789489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100BASE-FX</a:t>
            </a:r>
          </a:p>
        </p:txBody>
      </p:sp>
      <p:sp>
        <p:nvSpPr>
          <p:cNvPr id="45" name="Freeform 55">
            <a:extLst>
              <a:ext uri="{FF2B5EF4-FFF2-40B4-BE49-F238E27FC236}">
                <a16:creationId xmlns:a16="http://schemas.microsoft.com/office/drawing/2014/main" id="{793BE007-A9F1-4FE3-94BF-26CAE7E77743}"/>
              </a:ext>
            </a:extLst>
          </p:cNvPr>
          <p:cNvSpPr>
            <a:spLocks/>
          </p:cNvSpPr>
          <p:nvPr/>
        </p:nvSpPr>
        <p:spPr bwMode="auto">
          <a:xfrm>
            <a:off x="4411664" y="4684714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6" name="Text Box 56">
            <a:extLst>
              <a:ext uri="{FF2B5EF4-FFF2-40B4-BE49-F238E27FC236}">
                <a16:creationId xmlns:a16="http://schemas.microsoft.com/office/drawing/2014/main" id="{905605F8-F15A-4990-88E4-148A92A3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988" y="4787901"/>
            <a:ext cx="123031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100BASE-T2</a:t>
            </a:r>
          </a:p>
        </p:txBody>
      </p:sp>
      <p:sp>
        <p:nvSpPr>
          <p:cNvPr id="47" name="Text Box 57">
            <a:extLst>
              <a:ext uri="{FF2B5EF4-FFF2-40B4-BE49-F238E27FC236}">
                <a16:creationId xmlns:a16="http://schemas.microsoft.com/office/drawing/2014/main" id="{DFF3B3B3-0A17-443E-971B-5538EC1D9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5148264"/>
            <a:ext cx="12620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100BASE-SX</a:t>
            </a:r>
          </a:p>
        </p:txBody>
      </p:sp>
      <p:sp>
        <p:nvSpPr>
          <p:cNvPr id="48" name="Text Box 58">
            <a:extLst>
              <a:ext uri="{FF2B5EF4-FFF2-40B4-BE49-F238E27FC236}">
                <a16:creationId xmlns:a16="http://schemas.microsoft.com/office/drawing/2014/main" id="{0635D222-BE0D-4537-9CAC-26ACC1409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5143501"/>
            <a:ext cx="126206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</a:rPr>
              <a:t>100BASE-BX</a:t>
            </a:r>
          </a:p>
        </p:txBody>
      </p:sp>
      <p:grpSp>
        <p:nvGrpSpPr>
          <p:cNvPr id="49" name="Group 67">
            <a:extLst>
              <a:ext uri="{FF2B5EF4-FFF2-40B4-BE49-F238E27FC236}">
                <a16:creationId xmlns:a16="http://schemas.microsoft.com/office/drawing/2014/main" id="{065FDA82-0BE3-43C2-B9D6-09AD3B6DF084}"/>
              </a:ext>
            </a:extLst>
          </p:cNvPr>
          <p:cNvGrpSpPr>
            <a:grpSpLocks/>
          </p:cNvGrpSpPr>
          <p:nvPr/>
        </p:nvGrpSpPr>
        <p:grpSpPr bwMode="auto">
          <a:xfrm>
            <a:off x="7205664" y="4743451"/>
            <a:ext cx="2713038" cy="1565275"/>
            <a:chOff x="3579" y="2988"/>
            <a:chExt cx="1709" cy="986"/>
          </a:xfrm>
        </p:grpSpPr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09D5E81C-06E4-4E9C-8159-D2C4FEDCB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1" name="Line 60">
              <a:extLst>
                <a:ext uri="{FF2B5EF4-FFF2-40B4-BE49-F238E27FC236}">
                  <a16:creationId xmlns:a16="http://schemas.microsoft.com/office/drawing/2014/main" id="{64E25761-0BDA-4370-8B58-51C3B2FD7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Text Box 61">
              <a:extLst>
                <a:ext uri="{FF2B5EF4-FFF2-40B4-BE49-F238E27FC236}">
                  <a16:creationId xmlns:a16="http://schemas.microsoft.com/office/drawing/2014/main" id="{0B3A6E64-0B74-49C6-8551-E366ABE4E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2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zh-CN" altLang="en-US" i="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基于光纤的物理层</a:t>
              </a:r>
              <a:endParaRPr lang="en-US" i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53" name="Group 66">
            <a:extLst>
              <a:ext uri="{FF2B5EF4-FFF2-40B4-BE49-F238E27FC236}">
                <a16:creationId xmlns:a16="http://schemas.microsoft.com/office/drawing/2014/main" id="{201BB148-E80D-4480-98A6-A72516B075E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733925"/>
            <a:ext cx="5240338" cy="1598613"/>
            <a:chOff x="1104" y="2982"/>
            <a:chExt cx="3301" cy="1007"/>
          </a:xfrm>
        </p:grpSpPr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53D64729-3603-40B4-ABB2-10FE68BE8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5" name="Line 63">
              <a:extLst>
                <a:ext uri="{FF2B5EF4-FFF2-40B4-BE49-F238E27FC236}">
                  <a16:creationId xmlns:a16="http://schemas.microsoft.com/office/drawing/2014/main" id="{91E6E560-788E-49D2-AA44-761EB2547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Text Box 65">
              <a:extLst>
                <a:ext uri="{FF2B5EF4-FFF2-40B4-BE49-F238E27FC236}">
                  <a16:creationId xmlns:a16="http://schemas.microsoft.com/office/drawing/2014/main" id="{2001C91E-7D90-407C-A2C3-0F43633E5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756"/>
              <a:ext cx="25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zh-CN" altLang="en-US" i="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基于铜线的物理层</a:t>
              </a:r>
              <a:endParaRPr lang="en-US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C5A6E-ADCA-420D-BD36-5B18E997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以太网的前世今生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B510E-830F-4D4C-A737-568BC7F7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7150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Bob Metcalfe</a:t>
            </a:r>
            <a:r>
              <a:rPr lang="zh-CN" altLang="en-US" sz="2000" dirty="0"/>
              <a:t>设计的在同轴电缆上实现</a:t>
            </a:r>
            <a:r>
              <a:rPr lang="en-US" altLang="zh-CN" sz="2000" dirty="0"/>
              <a:t>3Mbps</a:t>
            </a:r>
            <a:r>
              <a:rPr lang="zh-CN" altLang="en-US" sz="2000" dirty="0"/>
              <a:t>以太网连接方案的手稿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3A18F-646C-4253-9F5A-5AFE8B8526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F71D26A-4E7A-4B51-BACC-5B0C45D41D3F}"/>
              </a:ext>
            </a:extLst>
          </p:cNvPr>
          <p:cNvSpPr txBox="1">
            <a:spLocks/>
          </p:cNvSpPr>
          <p:nvPr/>
        </p:nvSpPr>
        <p:spPr>
          <a:xfrm>
            <a:off x="7033260" y="4915217"/>
            <a:ext cx="4709160" cy="149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  <a:defRPr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Metcalfe</a:t>
            </a:r>
            <a:r>
              <a:rPr lang="zh-CN" altLang="en-US" sz="2000" dirty="0"/>
              <a:t>和</a:t>
            </a:r>
            <a:r>
              <a:rPr lang="en-US" altLang="zh-CN" sz="2000" dirty="0"/>
              <a:t>David Boggs</a:t>
            </a:r>
            <a:r>
              <a:rPr lang="zh-CN" altLang="en-US" sz="2000" dirty="0"/>
              <a:t>发表了题为</a:t>
            </a:r>
            <a:r>
              <a:rPr lang="en-US" altLang="zh-CN" sz="2000" dirty="0"/>
              <a:t>《</a:t>
            </a:r>
            <a:r>
              <a:rPr lang="zh-CN" altLang="en-US" sz="2000" dirty="0">
                <a:solidFill>
                  <a:srgbClr val="7030A0"/>
                </a:solidFill>
              </a:rPr>
              <a:t>以太网：本地计算机网络的分布式包交换方式</a:t>
            </a:r>
            <a:r>
              <a:rPr lang="en-US" altLang="zh-CN" sz="2000" dirty="0"/>
              <a:t>》</a:t>
            </a:r>
            <a:r>
              <a:rPr lang="zh-CN" altLang="en-US" sz="2000" dirty="0"/>
              <a:t>的论文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2B74F7-4CFA-4618-8231-0AAED95A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911" y="1452923"/>
            <a:ext cx="3963044" cy="32502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B3B13C-E73D-4D28-B1F4-A42515777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78"/>
          <a:stretch/>
        </p:blipFill>
        <p:spPr>
          <a:xfrm>
            <a:off x="1228057" y="2743200"/>
            <a:ext cx="4478085" cy="3252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99C07F-72D9-478C-B773-010812E80A05}"/>
              </a:ext>
            </a:extLst>
          </p:cNvPr>
          <p:cNvSpPr txBox="1"/>
          <p:nvPr/>
        </p:nvSpPr>
        <p:spPr>
          <a:xfrm>
            <a:off x="2133600" y="604532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Metcalfe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2022</a:t>
            </a:r>
            <a:r>
              <a:rPr lang="zh-CN" altLang="en-US" dirty="0">
                <a:solidFill>
                  <a:srgbClr val="0070C0"/>
                </a:solidFill>
              </a:rPr>
              <a:t>年图灵奖得主</a:t>
            </a:r>
          </a:p>
        </p:txBody>
      </p:sp>
    </p:spTree>
    <p:extLst>
      <p:ext uri="{BB962C8B-B14F-4D97-AF65-F5344CB8AC3E}">
        <p14:creationId xmlns:p14="http://schemas.microsoft.com/office/powerpoint/2010/main" val="40562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AEF58-ECD4-4DB4-9D3D-48F10ED5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以太网的前世今生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41705-F323-4754-968A-F2B98D95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0" y="4324638"/>
            <a:ext cx="3581400" cy="1801528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IEEE</a:t>
            </a:r>
            <a:r>
              <a:rPr lang="zh-CN" altLang="en-US" sz="2000" dirty="0"/>
              <a:t>发表了</a:t>
            </a:r>
            <a:r>
              <a:rPr lang="en-US" altLang="zh-CN" sz="2000" dirty="0">
                <a:solidFill>
                  <a:srgbClr val="7030A0"/>
                </a:solidFill>
              </a:rPr>
              <a:t>10Base5</a:t>
            </a:r>
            <a:r>
              <a:rPr lang="zh-CN" altLang="en-US" sz="2000" dirty="0"/>
              <a:t>以太网标准，也称粗以太网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865CED-0127-41FE-868D-A5AA16E97B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7F20-CE73-4ABA-B83A-7117A0D40A2C}"/>
              </a:ext>
            </a:extLst>
          </p:cNvPr>
          <p:cNvSpPr txBox="1"/>
          <p:nvPr/>
        </p:nvSpPr>
        <p:spPr>
          <a:xfrm>
            <a:off x="320040" y="4267201"/>
            <a:ext cx="3699961" cy="2225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Metcalfe</a:t>
            </a:r>
            <a:r>
              <a:rPr lang="zh-CN" altLang="en-US" dirty="0"/>
              <a:t>离开施乐创办</a:t>
            </a:r>
            <a:r>
              <a:rPr lang="en-US" altLang="zh-CN" dirty="0"/>
              <a:t>3Com</a:t>
            </a:r>
          </a:p>
          <a:p>
            <a:r>
              <a:rPr lang="zh-CN" altLang="en-US" dirty="0"/>
              <a:t>第二年，他又发表了</a:t>
            </a:r>
            <a:r>
              <a:rPr lang="en-US" altLang="zh-CN" dirty="0">
                <a:solidFill>
                  <a:srgbClr val="C00000"/>
                </a:solidFill>
              </a:rPr>
              <a:t>10Mbps</a:t>
            </a:r>
            <a:r>
              <a:rPr lang="zh-CN" altLang="en-US" dirty="0"/>
              <a:t>以太网的标准，也就是</a:t>
            </a:r>
            <a:r>
              <a:rPr lang="en-US" altLang="zh-CN" dirty="0"/>
              <a:t>DIX</a:t>
            </a:r>
            <a:r>
              <a:rPr lang="zh-CN" altLang="en-US" dirty="0"/>
              <a:t>标准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D050CE-EB26-4100-93B3-1692FBB45414}"/>
              </a:ext>
            </a:extLst>
          </p:cNvPr>
          <p:cNvSpPr txBox="1"/>
          <p:nvPr/>
        </p:nvSpPr>
        <p:spPr>
          <a:xfrm>
            <a:off x="4202388" y="4324638"/>
            <a:ext cx="3540026" cy="216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IEEE</a:t>
            </a:r>
            <a:r>
              <a:rPr lang="zh-CN" altLang="en-US" dirty="0"/>
              <a:t>成为以太网的官方标准化组织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45D66C-CA60-450F-BE2C-E8DFBA81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6" y="1457786"/>
            <a:ext cx="3219307" cy="277274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8BDD87-C376-41D6-96F0-B7C56B51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416" y="1459815"/>
            <a:ext cx="3211187" cy="276868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531EEF-DA90-47A4-947F-464BF51DC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346" y="1486204"/>
            <a:ext cx="3174650" cy="274432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C04CED-81DA-4329-AC42-DD21D62FAF7B}"/>
              </a:ext>
            </a:extLst>
          </p:cNvPr>
          <p:cNvSpPr/>
          <p:nvPr/>
        </p:nvSpPr>
        <p:spPr>
          <a:xfrm>
            <a:off x="3174103" y="5926111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成功原因：商业驱动力（大公司）</a:t>
            </a:r>
            <a:r>
              <a:rPr lang="en-US" altLang="zh-CN" sz="2000" dirty="0">
                <a:solidFill>
                  <a:srgbClr val="0070C0"/>
                </a:solidFill>
              </a:rPr>
              <a:t>+ </a:t>
            </a:r>
            <a:r>
              <a:rPr lang="zh-CN" altLang="en-US" sz="2000" dirty="0">
                <a:solidFill>
                  <a:srgbClr val="0070C0"/>
                </a:solidFill>
              </a:rPr>
              <a:t>有标准化组织 </a:t>
            </a:r>
            <a:r>
              <a:rPr lang="en-US" altLang="zh-CN" sz="2000" dirty="0">
                <a:solidFill>
                  <a:srgbClr val="0070C0"/>
                </a:solidFill>
              </a:rPr>
              <a:t>+ </a:t>
            </a:r>
            <a:r>
              <a:rPr lang="zh-CN" altLang="en-US" sz="2000" dirty="0">
                <a:solidFill>
                  <a:srgbClr val="0070C0"/>
                </a:solidFill>
              </a:rPr>
              <a:t>技术可靠、简单、可行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E7C616-49D1-4850-A098-B04B10830BCD}"/>
              </a:ext>
            </a:extLst>
          </p:cNvPr>
          <p:cNvSpPr/>
          <p:nvPr/>
        </p:nvSpPr>
        <p:spPr bwMode="auto">
          <a:xfrm>
            <a:off x="146183" y="1447800"/>
            <a:ext cx="11899633" cy="3276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Metcalfe</a:t>
            </a: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’s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Law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>
              <a:solidFill>
                <a:schemeClr val="tx1"/>
              </a:solidFill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“一个网络（图）的价值为</a:t>
            </a:r>
            <a:r>
              <a:rPr lang="en-US" altLang="zh-CN" sz="2800" dirty="0">
                <a:solidFill>
                  <a:srgbClr val="0070C0"/>
                </a:solidFill>
                <a:latin typeface="Arial" charset="0"/>
              </a:rPr>
              <a:t>Θ(E</a:t>
            </a:r>
            <a:r>
              <a:rPr lang="zh-CN" altLang="en-US" sz="2800" dirty="0">
                <a:solidFill>
                  <a:srgbClr val="0070C0"/>
                </a:solidFill>
                <a:latin typeface="Arial" charset="0"/>
              </a:rPr>
              <a:t>）或者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Θ(</a:t>
            </a:r>
            <a:r>
              <a:rPr lang="en-US" altLang="zh-CN" sz="2800" dirty="0">
                <a:solidFill>
                  <a:srgbClr val="0070C0"/>
                </a:solidFill>
                <a:latin typeface="Arial" charset="0"/>
              </a:rPr>
              <a:t>n</a:t>
            </a:r>
            <a:r>
              <a:rPr lang="en-US" altLang="zh-CN" sz="2800" baseline="30000" dirty="0">
                <a:solidFill>
                  <a:srgbClr val="0070C0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0070C0"/>
                </a:solidFill>
                <a:latin typeface="Arial" charset="0"/>
              </a:rPr>
              <a:t>）</a:t>
            </a:r>
            <a:endParaRPr lang="en-US" altLang="zh-CN" sz="2800" dirty="0">
              <a:solidFill>
                <a:srgbClr val="0070C0"/>
              </a:solidFill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70C0"/>
                </a:solidFill>
                <a:latin typeface="Arial" charset="0"/>
              </a:rPr>
              <a:t>E</a:t>
            </a:r>
            <a:r>
              <a:rPr lang="zh-CN" altLang="en-US" sz="2800" dirty="0">
                <a:solidFill>
                  <a:srgbClr val="0070C0"/>
                </a:solidFill>
                <a:latin typeface="Arial" charset="0"/>
              </a:rPr>
              <a:t>为连接（边）数，</a:t>
            </a:r>
            <a:r>
              <a:rPr lang="en-US" altLang="zh-CN" sz="2800" dirty="0">
                <a:solidFill>
                  <a:srgbClr val="0070C0"/>
                </a:solidFill>
                <a:latin typeface="Arial" charset="0"/>
              </a:rPr>
              <a:t>n</a:t>
            </a:r>
            <a:r>
              <a:rPr lang="zh-CN" altLang="en-US" sz="2800" dirty="0">
                <a:solidFill>
                  <a:srgbClr val="0070C0"/>
                </a:solidFill>
                <a:latin typeface="Arial" charset="0"/>
              </a:rPr>
              <a:t>为用户（结点）数”</a:t>
            </a:r>
            <a:endParaRPr lang="en-US" altLang="zh-CN" sz="2800" dirty="0">
              <a:solidFill>
                <a:srgbClr val="0070C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charset="0"/>
              </a:rPr>
              <a:t>可以解释日后互联网行业的增长逻辑</a:t>
            </a:r>
            <a:endParaRPr lang="en-US" altLang="zh-CN" sz="2800" dirty="0">
              <a:solidFill>
                <a:schemeClr val="tx1"/>
              </a:solidFill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hlinkClick r:id="rId6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hlinkClick r:id="rId6"/>
              </a:rPr>
              <a:t>Metcalfe's law - Wikipedia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5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04F18-A979-4C73-80A6-90121A9A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以太网的前世今生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830E5-C5C2-4D6D-9048-4943C7DCC9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A24C61E-739F-44BF-90C9-3B35CEA5293E}"/>
              </a:ext>
            </a:extLst>
          </p:cNvPr>
          <p:cNvGrpSpPr/>
          <p:nvPr/>
        </p:nvGrpSpPr>
        <p:grpSpPr>
          <a:xfrm>
            <a:off x="312420" y="1659814"/>
            <a:ext cx="3695700" cy="4459047"/>
            <a:chOff x="312420" y="1454075"/>
            <a:chExt cx="3695700" cy="44590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DC028B-F586-4456-940F-ED65BFC83B8F}"/>
                </a:ext>
              </a:extLst>
            </p:cNvPr>
            <p:cNvSpPr txBox="1"/>
            <p:nvPr/>
          </p:nvSpPr>
          <p:spPr>
            <a:xfrm>
              <a:off x="312420" y="4342766"/>
              <a:ext cx="3695700" cy="15703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Kalpana</a:t>
              </a:r>
              <a:r>
                <a:rPr lang="zh-CN" altLang="en-US" dirty="0"/>
                <a:t>推出了第一台以太网</a:t>
              </a:r>
              <a:r>
                <a:rPr lang="zh-CN" altLang="en-US" dirty="0">
                  <a:solidFill>
                    <a:srgbClr val="C00000"/>
                  </a:solidFill>
                </a:rPr>
                <a:t>交换机</a:t>
              </a:r>
              <a:r>
                <a:rPr lang="zh-CN" altLang="en-US" dirty="0"/>
                <a:t>，最终取代了集线器</a:t>
              </a:r>
              <a:endParaRPr lang="en-US" altLang="zh-CN" dirty="0"/>
            </a:p>
            <a:p>
              <a:r>
                <a:rPr lang="zh-CN" altLang="en-US" dirty="0"/>
                <a:t>解决经典以太网冲突与扩展性问题，为大规模、长距离部署提供了可能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EF48195-B066-443C-9ADD-6D451A482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42" y="1454075"/>
              <a:ext cx="3198642" cy="273878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DB4A65-275C-4BA1-8225-3F781403DD38}"/>
              </a:ext>
            </a:extLst>
          </p:cNvPr>
          <p:cNvGrpSpPr/>
          <p:nvPr/>
        </p:nvGrpSpPr>
        <p:grpSpPr>
          <a:xfrm>
            <a:off x="4160519" y="1652217"/>
            <a:ext cx="3695700" cy="4748583"/>
            <a:chOff x="4160519" y="1446478"/>
            <a:chExt cx="3695700" cy="474858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D0CA9C-BB4D-4512-A2D0-96DD1F3FFDCB}"/>
                </a:ext>
              </a:extLst>
            </p:cNvPr>
            <p:cNvSpPr txBox="1"/>
            <p:nvPr/>
          </p:nvSpPr>
          <p:spPr>
            <a:xfrm>
              <a:off x="4160519" y="4367777"/>
              <a:ext cx="3695700" cy="18272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IEEE</a:t>
              </a:r>
              <a:r>
                <a:rPr lang="zh-CN" altLang="en-US" dirty="0"/>
                <a:t>批准了</a:t>
              </a:r>
              <a:r>
                <a:rPr lang="en-US" altLang="zh-CN" dirty="0"/>
                <a:t>Cat-3</a:t>
              </a:r>
              <a:r>
                <a:rPr lang="zh-CN" altLang="en-US" dirty="0">
                  <a:solidFill>
                    <a:srgbClr val="C00000"/>
                  </a:solidFill>
                </a:rPr>
                <a:t>双绞线</a:t>
              </a:r>
              <a:r>
                <a:rPr lang="en-US" altLang="zh-CN" dirty="0">
                  <a:solidFill>
                    <a:srgbClr val="7030A0"/>
                  </a:solidFill>
                </a:rPr>
                <a:t>10Base-T</a:t>
              </a:r>
              <a:r>
                <a:rPr lang="zh-CN" altLang="en-US" dirty="0"/>
                <a:t>以太网，很快成为</a:t>
              </a:r>
              <a:r>
                <a:rPr lang="en-US" altLang="zh-CN" dirty="0"/>
                <a:t>LAN</a:t>
              </a:r>
              <a:r>
                <a:rPr lang="zh-CN" altLang="en-US" dirty="0"/>
                <a:t>部署的标准配置</a:t>
              </a:r>
              <a:endParaRPr lang="en-US" altLang="zh-CN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617DB49-F6B0-4749-9058-BCE1E99A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913" y="1446478"/>
              <a:ext cx="3217483" cy="27539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68F4E15-9F1D-4204-ACFA-3BBA3F006505}"/>
              </a:ext>
            </a:extLst>
          </p:cNvPr>
          <p:cNvGrpSpPr/>
          <p:nvPr/>
        </p:nvGrpSpPr>
        <p:grpSpPr>
          <a:xfrm>
            <a:off x="8031482" y="1659814"/>
            <a:ext cx="3459826" cy="4459046"/>
            <a:chOff x="8031482" y="1454075"/>
            <a:chExt cx="3459826" cy="445904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D21892-666E-4F86-9D53-18CBB113C30C}"/>
                </a:ext>
              </a:extLst>
            </p:cNvPr>
            <p:cNvSpPr txBox="1"/>
            <p:nvPr/>
          </p:nvSpPr>
          <p:spPr>
            <a:xfrm>
              <a:off x="8031482" y="4367777"/>
              <a:ext cx="3410786" cy="1545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IEEE</a:t>
              </a:r>
              <a:r>
                <a:rPr lang="zh-CN" altLang="en-US" dirty="0"/>
                <a:t>批准</a:t>
              </a:r>
              <a:r>
                <a:rPr lang="en-US" altLang="zh-CN" dirty="0">
                  <a:solidFill>
                    <a:srgbClr val="7030A0"/>
                  </a:solidFill>
                </a:rPr>
                <a:t>10BaseF</a:t>
              </a:r>
              <a:r>
                <a:rPr lang="zh-CN" altLang="en-US" dirty="0"/>
                <a:t>标准，即数据中心所用的</a:t>
              </a:r>
              <a:r>
                <a:rPr lang="zh-CN" altLang="en-US" dirty="0">
                  <a:solidFill>
                    <a:srgbClr val="C00000"/>
                  </a:solidFill>
                </a:rPr>
                <a:t>光纤</a:t>
              </a:r>
              <a:r>
                <a:rPr lang="zh-CN" altLang="en-US" dirty="0"/>
                <a:t>以太网标准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DD2934E-156D-4062-8E4B-1B3B21F9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825" y="1454075"/>
              <a:ext cx="3217483" cy="275522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  <p:sp>
        <p:nvSpPr>
          <p:cNvPr id="7" name="右大括号 6">
            <a:extLst>
              <a:ext uri="{FF2B5EF4-FFF2-40B4-BE49-F238E27FC236}">
                <a16:creationId xmlns:a16="http://schemas.microsoft.com/office/drawing/2014/main" id="{BC5961C5-81D9-47B6-B12E-E1EE64F4E70E}"/>
              </a:ext>
            </a:extLst>
          </p:cNvPr>
          <p:cNvSpPr/>
          <p:nvPr/>
        </p:nvSpPr>
        <p:spPr bwMode="auto">
          <a:xfrm rot="5400000">
            <a:off x="7919905" y="4884872"/>
            <a:ext cx="244474" cy="2482582"/>
          </a:xfrm>
          <a:prstGeom prst="righ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B86D33-692B-49EA-AB3C-85568EB1B860}"/>
              </a:ext>
            </a:extLst>
          </p:cNvPr>
          <p:cNvSpPr/>
          <p:nvPr/>
        </p:nvSpPr>
        <p:spPr>
          <a:xfrm>
            <a:off x="7257312" y="61587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高性价比链路</a:t>
            </a:r>
          </a:p>
        </p:txBody>
      </p:sp>
    </p:spTree>
    <p:extLst>
      <p:ext uri="{BB962C8B-B14F-4D97-AF65-F5344CB8AC3E}">
        <p14:creationId xmlns:p14="http://schemas.microsoft.com/office/powerpoint/2010/main" val="26861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C8845-29D0-4E18-995D-113CD35C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以太网的前世今生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2DCD04-84B6-4D1B-ACDC-F369B9B61C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376930-2EAD-4340-AF28-E9F54545AE0E}"/>
              </a:ext>
            </a:extLst>
          </p:cNvPr>
          <p:cNvGrpSpPr/>
          <p:nvPr/>
        </p:nvGrpSpPr>
        <p:grpSpPr>
          <a:xfrm>
            <a:off x="312420" y="1652195"/>
            <a:ext cx="3695700" cy="4531089"/>
            <a:chOff x="312420" y="1454075"/>
            <a:chExt cx="3695700" cy="453108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2FE228-5254-4F19-A34B-9A185A9A80B3}"/>
                </a:ext>
              </a:extLst>
            </p:cNvPr>
            <p:cNvSpPr txBox="1"/>
            <p:nvPr/>
          </p:nvSpPr>
          <p:spPr>
            <a:xfrm>
              <a:off x="312420" y="4342765"/>
              <a:ext cx="3695700" cy="1642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IEEE</a:t>
              </a:r>
              <a:r>
                <a:rPr lang="zh-CN" altLang="en-US" dirty="0"/>
                <a:t>批准了</a:t>
              </a:r>
              <a:r>
                <a:rPr lang="en-US" altLang="zh-CN" dirty="0">
                  <a:solidFill>
                    <a:srgbClr val="C00000"/>
                  </a:solidFill>
                </a:rPr>
                <a:t>100Mbps</a:t>
              </a:r>
              <a:r>
                <a:rPr lang="zh-CN" altLang="en-US" dirty="0"/>
                <a:t>以太网标准。后被称为</a:t>
              </a:r>
              <a:r>
                <a:rPr lang="zh-CN" altLang="en-US" dirty="0">
                  <a:solidFill>
                    <a:srgbClr val="C00000"/>
                  </a:solidFill>
                </a:rPr>
                <a:t>快速以太网</a:t>
              </a:r>
              <a:r>
                <a:rPr lang="zh-CN" altLang="en-US" dirty="0"/>
                <a:t>（</a:t>
              </a:r>
              <a:r>
                <a:rPr lang="en-US" altLang="zh-CN" dirty="0"/>
                <a:t>Fast Ethernet</a:t>
              </a:r>
              <a:r>
                <a:rPr lang="zh-CN" altLang="en-US" dirty="0"/>
                <a:t>）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B386E64-E497-420F-AB6A-D2AA9F55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42" y="1454075"/>
              <a:ext cx="3240838" cy="280160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251586-7E95-4D60-BDDD-59B16F5FDB76}"/>
              </a:ext>
            </a:extLst>
          </p:cNvPr>
          <p:cNvGrpSpPr/>
          <p:nvPr/>
        </p:nvGrpSpPr>
        <p:grpSpPr>
          <a:xfrm>
            <a:off x="4160519" y="1634815"/>
            <a:ext cx="3695700" cy="4458414"/>
            <a:chOff x="4160519" y="1436695"/>
            <a:chExt cx="3695700" cy="445841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6CD583-E0B4-4D88-A009-F27DCCC7850F}"/>
                </a:ext>
              </a:extLst>
            </p:cNvPr>
            <p:cNvSpPr txBox="1"/>
            <p:nvPr/>
          </p:nvSpPr>
          <p:spPr>
            <a:xfrm>
              <a:off x="4160519" y="4367777"/>
              <a:ext cx="3695700" cy="15273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千兆以太网</a:t>
              </a:r>
              <a:r>
                <a:rPr lang="zh-CN" altLang="en-US" dirty="0"/>
                <a:t>标准</a:t>
              </a:r>
              <a:r>
                <a:rPr lang="en-US" altLang="zh-CN" dirty="0">
                  <a:solidFill>
                    <a:srgbClr val="7030A0"/>
                  </a:solidFill>
                </a:rPr>
                <a:t>1000Base-T</a:t>
              </a:r>
              <a:r>
                <a:rPr lang="zh-CN" altLang="en-US" dirty="0"/>
                <a:t>获得通过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91607A1-E904-477C-A611-E9F3AE342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0518" y="1436695"/>
              <a:ext cx="3287557" cy="280160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DF0395-DE0D-47E9-BC39-10BC7E1AE555}"/>
              </a:ext>
            </a:extLst>
          </p:cNvPr>
          <p:cNvGrpSpPr/>
          <p:nvPr/>
        </p:nvGrpSpPr>
        <p:grpSpPr>
          <a:xfrm>
            <a:off x="8031482" y="1664266"/>
            <a:ext cx="3695700" cy="4428962"/>
            <a:chOff x="8031482" y="1466146"/>
            <a:chExt cx="3695700" cy="442896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8C9C026-ED7D-470A-81A7-4C361A1B5134}"/>
                </a:ext>
              </a:extLst>
            </p:cNvPr>
            <p:cNvSpPr txBox="1"/>
            <p:nvPr/>
          </p:nvSpPr>
          <p:spPr>
            <a:xfrm>
              <a:off x="8031482" y="4367776"/>
              <a:ext cx="3695700" cy="15273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 marL="6858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4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2pPr>
              <a:lvl3pPr marL="11430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3pPr>
              <a:lvl4pPr marL="16002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4pPr>
              <a:lvl5pPr marL="2057400" indent="-2286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2001</a:t>
              </a:r>
              <a:r>
                <a:rPr lang="zh-CN" altLang="en-US" dirty="0"/>
                <a:t>年，</a:t>
              </a:r>
              <a:r>
                <a:rPr lang="zh-CN" altLang="en-US" dirty="0">
                  <a:solidFill>
                    <a:srgbClr val="C00000"/>
                  </a:solidFill>
                </a:rPr>
                <a:t>万兆以太网</a:t>
              </a:r>
              <a:r>
                <a:rPr lang="zh-CN" altLang="en-US" dirty="0"/>
                <a:t>的标准前产品开始问世，正式标准在</a:t>
              </a:r>
              <a:r>
                <a:rPr lang="en-US" altLang="zh-CN" dirty="0"/>
                <a:t>2002</a:t>
              </a:r>
              <a:r>
                <a:rPr lang="zh-CN" altLang="en-US" dirty="0"/>
                <a:t>年获得通过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F343D55-7C57-436C-9894-9FF48515A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8913" y="1466146"/>
              <a:ext cx="3240838" cy="27895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17922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6BCA7-8041-4D72-A27E-93E97C12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以太网的前世今生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4ABC9-7F6C-48D5-B027-74E9C1DCD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083B0-7473-4F7E-8582-86B1389C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1467794"/>
            <a:ext cx="5405140" cy="47236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BDB7E5-441E-4676-94EC-A722CA8DC772}"/>
              </a:ext>
            </a:extLst>
          </p:cNvPr>
          <p:cNvSpPr txBox="1"/>
          <p:nvPr/>
        </p:nvSpPr>
        <p:spPr>
          <a:xfrm>
            <a:off x="879566" y="1640407"/>
            <a:ext cx="5405140" cy="3577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200" dirty="0">
                <a:solidFill>
                  <a:srgbClr val="C00000"/>
                </a:solidFill>
              </a:rPr>
              <a:t>40G/100G </a:t>
            </a:r>
            <a:r>
              <a:rPr lang="zh-CN" altLang="en-US" sz="2200" dirty="0"/>
              <a:t>以太网标准在</a:t>
            </a:r>
            <a:r>
              <a:rPr lang="en-US" altLang="zh-CN" sz="2200" dirty="0"/>
              <a:t>2010</a:t>
            </a:r>
            <a:r>
              <a:rPr lang="zh-CN" altLang="en-US" sz="2200" dirty="0"/>
              <a:t>年中制定完成，当前使用附加标准</a:t>
            </a:r>
            <a:r>
              <a:rPr lang="en-US" altLang="zh-CN" sz="2200" dirty="0">
                <a:solidFill>
                  <a:srgbClr val="7030A0"/>
                </a:solidFill>
              </a:rPr>
              <a:t>IEEE 802.3ba</a:t>
            </a:r>
            <a:r>
              <a:rPr lang="zh-CN" altLang="en-US" sz="2200" dirty="0"/>
              <a:t>用以说明</a:t>
            </a:r>
            <a:endParaRPr lang="en-US" altLang="zh-CN" sz="2200" dirty="0"/>
          </a:p>
          <a:p>
            <a:r>
              <a:rPr lang="en-US" altLang="zh-CN" sz="2200" dirty="0"/>
              <a:t>2014</a:t>
            </a:r>
            <a:r>
              <a:rPr lang="zh-CN" altLang="en-US" sz="2200" dirty="0"/>
              <a:t>年，成立</a:t>
            </a:r>
            <a:r>
              <a:rPr lang="en-US" altLang="zh-CN" sz="2200" dirty="0">
                <a:solidFill>
                  <a:srgbClr val="C00000"/>
                </a:solidFill>
              </a:rPr>
              <a:t>200 Gb/s</a:t>
            </a:r>
            <a:r>
              <a:rPr lang="zh-CN" altLang="en-US" sz="2200" dirty="0"/>
              <a:t>和</a:t>
            </a:r>
            <a:r>
              <a:rPr lang="en-US" altLang="zh-CN" sz="2200" dirty="0">
                <a:solidFill>
                  <a:srgbClr val="C00000"/>
                </a:solidFill>
              </a:rPr>
              <a:t>400 Gb/s</a:t>
            </a:r>
            <a:r>
              <a:rPr lang="zh-CN" altLang="en-US" sz="2200" dirty="0"/>
              <a:t>以太网标准工作组</a:t>
            </a:r>
            <a:r>
              <a:rPr lang="en-US" altLang="zh-CN" sz="2200" dirty="0">
                <a:solidFill>
                  <a:srgbClr val="7030A0"/>
                </a:solidFill>
              </a:rPr>
              <a:t>IEEE P802.3bs</a:t>
            </a:r>
            <a:endParaRPr lang="en-US" altLang="zh-CN" sz="2200" dirty="0"/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08020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E3155-F4F2-4950-92F5-6A377C08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经典以太网 </a:t>
            </a:r>
            <a:r>
              <a:rPr lang="en-US" altLang="zh-CN" dirty="0"/>
              <a:t>- </a:t>
            </a:r>
            <a:r>
              <a:rPr lang="zh-CN" altLang="en-US" dirty="0"/>
              <a:t>经典以太网的物理层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0AAD7-B303-4017-8651-86283599C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2286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最高速率</a:t>
            </a:r>
            <a:r>
              <a:rPr lang="en-US" altLang="zh-CN" sz="2000" dirty="0">
                <a:solidFill>
                  <a:srgbClr val="C00000"/>
                </a:solidFill>
              </a:rPr>
              <a:t>10Mbps</a:t>
            </a:r>
          </a:p>
          <a:p>
            <a:pPr marL="2286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7030A0"/>
                </a:solidFill>
              </a:rPr>
              <a:t>曼彻斯特编码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2286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C00000"/>
                </a:solidFill>
              </a:rPr>
              <a:t>同轴电缆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C00000"/>
                </a:solidFill>
              </a:rPr>
              <a:t>中继器</a:t>
            </a:r>
            <a:r>
              <a:rPr lang="zh-CN" altLang="en-US" sz="2000" dirty="0"/>
              <a:t>连接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1731D-E96F-4343-9E82-32D08FDC2C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B169F2-F8E7-4A0F-924B-1313F865C21B}"/>
              </a:ext>
            </a:extLst>
          </p:cNvPr>
          <p:cNvSpPr txBox="1"/>
          <p:nvPr/>
        </p:nvSpPr>
        <p:spPr>
          <a:xfrm>
            <a:off x="803563" y="4156575"/>
            <a:ext cx="3779175" cy="1699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292021-A45E-4A26-8704-DE5B032E3976}"/>
              </a:ext>
            </a:extLst>
          </p:cNvPr>
          <p:cNvGrpSpPr/>
          <p:nvPr/>
        </p:nvGrpSpPr>
        <p:grpSpPr>
          <a:xfrm>
            <a:off x="5181599" y="4705675"/>
            <a:ext cx="6934200" cy="1595469"/>
            <a:chOff x="4838164" y="5019311"/>
            <a:chExt cx="6873649" cy="159546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4C3CE0-E577-4AAD-A3F3-320A8186BEB5}"/>
                </a:ext>
              </a:extLst>
            </p:cNvPr>
            <p:cNvSpPr txBox="1"/>
            <p:nvPr/>
          </p:nvSpPr>
          <p:spPr>
            <a:xfrm>
              <a:off x="4838164" y="5019311"/>
              <a:ext cx="1952255" cy="899542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5-4-3</a:t>
              </a:r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4F2E1F6-430A-4EDA-BC86-813B11065A51}"/>
                </a:ext>
              </a:extLst>
            </p:cNvPr>
            <p:cNvSpPr txBox="1"/>
            <p:nvPr/>
          </p:nvSpPr>
          <p:spPr>
            <a:xfrm>
              <a:off x="4838164" y="5553849"/>
              <a:ext cx="6873649" cy="106093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任意两个收发器之间距离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不得超过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2.5km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任意两个收发器之间经过的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中继器不能超过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段电缆），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且使用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最多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种不同的以太网技术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b="0" dirty="0">
                  <a:solidFill>
                    <a:schemeClr val="tx1"/>
                  </a:solidFill>
                </a:rPr>
                <a:t>10base2</a:t>
              </a:r>
              <a:r>
                <a:rPr lang="zh-CN" altLang="en-US" sz="1800" b="0" dirty="0">
                  <a:solidFill>
                    <a:schemeClr val="tx1"/>
                  </a:solidFill>
                </a:rPr>
                <a:t>、</a:t>
              </a:r>
              <a:r>
                <a:rPr lang="en-US" altLang="zh-CN" sz="1800" b="0" dirty="0">
                  <a:solidFill>
                    <a:schemeClr val="tx1"/>
                  </a:solidFill>
                </a:rPr>
                <a:t>10base5</a:t>
              </a:r>
              <a:r>
                <a:rPr lang="zh-CN" altLang="en-US" sz="1800" b="0" dirty="0">
                  <a:solidFill>
                    <a:schemeClr val="tx1"/>
                  </a:solidFill>
                </a:rPr>
                <a:t>和</a:t>
              </a:r>
              <a:r>
                <a:rPr lang="en-US" altLang="zh-CN" sz="1800" b="0" dirty="0">
                  <a:solidFill>
                    <a:schemeClr val="tx1"/>
                  </a:solidFill>
                </a:rPr>
                <a:t>10base-FP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E86830-A37A-468C-9BB6-2CEEEF87A070}"/>
              </a:ext>
            </a:extLst>
          </p:cNvPr>
          <p:cNvGrpSpPr/>
          <p:nvPr/>
        </p:nvGrpSpPr>
        <p:grpSpPr>
          <a:xfrm>
            <a:off x="4697500" y="1327971"/>
            <a:ext cx="6259830" cy="2038855"/>
            <a:chOff x="1088448" y="1563892"/>
            <a:chExt cx="6259830" cy="203885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1A2C0A-6187-4DBC-AAF5-B2D4EA48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448" y="1563892"/>
              <a:ext cx="6259830" cy="167385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2EAD825-E038-4102-8DD9-66E4B6A0038D}"/>
                </a:ext>
              </a:extLst>
            </p:cNvPr>
            <p:cNvSpPr txBox="1"/>
            <p:nvPr/>
          </p:nvSpPr>
          <p:spPr>
            <a:xfrm>
              <a:off x="2634766" y="3202637"/>
              <a:ext cx="322570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粗以太网（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thick Ethernet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A316CD-A1DE-40C4-9FAC-96DFC6DE6906}"/>
              </a:ext>
            </a:extLst>
          </p:cNvPr>
          <p:cNvGrpSpPr/>
          <p:nvPr/>
        </p:nvGrpSpPr>
        <p:grpSpPr>
          <a:xfrm>
            <a:off x="7941659" y="2961665"/>
            <a:ext cx="3664647" cy="2256156"/>
            <a:chOff x="3895301" y="3407386"/>
            <a:chExt cx="3664647" cy="225615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DAB55D-D9BE-490F-8267-88ADE26A3BC5}"/>
                </a:ext>
              </a:extLst>
            </p:cNvPr>
            <p:cNvGrpSpPr/>
            <p:nvPr/>
          </p:nvGrpSpPr>
          <p:grpSpPr>
            <a:xfrm>
              <a:off x="4163729" y="3407386"/>
              <a:ext cx="3396219" cy="1847555"/>
              <a:chOff x="8236620" y="3490981"/>
              <a:chExt cx="3396219" cy="1847555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98BEFD9-4779-4AF9-B9C4-304EAEF20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620" y="4018341"/>
                <a:ext cx="2407409" cy="1252409"/>
              </a:xfrm>
              <a:prstGeom prst="rect">
                <a:avLst/>
              </a:prstGeom>
            </p:spPr>
          </p:pic>
          <p:sp>
            <p:nvSpPr>
              <p:cNvPr id="16" name="标注: 弯曲线形 15">
                <a:extLst>
                  <a:ext uri="{FF2B5EF4-FFF2-40B4-BE49-F238E27FC236}">
                    <a16:creationId xmlns:a16="http://schemas.microsoft.com/office/drawing/2014/main" id="{7F1B6FF9-C3CE-4EDF-A281-F69F67E4027D}"/>
                  </a:ext>
                </a:extLst>
              </p:cNvPr>
              <p:cNvSpPr/>
              <p:nvPr/>
            </p:nvSpPr>
            <p:spPr>
              <a:xfrm>
                <a:off x="10306049" y="3490981"/>
                <a:ext cx="1326790" cy="67094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14224"/>
                  <a:gd name="adj6" fmla="val -54409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BNC 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型连接器</a:t>
                </a:r>
              </a:p>
            </p:txBody>
          </p:sp>
          <p:sp>
            <p:nvSpPr>
              <p:cNvPr id="17" name="标注: 弯曲线形 16">
                <a:extLst>
                  <a:ext uri="{FF2B5EF4-FFF2-40B4-BE49-F238E27FC236}">
                    <a16:creationId xmlns:a16="http://schemas.microsoft.com/office/drawing/2014/main" id="{BD5DF566-09B3-45CA-9CF0-C9A7FA69F24F}"/>
                  </a:ext>
                </a:extLst>
              </p:cNvPr>
              <p:cNvSpPr/>
              <p:nvPr/>
            </p:nvSpPr>
            <p:spPr>
              <a:xfrm>
                <a:off x="10311764" y="4667591"/>
                <a:ext cx="1321075" cy="670945"/>
              </a:xfrm>
              <a:prstGeom prst="borderCallout2">
                <a:avLst>
                  <a:gd name="adj1" fmla="val 77370"/>
                  <a:gd name="adj2" fmla="val -6659"/>
                  <a:gd name="adj3" fmla="val 79095"/>
                  <a:gd name="adj4" fmla="val -31730"/>
                  <a:gd name="adj5" fmla="val 53879"/>
                  <a:gd name="adj6" fmla="val -51062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连接至以太网卡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2715AF5-1DA1-46F6-9821-ED0ACA919BFD}"/>
                </a:ext>
              </a:extLst>
            </p:cNvPr>
            <p:cNvSpPr txBox="1"/>
            <p:nvPr/>
          </p:nvSpPr>
          <p:spPr>
            <a:xfrm>
              <a:off x="3895301" y="5263432"/>
              <a:ext cx="30683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细以太网（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thin Ethernet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0098723-E2CB-477E-B6BB-D93A05BF75D3}"/>
              </a:ext>
            </a:extLst>
          </p:cNvPr>
          <p:cNvGrpSpPr/>
          <p:nvPr/>
        </p:nvGrpSpPr>
        <p:grpSpPr>
          <a:xfrm>
            <a:off x="803563" y="3281529"/>
            <a:ext cx="4066972" cy="3235838"/>
            <a:chOff x="7404454" y="2013887"/>
            <a:chExt cx="4066972" cy="323583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08A327-F7CB-4CE7-A82D-B231CC05F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1" t="6091" r="4381" b="5820"/>
            <a:stretch/>
          </p:blipFill>
          <p:spPr bwMode="auto">
            <a:xfrm>
              <a:off x="7404454" y="2013887"/>
              <a:ext cx="4066972" cy="2849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351A680-CF46-41E4-B336-4C1B0B000042}"/>
                </a:ext>
              </a:extLst>
            </p:cNvPr>
            <p:cNvSpPr txBox="1"/>
            <p:nvPr/>
          </p:nvSpPr>
          <p:spPr>
            <a:xfrm>
              <a:off x="8092807" y="4849615"/>
              <a:ext cx="22581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中继器（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repeater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95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8532F-9C27-42D0-B11A-E2C24BCB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经典以太网 </a:t>
            </a:r>
            <a:r>
              <a:rPr lang="en-US" altLang="zh-CN" dirty="0"/>
              <a:t>– </a:t>
            </a:r>
            <a:r>
              <a:rPr lang="zh-CN" altLang="en-US" dirty="0"/>
              <a:t>帧格式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E573F-13F6-4DDD-AD12-5A090839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常用的以太网</a:t>
            </a:r>
            <a:r>
              <a:rPr lang="en-US" altLang="zh-CN" sz="2200" dirty="0"/>
              <a:t>MAC</a:t>
            </a:r>
            <a:r>
              <a:rPr lang="zh-CN" altLang="en-US" sz="2200" dirty="0"/>
              <a:t>帧格式有两种标准 ：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DIX Ethernet V2 </a:t>
            </a:r>
            <a:r>
              <a:rPr lang="zh-CN" altLang="en-US" sz="2200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标准</a:t>
            </a:r>
            <a:r>
              <a:rPr lang="zh-CN" altLang="en-US" sz="2200" dirty="0">
                <a:latin typeface="Arial" charset="0"/>
                <a:ea typeface="黑体" pitchFamily="2" charset="-122"/>
              </a:rPr>
              <a:t>（最常用的）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rgbClr val="7030A0"/>
                </a:solidFill>
                <a:latin typeface="Arial" charset="0"/>
                <a:ea typeface="黑体" pitchFamily="2" charset="-122"/>
              </a:rPr>
              <a:t>IEEE </a:t>
            </a:r>
            <a:r>
              <a:rPr lang="zh-CN" altLang="en-US" sz="2200" dirty="0">
                <a:solidFill>
                  <a:srgbClr val="7030A0"/>
                </a:solidFill>
                <a:latin typeface="Arial" charset="0"/>
                <a:ea typeface="黑体" pitchFamily="2" charset="-122"/>
              </a:rPr>
              <a:t>的 </a:t>
            </a:r>
            <a:r>
              <a:rPr lang="en-US" altLang="zh-CN" sz="2200" dirty="0">
                <a:solidFill>
                  <a:srgbClr val="7030A0"/>
                </a:solidFill>
                <a:latin typeface="Arial" charset="0"/>
                <a:ea typeface="黑体" pitchFamily="2" charset="-122"/>
              </a:rPr>
              <a:t>802.3 </a:t>
            </a:r>
            <a:r>
              <a:rPr lang="zh-CN" altLang="en-US" sz="2200" dirty="0">
                <a:solidFill>
                  <a:srgbClr val="7030A0"/>
                </a:solidFill>
                <a:latin typeface="Arial" charset="0"/>
                <a:ea typeface="黑体" pitchFamily="2" charset="-122"/>
              </a:rPr>
              <a:t>标准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81B158-FD3E-4C5A-8535-687E50C58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28771B-A696-419D-BE25-55953AF592AA}"/>
              </a:ext>
            </a:extLst>
          </p:cNvPr>
          <p:cNvGrpSpPr/>
          <p:nvPr/>
        </p:nvGrpSpPr>
        <p:grpSpPr>
          <a:xfrm>
            <a:off x="1407055" y="4139620"/>
            <a:ext cx="9377890" cy="2286382"/>
            <a:chOff x="1190047" y="3956882"/>
            <a:chExt cx="9377890" cy="2286382"/>
          </a:xfrm>
        </p:grpSpPr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4C55A27-FF62-499C-BBAC-44536DC86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990" y="4279145"/>
              <a:ext cx="1162294" cy="45541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前导码</a:t>
              </a:r>
            </a:p>
          </p:txBody>
        </p:sp>
        <p:sp>
          <p:nvSpPr>
            <p:cNvPr id="9" name="Rectangle 66">
              <a:extLst>
                <a:ext uri="{FF2B5EF4-FFF2-40B4-BE49-F238E27FC236}">
                  <a16:creationId xmlns:a16="http://schemas.microsoft.com/office/drawing/2014/main" id="{AAFCA7BC-D881-4B11-972C-C8A85709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799" y="4279145"/>
              <a:ext cx="6803069" cy="457200"/>
            </a:xfrm>
            <a:prstGeom prst="rect">
              <a:avLst/>
            </a:prstGeom>
            <a:solidFill>
              <a:srgbClr val="FFCCFF"/>
            </a:solidFill>
            <a:ln w="12700" algn="ctr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67">
              <a:extLst>
                <a:ext uri="{FF2B5EF4-FFF2-40B4-BE49-F238E27FC236}">
                  <a16:creationId xmlns:a16="http://schemas.microsoft.com/office/drawing/2014/main" id="{D42BCF03-3277-4E14-A2C0-26665E778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838" y="427914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68">
              <a:extLst>
                <a:ext uri="{FF2B5EF4-FFF2-40B4-BE49-F238E27FC236}">
                  <a16:creationId xmlns:a16="http://schemas.microsoft.com/office/drawing/2014/main" id="{3C7FA6C5-55FF-4A9D-8CD8-0ED3B458D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5238" y="427914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69">
              <a:extLst>
                <a:ext uri="{FF2B5EF4-FFF2-40B4-BE49-F238E27FC236}">
                  <a16:creationId xmlns:a16="http://schemas.microsoft.com/office/drawing/2014/main" id="{6FC8FBC4-2C5D-4654-AE7B-6D4FD1E64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638" y="427914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DC6259A3-3825-4749-9ECB-2F81F888F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1478" y="427914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71">
              <a:extLst>
                <a:ext uri="{FF2B5EF4-FFF2-40B4-BE49-F238E27FC236}">
                  <a16:creationId xmlns:a16="http://schemas.microsoft.com/office/drawing/2014/main" id="{AEE6704F-FE0A-40D4-ABCC-C305035AD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951" y="4325183"/>
              <a:ext cx="1106073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目的地址</a:t>
              </a:r>
            </a:p>
          </p:txBody>
        </p:sp>
        <p:sp>
          <p:nvSpPr>
            <p:cNvPr id="16" name="Rectangle 72">
              <a:extLst>
                <a:ext uri="{FF2B5EF4-FFF2-40B4-BE49-F238E27FC236}">
                  <a16:creationId xmlns:a16="http://schemas.microsoft.com/office/drawing/2014/main" id="{C74DB607-165B-406E-84C6-D6227229A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014" y="4325183"/>
              <a:ext cx="875241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源地址</a:t>
              </a:r>
            </a:p>
          </p:txBody>
        </p:sp>
        <p:sp>
          <p:nvSpPr>
            <p:cNvPr id="17" name="Rectangle 73">
              <a:extLst>
                <a:ext uri="{FF2B5EF4-FFF2-40B4-BE49-F238E27FC236}">
                  <a16:creationId xmlns:a16="http://schemas.microsoft.com/office/drawing/2014/main" id="{4266F4D7-B954-4380-9AF5-DB5512A72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163" y="4325183"/>
              <a:ext cx="644408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类型</a:t>
              </a: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94EC0A6F-3A47-489E-9187-36D7BAE53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601" y="4325183"/>
              <a:ext cx="1157369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数        据</a:t>
              </a: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19090128-0F68-44B3-A4B9-3D758AE9B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2423" y="4325183"/>
              <a:ext cx="682880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CRC</a:t>
              </a: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AA30B5FB-5E01-44F1-A497-429EDDA4B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464" y="3990221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sz="1600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6</a:t>
              </a: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DC509AA9-6942-482D-BE4E-951E318A9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951" y="3990221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sz="160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6</a:t>
              </a:r>
            </a:p>
          </p:txBody>
        </p:sp>
        <p:sp>
          <p:nvSpPr>
            <p:cNvPr id="22" name="Rectangle 78">
              <a:extLst>
                <a:ext uri="{FF2B5EF4-FFF2-40B4-BE49-F238E27FC236}">
                  <a16:creationId xmlns:a16="http://schemas.microsoft.com/office/drawing/2014/main" id="{887A2241-F782-4587-BB4E-6DFD82E7B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239" y="3990221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sz="160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2</a:t>
              </a:r>
            </a:p>
          </p:txBody>
        </p:sp>
        <p:sp>
          <p:nvSpPr>
            <p:cNvPr id="23" name="Rectangle 79">
              <a:extLst>
                <a:ext uri="{FF2B5EF4-FFF2-40B4-BE49-F238E27FC236}">
                  <a16:creationId xmlns:a16="http://schemas.microsoft.com/office/drawing/2014/main" id="{B8659FED-5ED4-4C59-9651-AD5C65E4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1831" y="3990221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sz="1600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4</a:t>
              </a:r>
            </a:p>
          </p:txBody>
        </p:sp>
        <p:sp>
          <p:nvSpPr>
            <p:cNvPr id="24" name="Rectangle 80">
              <a:extLst>
                <a:ext uri="{FF2B5EF4-FFF2-40B4-BE49-F238E27FC236}">
                  <a16:creationId xmlns:a16="http://schemas.microsoft.com/office/drawing/2014/main" id="{54FAD21E-6481-42DB-8B9B-BEDBC4E7F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047" y="3963768"/>
              <a:ext cx="593112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 sz="1600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字节</a:t>
              </a:r>
            </a:p>
          </p:txBody>
        </p:sp>
        <p:sp>
          <p:nvSpPr>
            <p:cNvPr id="25" name="Text Box 81">
              <a:extLst>
                <a:ext uri="{FF2B5EF4-FFF2-40B4-BE49-F238E27FC236}">
                  <a16:creationId xmlns:a16="http://schemas.microsoft.com/office/drawing/2014/main" id="{E56AB77D-FAB5-4263-924C-3B9D1E27A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0420" y="3956882"/>
              <a:ext cx="10937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 dirty="0">
                  <a:solidFill>
                    <a:srgbClr val="333399"/>
                  </a:solidFill>
                  <a:ea typeface="黑体" pitchFamily="2" charset="-122"/>
                </a:rPr>
                <a:t>46 ~ 1500</a:t>
              </a:r>
            </a:p>
          </p:txBody>
        </p:sp>
        <p:sp>
          <p:nvSpPr>
            <p:cNvPr id="28" name="Rectangle 76">
              <a:extLst>
                <a:ext uri="{FF2B5EF4-FFF2-40B4-BE49-F238E27FC236}">
                  <a16:creationId xmlns:a16="http://schemas.microsoft.com/office/drawing/2014/main" id="{7F751010-DE87-4013-BEA3-0C6E52543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692" y="3974516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sz="1600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8</a:t>
              </a:r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DBCB165D-5B42-4F34-ACBF-4F8D427E8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475" y="5000285"/>
              <a:ext cx="1162294" cy="45541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前导码</a:t>
              </a:r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F0C162C-2760-4846-A4A6-6BE26C365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284" y="5000285"/>
              <a:ext cx="6803069" cy="457200"/>
            </a:xfrm>
            <a:prstGeom prst="rect">
              <a:avLst/>
            </a:prstGeom>
            <a:solidFill>
              <a:srgbClr val="FFCCFF"/>
            </a:solidFill>
            <a:ln w="12700" algn="ctr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67">
              <a:extLst>
                <a:ext uri="{FF2B5EF4-FFF2-40B4-BE49-F238E27FC236}">
                  <a16:creationId xmlns:a16="http://schemas.microsoft.com/office/drawing/2014/main" id="{7E16661F-BA73-4331-971F-CE78BBD6A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6323" y="500028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68">
              <a:extLst>
                <a:ext uri="{FF2B5EF4-FFF2-40B4-BE49-F238E27FC236}">
                  <a16:creationId xmlns:a16="http://schemas.microsoft.com/office/drawing/2014/main" id="{B6BF37E4-7CF2-4E8E-A0C1-2DCC3208E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0723" y="500028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69">
              <a:extLst>
                <a:ext uri="{FF2B5EF4-FFF2-40B4-BE49-F238E27FC236}">
                  <a16:creationId xmlns:a16="http://schemas.microsoft.com/office/drawing/2014/main" id="{B91EF653-5DF9-463D-9942-7F9C7ABA3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5123" y="500028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70">
              <a:extLst>
                <a:ext uri="{FF2B5EF4-FFF2-40B4-BE49-F238E27FC236}">
                  <a16:creationId xmlns:a16="http://schemas.microsoft.com/office/drawing/2014/main" id="{1A806F39-AFFA-4D65-AF8A-E266CAD25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26963" y="500028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05C9F368-273E-4B06-8695-6B58FA0D5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436" y="5046323"/>
              <a:ext cx="1106073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目的地址</a:t>
              </a:r>
            </a:p>
          </p:txBody>
        </p:sp>
        <p:sp>
          <p:nvSpPr>
            <p:cNvPr id="36" name="Rectangle 72">
              <a:extLst>
                <a:ext uri="{FF2B5EF4-FFF2-40B4-BE49-F238E27FC236}">
                  <a16:creationId xmlns:a16="http://schemas.microsoft.com/office/drawing/2014/main" id="{436DA533-92AE-4CC0-91DF-E1931D6C4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9499" y="5046323"/>
              <a:ext cx="875241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源地址</a:t>
              </a:r>
            </a:p>
          </p:txBody>
        </p:sp>
        <p:sp>
          <p:nvSpPr>
            <p:cNvPr id="37" name="Rectangle 73">
              <a:extLst>
                <a:ext uri="{FF2B5EF4-FFF2-40B4-BE49-F238E27FC236}">
                  <a16:creationId xmlns:a16="http://schemas.microsoft.com/office/drawing/2014/main" id="{BD64D667-5481-4EBE-B7AB-12A895A1E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1363" y="5053003"/>
              <a:ext cx="888065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Length</a:t>
              </a:r>
              <a:endParaRPr kumimoji="1" lang="zh-CN" altLang="en-US" dirty="0">
                <a:solidFill>
                  <a:srgbClr val="333399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38" name="Rectangle 74">
              <a:extLst>
                <a:ext uri="{FF2B5EF4-FFF2-40B4-BE49-F238E27FC236}">
                  <a16:creationId xmlns:a16="http://schemas.microsoft.com/office/drawing/2014/main" id="{92148CDC-B077-4BF0-9DEE-263C2924F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2086" y="5046323"/>
              <a:ext cx="1157369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zh-CN" altLang="en-US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数        据</a:t>
              </a:r>
            </a:p>
          </p:txBody>
        </p:sp>
        <p:sp>
          <p:nvSpPr>
            <p:cNvPr id="39" name="Rectangle 75">
              <a:extLst>
                <a:ext uri="{FF2B5EF4-FFF2-40B4-BE49-F238E27FC236}">
                  <a16:creationId xmlns:a16="http://schemas.microsoft.com/office/drawing/2014/main" id="{58D6EE11-3009-423C-933C-CC992869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7908" y="5046323"/>
              <a:ext cx="682880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kumimoji="1" lang="en-US" altLang="zh-CN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CRC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8C2E75-D609-4AC7-A820-164D6549768A}"/>
                </a:ext>
              </a:extLst>
            </p:cNvPr>
            <p:cNvSpPr txBox="1"/>
            <p:nvPr/>
          </p:nvSpPr>
          <p:spPr>
            <a:xfrm>
              <a:off x="10035419" y="4316820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(a) </a:t>
              </a:r>
              <a:endParaRPr lang="zh-CN" altLang="en-US" b="1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FD01A6F-B9AB-4E93-A27D-D920EF544848}"/>
                </a:ext>
              </a:extLst>
            </p:cNvPr>
            <p:cNvSpPr txBox="1"/>
            <p:nvPr/>
          </p:nvSpPr>
          <p:spPr>
            <a:xfrm>
              <a:off x="10025801" y="505300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(b) </a:t>
              </a:r>
              <a:endParaRPr lang="zh-CN" altLang="en-US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483F87-FB86-437B-B616-FBF6A92B7EC6}"/>
                </a:ext>
              </a:extLst>
            </p:cNvPr>
            <p:cNvSpPr txBox="1"/>
            <p:nvPr/>
          </p:nvSpPr>
          <p:spPr>
            <a:xfrm>
              <a:off x="3914014" y="5596933"/>
              <a:ext cx="3929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MAC</a:t>
              </a:r>
              <a:r>
                <a:rPr lang="zh-CN" altLang="en-US" b="1" dirty="0"/>
                <a:t>帧格式</a:t>
              </a:r>
              <a:r>
                <a:rPr lang="en-US" altLang="zh-CN" b="1" dirty="0"/>
                <a:t> </a:t>
              </a:r>
            </a:p>
            <a:p>
              <a:pPr algn="ctr"/>
              <a:r>
                <a:rPr lang="en-US" altLang="zh-CN" b="1" dirty="0"/>
                <a:t>(a) DIX Ethernet V2     (b) IEEE 802.3</a:t>
              </a:r>
              <a:endParaRPr lang="zh-CN" altLang="en-US" b="1" dirty="0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61AC43DA-9AE5-4343-BE9E-24ABAC812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2"/>
          <a:stretch/>
        </p:blipFill>
        <p:spPr bwMode="auto">
          <a:xfrm>
            <a:off x="4800600" y="2817339"/>
            <a:ext cx="6712576" cy="890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791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DAD5A-681B-4F98-87A5-CA0D59D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E2323-5BA3-41F9-92EE-07706D22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网络层的子网概念：有相同网络地址的接口组成的网络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局域网：不需要网络层技术，就可以传输数据的网络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虽然定义不同，但实际上，</a:t>
            </a:r>
            <a:r>
              <a:rPr lang="zh-CN" altLang="en-US" dirty="0">
                <a:solidFill>
                  <a:srgbClr val="C00000"/>
                </a:solidFill>
              </a:rPr>
              <a:t>局域网 </a:t>
            </a:r>
            <a:r>
              <a:rPr lang="en-US" altLang="zh-CN" dirty="0">
                <a:solidFill>
                  <a:srgbClr val="C00000"/>
                </a:solidFill>
              </a:rPr>
              <a:t>= </a:t>
            </a:r>
            <a:r>
              <a:rPr lang="zh-CN" altLang="en-US" dirty="0">
                <a:solidFill>
                  <a:srgbClr val="C00000"/>
                </a:solidFill>
              </a:rPr>
              <a:t>子网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BF4359-7D48-4A8C-980D-CEC71962A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4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8532F-9C27-42D0-B11A-E2C24BCB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经典以太网 </a:t>
            </a:r>
            <a:r>
              <a:rPr lang="en-US" altLang="zh-CN" dirty="0"/>
              <a:t>- </a:t>
            </a:r>
            <a:r>
              <a:rPr lang="zh-CN" altLang="en-US" dirty="0"/>
              <a:t>多路访问控制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EE573F-13F6-4DDD-AD12-5A0908397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200" dirty="0"/>
                  <a:t>半双工：使用</a:t>
                </a:r>
                <a:r>
                  <a:rPr lang="en-US" altLang="zh-CN" sz="2200" dirty="0"/>
                  <a:t>CSMA/CD</a:t>
                </a:r>
                <a:r>
                  <a:rPr lang="zh-CN" altLang="en-US" sz="2200" dirty="0"/>
                  <a:t>的经典以太网检测到冲突后，会立即中止传输，并发出一个短冲突加强信号，在等待一段</a:t>
                </a:r>
                <a:r>
                  <a:rPr lang="zh-CN" altLang="en-US" sz="2200" dirty="0">
                    <a:solidFill>
                      <a:srgbClr val="C00000"/>
                    </a:solidFill>
                  </a:rPr>
                  <a:t>随机时间</a:t>
                </a:r>
                <a:r>
                  <a:rPr lang="zh-CN" altLang="en-US" sz="2200" dirty="0"/>
                  <a:t>后重发。</a:t>
                </a:r>
                <a:endParaRPr lang="en-US" altLang="zh-CN" sz="2200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solidFill>
                      <a:srgbClr val="C00000"/>
                    </a:solidFill>
                  </a:rPr>
                  <a:t>二进制指数后退</a:t>
                </a:r>
                <a:r>
                  <a:rPr lang="en-US" altLang="zh-CN" sz="2200" dirty="0"/>
                  <a:t>(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Binary exponential backoff </a:t>
                </a:r>
                <a:r>
                  <a:rPr lang="en-US" altLang="zh-CN" sz="2200" dirty="0"/>
                  <a:t>)</a:t>
                </a:r>
                <a:r>
                  <a:rPr lang="zh-CN" altLang="en-US" sz="2200" dirty="0"/>
                  <a:t>的</a:t>
                </a:r>
                <a:r>
                  <a:rPr lang="en-US" altLang="zh-CN" sz="2200" dirty="0"/>
                  <a:t>CSMA/CD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确定基本退避时间槽，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itchFamily="18" charset="2"/>
                  </a:rPr>
                  <a:t>以太网中设为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512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比特发送时间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定义重传次数 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itchFamily="18" charset="2"/>
                  </a:rPr>
                  <a:t>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</a:p>
              <a:p>
                <a:pPr lvl="1">
                  <a:lnSpc>
                    <a:spcPct val="125000"/>
                  </a:lnSpc>
                  <a:buFont typeface="Wingdings" pitchFamily="2" charset="2"/>
                  <a:buNone/>
                </a:pPr>
                <a:r>
                  <a:rPr lang="zh-CN" altLang="en-US" sz="2000" dirty="0">
                    <a:solidFill>
                      <a:srgbClr val="33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min[ 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重传次数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10 ]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从整数集合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[0,1,…, (2</a:t>
                </a:r>
                <a:r>
                  <a:rPr lang="en-US" altLang="zh-CN" sz="2000" i="1" baseline="30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itchFamily="18" charset="2"/>
                  </a:rPr>
                  <a:t>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1)]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中随机地取出一个数，记为 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等待时间就是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倍的时间槽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当重传达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次仍不能成功时即丢弃该帧，并向高层报告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EE573F-13F6-4DDD-AD12-5A0908397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1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81B158-FD3E-4C5A-8535-687E50C58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p:sp>
        <p:nvSpPr>
          <p:cNvPr id="5" name="标注: 线形 4">
            <a:extLst>
              <a:ext uri="{FF2B5EF4-FFF2-40B4-BE49-F238E27FC236}">
                <a16:creationId xmlns:a16="http://schemas.microsoft.com/office/drawing/2014/main" id="{86FCA86A-C698-447A-8CDB-C5DDDFA2DDE8}"/>
              </a:ext>
            </a:extLst>
          </p:cNvPr>
          <p:cNvSpPr/>
          <p:nvPr/>
        </p:nvSpPr>
        <p:spPr>
          <a:xfrm>
            <a:off x="6553200" y="2133600"/>
            <a:ext cx="1645920" cy="494789"/>
          </a:xfrm>
          <a:prstGeom prst="borderCallout1">
            <a:avLst>
              <a:gd name="adj1" fmla="val 71099"/>
              <a:gd name="adj2" fmla="val -6481"/>
              <a:gd name="adj3" fmla="val 63881"/>
              <a:gd name="adj4" fmla="val -91856"/>
            </a:avLst>
          </a:prstGeom>
          <a:solidFill>
            <a:srgbClr val="7030A0"/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怎么确定？</a:t>
            </a:r>
          </a:p>
        </p:txBody>
      </p:sp>
    </p:spTree>
    <p:extLst>
      <p:ext uri="{BB962C8B-B14F-4D97-AF65-F5344CB8AC3E}">
        <p14:creationId xmlns:p14="http://schemas.microsoft.com/office/powerpoint/2010/main" val="34243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943C8-01F5-455F-AD74-42F6A1CA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E2CEC-C43F-4BB3-933D-7AD6E6C3A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744200" cy="45259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C00000"/>
                </a:solidFill>
              </a:rPr>
              <a:t>Fast Ethernet</a:t>
            </a:r>
            <a:r>
              <a:rPr lang="en-US" altLang="zh-CN" sz="2200" dirty="0"/>
              <a:t>( IEEE 802.3u, 1995 )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/>
              <a:t>带宽 </a:t>
            </a:r>
            <a:r>
              <a:rPr lang="en-US" altLang="zh-CN" sz="2000" dirty="0"/>
              <a:t>10Mbps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100Mbps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/>
              <a:t>比特时间 </a:t>
            </a:r>
            <a:r>
              <a:rPr lang="en-US" altLang="zh-CN" sz="2000" dirty="0"/>
              <a:t>100ns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10ns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保留原来的工作方式</a:t>
            </a:r>
            <a:r>
              <a:rPr lang="zh-CN" altLang="en-US" sz="2000" dirty="0">
                <a:sym typeface="Wingdings" panose="05000000000000000000" pitchFamily="2" charset="2"/>
              </a:rPr>
              <a:t>（帧格式、接口、过程、规则）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sym typeface="Wingdings" panose="05000000000000000000" pitchFamily="2" charset="2"/>
              </a:rPr>
              <a:t> 自动协商（</a:t>
            </a:r>
            <a:r>
              <a:rPr lang="en-US" altLang="zh-CN" sz="2000" dirty="0" err="1">
                <a:sym typeface="Wingdings" panose="05000000000000000000" pitchFamily="2" charset="2"/>
              </a:rPr>
              <a:t>autonegotiation</a:t>
            </a:r>
            <a:r>
              <a:rPr lang="zh-CN" altLang="en-US" sz="2000" dirty="0">
                <a:sym typeface="Wingdings" panose="05000000000000000000" pitchFamily="2" charset="2"/>
              </a:rPr>
              <a:t>）：根据另一端速度与双工模式，自动选择最高速度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sym typeface="Wingdings" panose="05000000000000000000" pitchFamily="2" charset="2"/>
              </a:rPr>
              <a:t> 线缆类型</a:t>
            </a:r>
            <a:r>
              <a:rPr lang="en-US" altLang="zh-CN" sz="2000" dirty="0"/>
              <a:t> 	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78121-1789-4452-A5FE-09FC942660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9E40692F-F054-4ED4-9705-F096A8BD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72172"/>
              </p:ext>
            </p:extLst>
          </p:nvPr>
        </p:nvGraphicFramePr>
        <p:xfrm>
          <a:off x="2714152" y="3898809"/>
          <a:ext cx="8857796" cy="2499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19168">
                  <a:extLst>
                    <a:ext uri="{9D8B030D-6E8A-4147-A177-3AD203B41FA5}">
                      <a16:colId xmlns:a16="http://schemas.microsoft.com/office/drawing/2014/main" val="4225905581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3360428287"/>
                    </a:ext>
                  </a:extLst>
                </a:gridCol>
                <a:gridCol w="1337852">
                  <a:extLst>
                    <a:ext uri="{9D8B030D-6E8A-4147-A177-3AD203B41FA5}">
                      <a16:colId xmlns:a16="http://schemas.microsoft.com/office/drawing/2014/main" val="1838845978"/>
                    </a:ext>
                  </a:extLst>
                </a:gridCol>
                <a:gridCol w="1251752">
                  <a:extLst>
                    <a:ext uri="{9D8B030D-6E8A-4147-A177-3AD203B41FA5}">
                      <a16:colId xmlns:a16="http://schemas.microsoft.com/office/drawing/2014/main" val="514330294"/>
                    </a:ext>
                  </a:extLst>
                </a:gridCol>
                <a:gridCol w="3734294">
                  <a:extLst>
                    <a:ext uri="{9D8B030D-6E8A-4147-A177-3AD203B41FA5}">
                      <a16:colId xmlns:a16="http://schemas.microsoft.com/office/drawing/2014/main" val="3847721914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线缆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最大长度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编码方式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优点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5259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100Base-T4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双绞线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100</a:t>
                      </a:r>
                      <a:r>
                        <a:rPr lang="zh-CN" altLang="en-US" sz="20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8B6T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可用</a:t>
                      </a:r>
                      <a:r>
                        <a:rPr lang="en-US" altLang="zh-CN" sz="2000" dirty="0"/>
                        <a:t>3</a:t>
                      </a:r>
                      <a:r>
                        <a:rPr lang="zh-CN" altLang="en-US" sz="2000" dirty="0"/>
                        <a:t>类</a:t>
                      </a:r>
                      <a:r>
                        <a:rPr lang="en-US" altLang="zh-CN" sz="2000" dirty="0"/>
                        <a:t>UTP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8941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100Base-TX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双绞线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100</a:t>
                      </a:r>
                      <a:r>
                        <a:rPr lang="zh-CN" altLang="en-US" sz="20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4b/5b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全双工速率</a:t>
                      </a:r>
                      <a:r>
                        <a:rPr lang="en-US" altLang="zh-CN" sz="2000" dirty="0"/>
                        <a:t>100Mbps(5</a:t>
                      </a:r>
                      <a:r>
                        <a:rPr lang="zh-CN" altLang="en-US" sz="2000" dirty="0"/>
                        <a:t>类</a:t>
                      </a:r>
                      <a:r>
                        <a:rPr lang="en-US" altLang="zh-CN" sz="2000" dirty="0"/>
                        <a:t>UTP)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695615"/>
                  </a:ext>
                </a:extLst>
              </a:tr>
              <a:tr h="333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100Base-FX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光纤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2000</a:t>
                      </a:r>
                      <a:r>
                        <a:rPr lang="zh-CN" altLang="en-US" sz="20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4b/5b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全双工速率</a:t>
                      </a:r>
                      <a:r>
                        <a:rPr lang="en-US" altLang="zh-CN" sz="2000" dirty="0"/>
                        <a:t>100Mbps</a:t>
                      </a:r>
                      <a:r>
                        <a:rPr lang="zh-CN" altLang="en-US" sz="2000" dirty="0"/>
                        <a:t>，距离长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243689"/>
                  </a:ext>
                </a:extLst>
              </a:tr>
            </a:tbl>
          </a:graphicData>
        </a:graphic>
      </p:graphicFrame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549F62E-88B0-43BF-BAC2-A297A81E9793}"/>
              </a:ext>
            </a:extLst>
          </p:cNvPr>
          <p:cNvSpPr/>
          <p:nvPr/>
        </p:nvSpPr>
        <p:spPr>
          <a:xfrm>
            <a:off x="5562600" y="1898064"/>
            <a:ext cx="3886200" cy="851442"/>
          </a:xfrm>
          <a:prstGeom prst="wedgeRectCallout">
            <a:avLst>
              <a:gd name="adj1" fmla="val -77475"/>
              <a:gd name="adj2" fmla="val -1448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与之前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10Mbps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版本的以太网相比，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倍的速度非常快</a:t>
            </a:r>
          </a:p>
        </p:txBody>
      </p:sp>
    </p:spTree>
    <p:extLst>
      <p:ext uri="{BB962C8B-B14F-4D97-AF65-F5344CB8AC3E}">
        <p14:creationId xmlns:p14="http://schemas.microsoft.com/office/powerpoint/2010/main" val="32950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BBA5A-22D4-4C17-888D-F1512683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千兆以太网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F7DC2-A332-4818-ACC7-EA41D5CD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C00000"/>
                </a:solidFill>
              </a:rPr>
              <a:t>gigabit Ethernet</a:t>
            </a:r>
            <a:r>
              <a:rPr lang="en-US" altLang="zh-CN" sz="2200" dirty="0"/>
              <a:t>( IEEE 802.3ab, 1998 )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 100Mbps </a:t>
            </a:r>
            <a:r>
              <a:rPr lang="en-US" altLang="zh-CN" sz="2000" dirty="0">
                <a:sym typeface="Wingdings" panose="05000000000000000000" pitchFamily="2" charset="2"/>
              </a:rPr>
              <a:t> 1000Mbps( 1Gbps 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保留原来的工作方式</a:t>
            </a:r>
            <a:r>
              <a:rPr lang="zh-CN" altLang="en-US" sz="2000" dirty="0">
                <a:sym typeface="Wingdings" panose="05000000000000000000" pitchFamily="2" charset="2"/>
              </a:rPr>
              <a:t>（帧格式、接口、过程、规则）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 全双工和半双工两种方式工作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在半双工方式下使用 </a:t>
            </a:r>
            <a:r>
              <a:rPr lang="en-US" altLang="zh-CN" dirty="0"/>
              <a:t>CSMA/CD 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（为了向后兼容）</a:t>
            </a:r>
            <a:r>
              <a:rPr lang="zh-CN" altLang="en-US" dirty="0"/>
              <a:t>，增加</a:t>
            </a:r>
            <a:r>
              <a:rPr lang="zh-CN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载波扩充</a:t>
            </a:r>
            <a:r>
              <a:rPr lang="zh-CN" altLang="en-US" dirty="0">
                <a:sym typeface="Wingdings" panose="05000000000000000000" pitchFamily="2" charset="2"/>
              </a:rPr>
              <a:t>和</a:t>
            </a:r>
            <a:r>
              <a:rPr lang="zh-CN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帧突发</a:t>
            </a:r>
            <a:endParaRPr lang="en-US" altLang="zh-CN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/>
              <a:t>全双工方式不需要使用</a:t>
            </a:r>
            <a:r>
              <a:rPr lang="en-US" altLang="zh-CN" dirty="0"/>
              <a:t>CSMA/CD</a:t>
            </a:r>
            <a:r>
              <a:rPr lang="zh-CN" altLang="en-US" dirty="0">
                <a:solidFill>
                  <a:srgbClr val="C00000"/>
                </a:solidFill>
              </a:rPr>
              <a:t>（缺省方式）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ym typeface="Wingdings" panose="05000000000000000000" pitchFamily="2" charset="2"/>
              </a:rPr>
              <a:t>流量控制和巨型帧（</a:t>
            </a:r>
            <a:r>
              <a:rPr lang="en-US" altLang="zh-CN" sz="2000" dirty="0">
                <a:sym typeface="Wingdings" panose="05000000000000000000" pitchFamily="2" charset="2"/>
              </a:rPr>
              <a:t>Jumbo frame</a:t>
            </a:r>
            <a:r>
              <a:rPr lang="zh-CN" altLang="en-US" sz="2000" dirty="0">
                <a:sym typeface="Wingdings" panose="05000000000000000000" pitchFamily="2" charset="2"/>
              </a:rPr>
              <a:t>）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1700" dirty="0">
                <a:sym typeface="Wingdings" panose="05000000000000000000" pitchFamily="2" charset="2"/>
              </a:rPr>
              <a:t>流量控制：</a:t>
            </a:r>
            <a:r>
              <a:rPr lang="en-US" altLang="zh-CN" sz="1700" dirty="0">
                <a:sym typeface="Wingdings" panose="05000000000000000000" pitchFamily="2" charset="2"/>
              </a:rPr>
              <a:t>Pause</a:t>
            </a:r>
            <a:r>
              <a:rPr lang="zh-CN" altLang="en-US" sz="1700" dirty="0">
                <a:sym typeface="Wingdings" panose="05000000000000000000" pitchFamily="2" charset="2"/>
              </a:rPr>
              <a:t>帧</a:t>
            </a:r>
            <a:endParaRPr lang="en-US" altLang="zh-CN" sz="1700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1700" dirty="0">
                <a:sym typeface="Wingdings" panose="05000000000000000000" pitchFamily="2" charset="2"/>
              </a:rPr>
              <a:t>巨型帧：</a:t>
            </a:r>
            <a:r>
              <a:rPr lang="en-US" altLang="zh-CN" sz="1700" dirty="0">
                <a:sym typeface="Wingdings" panose="05000000000000000000" pitchFamily="2" charset="2"/>
              </a:rPr>
              <a:t>9000</a:t>
            </a:r>
            <a:r>
              <a:rPr lang="zh-CN" altLang="en-US" sz="1700" dirty="0">
                <a:sym typeface="Wingdings" panose="05000000000000000000" pitchFamily="2" charset="2"/>
              </a:rPr>
              <a:t>字节</a:t>
            </a:r>
            <a:endParaRPr lang="en-US" altLang="zh-CN" sz="1700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ym typeface="Wingdings" panose="05000000000000000000" pitchFamily="2" charset="2"/>
              </a:rPr>
              <a:t>线缆类型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CDBB3-623D-484E-993B-85449FF2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graphicFrame>
        <p:nvGraphicFramePr>
          <p:cNvPr id="13" name="表格 8">
            <a:extLst>
              <a:ext uri="{FF2B5EF4-FFF2-40B4-BE49-F238E27FC236}">
                <a16:creationId xmlns:a16="http://schemas.microsoft.com/office/drawing/2014/main" id="{731B7E8A-5D6A-4C97-9E7E-3C75E87CC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94872"/>
              </p:ext>
            </p:extLst>
          </p:nvPr>
        </p:nvGraphicFramePr>
        <p:xfrm>
          <a:off x="5257800" y="4099741"/>
          <a:ext cx="6771736" cy="2208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2356">
                  <a:extLst>
                    <a:ext uri="{9D8B030D-6E8A-4147-A177-3AD203B41FA5}">
                      <a16:colId xmlns:a16="http://schemas.microsoft.com/office/drawing/2014/main" val="4225905581"/>
                    </a:ext>
                  </a:extLst>
                </a:gridCol>
                <a:gridCol w="780396">
                  <a:extLst>
                    <a:ext uri="{9D8B030D-6E8A-4147-A177-3AD203B41FA5}">
                      <a16:colId xmlns:a16="http://schemas.microsoft.com/office/drawing/2014/main" val="3360428287"/>
                    </a:ext>
                  </a:extLst>
                </a:gridCol>
                <a:gridCol w="1067209">
                  <a:extLst>
                    <a:ext uri="{9D8B030D-6E8A-4147-A177-3AD203B41FA5}">
                      <a16:colId xmlns:a16="http://schemas.microsoft.com/office/drawing/2014/main" val="1838845978"/>
                    </a:ext>
                  </a:extLst>
                </a:gridCol>
                <a:gridCol w="1040527">
                  <a:extLst>
                    <a:ext uri="{9D8B030D-6E8A-4147-A177-3AD203B41FA5}">
                      <a16:colId xmlns:a16="http://schemas.microsoft.com/office/drawing/2014/main" val="3995555343"/>
                    </a:ext>
                  </a:extLst>
                </a:gridCol>
                <a:gridCol w="2461248">
                  <a:extLst>
                    <a:ext uri="{9D8B030D-6E8A-4147-A177-3AD203B41FA5}">
                      <a16:colId xmlns:a16="http://schemas.microsoft.com/office/drawing/2014/main" val="3847721914"/>
                    </a:ext>
                  </a:extLst>
                </a:gridCol>
              </a:tblGrid>
              <a:tr h="30415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名称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线缆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最大长度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编码方式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优点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52595"/>
                  </a:ext>
                </a:extLst>
              </a:tr>
              <a:tr h="304155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1000Base-SX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光纤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550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8b/10b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多模光纤（</a:t>
                      </a:r>
                      <a:r>
                        <a:rPr lang="en-US" altLang="zh-CN" sz="1500" dirty="0"/>
                        <a:t>50</a:t>
                      </a:r>
                      <a:r>
                        <a:rPr lang="zh-CN" altLang="en-US" sz="1500" dirty="0"/>
                        <a:t>、</a:t>
                      </a:r>
                      <a:r>
                        <a:rPr lang="en-US" altLang="zh-CN" sz="1500" dirty="0"/>
                        <a:t>62.5</a:t>
                      </a:r>
                      <a:r>
                        <a:rPr lang="zh-CN" altLang="en-US" sz="1500" dirty="0"/>
                        <a:t>微米）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89419"/>
                  </a:ext>
                </a:extLst>
              </a:tr>
              <a:tr h="532270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1000Base-LX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光纤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5000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8b/10b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单模光纤（</a:t>
                      </a:r>
                      <a:r>
                        <a:rPr lang="en-US" altLang="zh-CN" sz="1500" dirty="0"/>
                        <a:t>10</a:t>
                      </a:r>
                      <a:r>
                        <a:rPr lang="zh-CN" altLang="en-US" sz="1500" dirty="0"/>
                        <a:t>微米）</a:t>
                      </a:r>
                      <a:endParaRPr lang="en-US" altLang="zh-CN" sz="1500" dirty="0"/>
                    </a:p>
                    <a:p>
                      <a:r>
                        <a:rPr lang="zh-CN" altLang="en-US" sz="1500" dirty="0"/>
                        <a:t>或多模光纤（</a:t>
                      </a:r>
                      <a:r>
                        <a:rPr lang="en-US" altLang="zh-CN" sz="1500" dirty="0"/>
                        <a:t>50</a:t>
                      </a:r>
                      <a:r>
                        <a:rPr lang="zh-CN" altLang="en-US" sz="1500" dirty="0"/>
                        <a:t>、</a:t>
                      </a:r>
                      <a:r>
                        <a:rPr lang="en-US" altLang="zh-CN" sz="1500" dirty="0"/>
                        <a:t>62.5</a:t>
                      </a:r>
                      <a:r>
                        <a:rPr lang="zh-CN" altLang="en-US" sz="1500" dirty="0"/>
                        <a:t>微米）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695615"/>
                  </a:ext>
                </a:extLst>
              </a:tr>
              <a:tr h="532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1000Base-CX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</a:t>
                      </a:r>
                      <a:r>
                        <a:rPr lang="zh-CN" altLang="en-US" sz="1500" dirty="0"/>
                        <a:t>对</a:t>
                      </a:r>
                      <a:r>
                        <a:rPr lang="en-US" altLang="zh-CN" sz="1500" dirty="0"/>
                        <a:t>STP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25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8b/10b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屏蔽双绞线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243689"/>
                  </a:ext>
                </a:extLst>
              </a:tr>
              <a:tr h="532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1000Base-T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</a:t>
                      </a:r>
                      <a:r>
                        <a:rPr lang="zh-CN" altLang="en-US" sz="1500" dirty="0"/>
                        <a:t>对</a:t>
                      </a:r>
                      <a:r>
                        <a:rPr lang="en-US" altLang="zh-CN" sz="1500" dirty="0"/>
                        <a:t>UTP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100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4D-PAM5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标准</a:t>
                      </a:r>
                      <a:r>
                        <a:rPr lang="en-US" altLang="zh-CN" sz="1500" dirty="0"/>
                        <a:t>5</a:t>
                      </a:r>
                      <a:r>
                        <a:rPr lang="zh-CN" altLang="en-US" sz="1500" dirty="0"/>
                        <a:t>类</a:t>
                      </a:r>
                      <a:r>
                        <a:rPr lang="en-US" altLang="zh-CN" sz="1500" dirty="0"/>
                        <a:t>UTP</a:t>
                      </a:r>
                      <a:endParaRPr lang="zh-CN" altLang="en-US" sz="1500" dirty="0"/>
                    </a:p>
                  </a:txBody>
                  <a:tcPr marL="76039" marR="76039" marT="38019" marB="38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26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336A6B-B0E8-49D0-A269-5786676EC460}"/>
              </a:ext>
            </a:extLst>
          </p:cNvPr>
          <p:cNvGrpSpPr/>
          <p:nvPr/>
        </p:nvGrpSpPr>
        <p:grpSpPr>
          <a:xfrm>
            <a:off x="7162800" y="1030718"/>
            <a:ext cx="4846320" cy="2566416"/>
            <a:chOff x="7040880" y="1363435"/>
            <a:chExt cx="4465320" cy="256641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79E687-B44B-4AF4-AE9E-F5C11F451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880" y="1363435"/>
              <a:ext cx="4023360" cy="256641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3D0C033-B6D1-4E97-AB7D-22229405C4D1}"/>
                </a:ext>
              </a:extLst>
            </p:cNvPr>
            <p:cNvSpPr txBox="1"/>
            <p:nvPr/>
          </p:nvSpPr>
          <p:spPr>
            <a:xfrm>
              <a:off x="8534400" y="3383989"/>
              <a:ext cx="2971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10GBASE-SR SFP +收发器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B0967BE-5F31-493C-991C-A6D0F85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万兆以太网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88C21-378A-48C5-AB76-B015A217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C00000"/>
                </a:solidFill>
              </a:rPr>
              <a:t>10-Gigabit Ethernet</a:t>
            </a:r>
            <a:r>
              <a:rPr lang="en-US" altLang="zh-CN" sz="2200" dirty="0"/>
              <a:t>( IEEE 802.3ae,</a:t>
            </a:r>
            <a:r>
              <a:rPr lang="zh-CN" altLang="en-US" sz="2200" dirty="0"/>
              <a:t> </a:t>
            </a:r>
            <a:r>
              <a:rPr lang="en-US" altLang="zh-CN" sz="2200" dirty="0"/>
              <a:t>2002 )</a:t>
            </a:r>
          </a:p>
          <a:p>
            <a:pPr lvl="1"/>
            <a:r>
              <a:rPr lang="en-US" altLang="zh-CN" sz="2000" dirty="0"/>
              <a:t>1Gbps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10Gbps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zh-CN" altLang="en-US" sz="2000" dirty="0"/>
              <a:t>常记为</a:t>
            </a:r>
            <a:r>
              <a:rPr lang="en-US" altLang="zh-CN" sz="2000" dirty="0"/>
              <a:t>10GE, 10GbE </a:t>
            </a:r>
            <a:r>
              <a:rPr lang="zh-CN" altLang="en-US" sz="2000" dirty="0"/>
              <a:t>或</a:t>
            </a:r>
            <a:r>
              <a:rPr lang="en-US" altLang="zh-CN" sz="2000" dirty="0"/>
              <a:t> 10 GigE</a:t>
            </a:r>
          </a:p>
          <a:p>
            <a:pPr lvl="1"/>
            <a:r>
              <a:rPr lang="zh-CN" altLang="en-US" sz="2000" dirty="0">
                <a:solidFill>
                  <a:srgbClr val="7030A0"/>
                </a:solidFill>
              </a:rPr>
              <a:t>只支持全双工，不再使用</a:t>
            </a:r>
            <a:r>
              <a:rPr lang="en-US" altLang="zh-CN" sz="2000" dirty="0">
                <a:solidFill>
                  <a:srgbClr val="7030A0"/>
                </a:solidFill>
              </a:rPr>
              <a:t>CSMA/CD</a:t>
            </a:r>
          </a:p>
          <a:p>
            <a:pPr lvl="1"/>
            <a:r>
              <a:rPr lang="zh-CN" altLang="en-US" sz="2000" dirty="0">
                <a:solidFill>
                  <a:srgbClr val="C00000"/>
                </a:solidFill>
              </a:rPr>
              <a:t>保持兼容性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zh-CN" altLang="en-US" sz="2000" dirty="0"/>
              <a:t>重点是超高速的物理层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ED2DB9-CA9E-4580-A6C2-2A0697E58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graphicFrame>
        <p:nvGraphicFramePr>
          <p:cNvPr id="20" name="表格 8">
            <a:extLst>
              <a:ext uri="{FF2B5EF4-FFF2-40B4-BE49-F238E27FC236}">
                <a16:creationId xmlns:a16="http://schemas.microsoft.com/office/drawing/2014/main" id="{6263FECF-8DEF-416F-A424-77B7A092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78242"/>
              </p:ext>
            </p:extLst>
          </p:nvPr>
        </p:nvGraphicFramePr>
        <p:xfrm>
          <a:off x="1600200" y="3889559"/>
          <a:ext cx="9303588" cy="2468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82516">
                  <a:extLst>
                    <a:ext uri="{9D8B030D-6E8A-4147-A177-3AD203B41FA5}">
                      <a16:colId xmlns:a16="http://schemas.microsoft.com/office/drawing/2014/main" val="4225905581"/>
                    </a:ext>
                  </a:extLst>
                </a:gridCol>
                <a:gridCol w="1153010">
                  <a:extLst>
                    <a:ext uri="{9D8B030D-6E8A-4147-A177-3AD203B41FA5}">
                      <a16:colId xmlns:a16="http://schemas.microsoft.com/office/drawing/2014/main" val="3360428287"/>
                    </a:ext>
                  </a:extLst>
                </a:gridCol>
                <a:gridCol w="1502159">
                  <a:extLst>
                    <a:ext uri="{9D8B030D-6E8A-4147-A177-3AD203B41FA5}">
                      <a16:colId xmlns:a16="http://schemas.microsoft.com/office/drawing/2014/main" val="1838845978"/>
                    </a:ext>
                  </a:extLst>
                </a:gridCol>
                <a:gridCol w="1511972">
                  <a:extLst>
                    <a:ext uri="{9D8B030D-6E8A-4147-A177-3AD203B41FA5}">
                      <a16:colId xmlns:a16="http://schemas.microsoft.com/office/drawing/2014/main" val="4035109623"/>
                    </a:ext>
                  </a:extLst>
                </a:gridCol>
                <a:gridCol w="3553931">
                  <a:extLst>
                    <a:ext uri="{9D8B030D-6E8A-4147-A177-3AD203B41FA5}">
                      <a16:colId xmlns:a16="http://schemas.microsoft.com/office/drawing/2014/main" val="3847721914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线缆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最大长度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编码方式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优点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5259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10GBase-SR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光纤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最多</a:t>
                      </a:r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64b/66b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多模光纤（</a:t>
                      </a:r>
                      <a:r>
                        <a:rPr lang="en-US" altLang="zh-CN" sz="1800" dirty="0"/>
                        <a:t>0.85</a:t>
                      </a:r>
                      <a:r>
                        <a:rPr lang="zh-CN" altLang="en-US" sz="1800" dirty="0"/>
                        <a:t>微米）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8941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10GBase-LR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光纤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千米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64b/66b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单模光纤（</a:t>
                      </a:r>
                      <a:r>
                        <a:rPr lang="en-US" altLang="zh-CN" sz="1800" dirty="0"/>
                        <a:t>1.3</a:t>
                      </a:r>
                      <a:r>
                        <a:rPr lang="zh-CN" altLang="en-US" sz="1800" dirty="0"/>
                        <a:t>微米）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695615"/>
                  </a:ext>
                </a:extLst>
              </a:tr>
              <a:tr h="333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10GBase-ER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光纤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40</a:t>
                      </a:r>
                      <a:r>
                        <a:rPr lang="zh-CN" altLang="en-US" sz="1800" dirty="0"/>
                        <a:t>千米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64b/66b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单模光纤（</a:t>
                      </a:r>
                      <a:r>
                        <a:rPr lang="en-US" altLang="zh-CN" sz="1800" dirty="0"/>
                        <a:t>1.5</a:t>
                      </a:r>
                      <a:r>
                        <a:rPr lang="zh-CN" altLang="en-US" sz="1800" dirty="0"/>
                        <a:t>微米）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243689"/>
                  </a:ext>
                </a:extLst>
              </a:tr>
              <a:tr h="333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10GBase-CX4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对双轴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15</a:t>
                      </a:r>
                      <a:r>
                        <a:rPr lang="zh-CN" altLang="en-US" sz="18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8b/10b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双轴铜缆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266656"/>
                  </a:ext>
                </a:extLst>
              </a:tr>
              <a:tr h="333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10GBase-T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对</a:t>
                      </a:r>
                      <a:r>
                        <a:rPr lang="en-US" altLang="zh-CN" sz="1800" dirty="0"/>
                        <a:t>UTP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100</a:t>
                      </a:r>
                      <a:r>
                        <a:rPr lang="zh-CN" altLang="en-US" sz="18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64b/65b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6a</a:t>
                      </a:r>
                      <a:r>
                        <a:rPr lang="zh-CN" altLang="en-US" sz="1800" dirty="0"/>
                        <a:t>类</a:t>
                      </a:r>
                      <a:r>
                        <a:rPr lang="en-US" altLang="zh-CN" sz="1800" dirty="0"/>
                        <a:t>UTP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58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5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1ECE6-83A8-475C-A637-D01C0248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40G-100G</a:t>
            </a:r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C5D2C-446E-4BC2-A2CA-81DEAAD9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/>
              <a:t>40 Gigabit Ethernet (</a:t>
            </a:r>
            <a:r>
              <a:rPr lang="en-US" altLang="zh-CN" sz="2200" dirty="0">
                <a:solidFill>
                  <a:srgbClr val="C00000"/>
                </a:solidFill>
              </a:rPr>
              <a:t>40GbE</a:t>
            </a:r>
            <a:r>
              <a:rPr lang="en-US" altLang="zh-CN" sz="2200" dirty="0"/>
              <a:t>) and 100 Gigabit Ethernet (</a:t>
            </a:r>
            <a:r>
              <a:rPr lang="en-US" altLang="zh-CN" sz="2200" dirty="0">
                <a:solidFill>
                  <a:srgbClr val="C00000"/>
                </a:solidFill>
              </a:rPr>
              <a:t>100GbE</a:t>
            </a:r>
            <a:r>
              <a:rPr lang="en-US" altLang="zh-CN" sz="2200" dirty="0"/>
              <a:t>), 2010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/>
              <a:t>10Gbps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C00000"/>
                </a:solidFill>
              </a:rPr>
              <a:t>40Gbps</a:t>
            </a:r>
            <a:r>
              <a:rPr lang="en-US" altLang="zh-CN" sz="2000" dirty="0"/>
              <a:t> &amp; </a:t>
            </a:r>
            <a:r>
              <a:rPr lang="en-US" altLang="zh-CN" sz="2000" dirty="0">
                <a:solidFill>
                  <a:srgbClr val="C00000"/>
                </a:solidFill>
              </a:rPr>
              <a:t>100Gbps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只支持全双工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保留</a:t>
            </a:r>
            <a:r>
              <a:rPr lang="zh-CN" altLang="en-US" sz="2000" dirty="0"/>
              <a:t>以太网</a:t>
            </a:r>
            <a:r>
              <a:rPr lang="zh-CN" altLang="en-US" sz="2000" dirty="0">
                <a:solidFill>
                  <a:srgbClr val="7030A0"/>
                </a:solidFill>
              </a:rPr>
              <a:t>帧格式</a:t>
            </a:r>
            <a:r>
              <a:rPr lang="zh-CN" altLang="en-US" sz="2000" dirty="0"/>
              <a:t>和</a:t>
            </a:r>
            <a:r>
              <a:rPr lang="en-US" altLang="zh-CN" sz="2000" dirty="0">
                <a:solidFill>
                  <a:srgbClr val="7030A0"/>
                </a:solidFill>
              </a:rPr>
              <a:t>MAC</a:t>
            </a:r>
            <a:r>
              <a:rPr lang="zh-CN" altLang="en-US" sz="2000" dirty="0">
                <a:solidFill>
                  <a:srgbClr val="7030A0"/>
                </a:solidFill>
              </a:rPr>
              <a:t>方法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保留</a:t>
            </a:r>
            <a:r>
              <a:rPr lang="zh-CN" altLang="en-US" sz="2000" dirty="0"/>
              <a:t>当前</a:t>
            </a:r>
            <a:r>
              <a:rPr lang="en-US" altLang="zh-CN" sz="2000" dirty="0"/>
              <a:t>802.3</a:t>
            </a:r>
            <a:r>
              <a:rPr lang="zh-CN" altLang="en-US" sz="2000" dirty="0"/>
              <a:t>标准的</a:t>
            </a:r>
            <a:r>
              <a:rPr lang="zh-CN" altLang="en-US" sz="2000" dirty="0">
                <a:solidFill>
                  <a:srgbClr val="7030A0"/>
                </a:solidFill>
              </a:rPr>
              <a:t>最小帧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7030A0"/>
                </a:solidFill>
              </a:rPr>
              <a:t>最大帧大小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联网设备可以通过</a:t>
            </a:r>
            <a:r>
              <a:rPr lang="zh-CN" altLang="en-US" sz="20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可插拔模块</a:t>
            </a:r>
            <a:r>
              <a:rPr lang="zh-CN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支持不同的物理层类型</a:t>
            </a:r>
            <a:endParaRPr lang="en-US" altLang="zh-CN" sz="2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7FDB7-1CA5-4AA8-BACE-F5D4C806AC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469515-251F-4513-924C-2E046E3C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40" y="1974858"/>
            <a:ext cx="3392776" cy="195503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9A5B8C9-552D-41E3-9246-FD73EBC5B51A}"/>
              </a:ext>
            </a:extLst>
          </p:cNvPr>
          <p:cNvGrpSpPr/>
          <p:nvPr/>
        </p:nvGrpSpPr>
        <p:grpSpPr>
          <a:xfrm>
            <a:off x="61359" y="4267200"/>
            <a:ext cx="5055907" cy="2180937"/>
            <a:chOff x="-241452" y="3980981"/>
            <a:chExt cx="5055907" cy="2180937"/>
          </a:xfrm>
        </p:grpSpPr>
        <p:pic>
          <p:nvPicPr>
            <p:cNvPr id="3074" name="Picture 2" descr="Do Not Buy 40G Ethernet. It's Obsolete - Packet Pushers">
              <a:extLst>
                <a:ext uri="{FF2B5EF4-FFF2-40B4-BE49-F238E27FC236}">
                  <a16:creationId xmlns:a16="http://schemas.microsoft.com/office/drawing/2014/main" id="{19226F13-2CE4-45CC-AA38-E05D3F3BCD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3"/>
            <a:stretch/>
          </p:blipFill>
          <p:spPr bwMode="auto">
            <a:xfrm>
              <a:off x="1146810" y="3980981"/>
              <a:ext cx="3667645" cy="218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81501F8-8616-467E-B5D0-0E70FBC9CAE7}"/>
                </a:ext>
              </a:extLst>
            </p:cNvPr>
            <p:cNvSpPr txBox="1"/>
            <p:nvPr/>
          </p:nvSpPr>
          <p:spPr>
            <a:xfrm>
              <a:off x="-241452" y="4866316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4 x 10G</a:t>
              </a:r>
              <a:r>
                <a:rPr lang="zh-CN" altLang="en-US" b="1" dirty="0">
                  <a:solidFill>
                    <a:srgbClr val="0070C0"/>
                  </a:solidFill>
                </a:rPr>
                <a:t> </a:t>
              </a:r>
              <a:r>
                <a:rPr lang="en-US" altLang="zh-CN" b="1" dirty="0">
                  <a:solidFill>
                    <a:srgbClr val="0070C0"/>
                  </a:solidFill>
                </a:rPr>
                <a:t>lanes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2517167-1E7E-481E-8202-3E41CB60807B}"/>
              </a:ext>
            </a:extLst>
          </p:cNvPr>
          <p:cNvGrpSpPr/>
          <p:nvPr/>
        </p:nvGrpSpPr>
        <p:grpSpPr>
          <a:xfrm>
            <a:off x="6477000" y="3965928"/>
            <a:ext cx="5029200" cy="2431977"/>
            <a:chOff x="5591116" y="3648996"/>
            <a:chExt cx="5375987" cy="259967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FE2F71F-4170-4D36-B1A2-38371357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116" y="3980980"/>
              <a:ext cx="5375987" cy="226768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D1B348-ADC6-4AA4-B1D8-C2449654B2EF}"/>
                </a:ext>
              </a:extLst>
            </p:cNvPr>
            <p:cNvSpPr txBox="1"/>
            <p:nvPr/>
          </p:nvSpPr>
          <p:spPr>
            <a:xfrm>
              <a:off x="9262790" y="364899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10 x 10G</a:t>
              </a:r>
              <a:r>
                <a:rPr lang="zh-CN" altLang="en-US" b="1" dirty="0">
                  <a:solidFill>
                    <a:srgbClr val="0070C0"/>
                  </a:solidFill>
                </a:rPr>
                <a:t> </a:t>
              </a:r>
              <a:r>
                <a:rPr lang="en-US" altLang="zh-CN" b="1" dirty="0">
                  <a:solidFill>
                    <a:srgbClr val="0070C0"/>
                  </a:solidFill>
                </a:rPr>
                <a:t>lanes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4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1ECE6-83A8-475C-A637-D01C0248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40G-100G</a:t>
            </a:r>
            <a:r>
              <a:rPr lang="zh-CN" altLang="en-US" dirty="0"/>
              <a:t>以太网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7FDB7-1CA5-4AA8-BACE-F5D4C806AC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EB24CD-6801-44CC-8155-E773F35F473C}"/>
              </a:ext>
            </a:extLst>
          </p:cNvPr>
          <p:cNvSpPr txBox="1"/>
          <p:nvPr/>
        </p:nvSpPr>
        <p:spPr>
          <a:xfrm>
            <a:off x="204470" y="1702733"/>
            <a:ext cx="4762501" cy="417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40 Gigabit Ethernet 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40GbE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100 Gigabit Ethernet 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100GbE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40/100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提供物多种物理层规范（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），定义了许多端口类型，具有不同的光学和电气接口，以便在</a:t>
            </a: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单模光纤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多模光纤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双芯铜缆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和网络设备</a:t>
            </a: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背板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DFBA3A5-DC54-412C-9623-ED3B61AA1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76627"/>
              </p:ext>
            </p:extLst>
          </p:nvPr>
        </p:nvGraphicFramePr>
        <p:xfrm>
          <a:off x="5943600" y="1213186"/>
          <a:ext cx="5723890" cy="51511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2134">
                  <a:extLst>
                    <a:ext uri="{9D8B030D-6E8A-4147-A177-3AD203B41FA5}">
                      <a16:colId xmlns:a16="http://schemas.microsoft.com/office/drawing/2014/main" val="4225905581"/>
                    </a:ext>
                  </a:extLst>
                </a:gridCol>
                <a:gridCol w="1393205">
                  <a:extLst>
                    <a:ext uri="{9D8B030D-6E8A-4147-A177-3AD203B41FA5}">
                      <a16:colId xmlns:a16="http://schemas.microsoft.com/office/drawing/2014/main" val="3360428287"/>
                    </a:ext>
                  </a:extLst>
                </a:gridCol>
                <a:gridCol w="1443562">
                  <a:extLst>
                    <a:ext uri="{9D8B030D-6E8A-4147-A177-3AD203B41FA5}">
                      <a16:colId xmlns:a16="http://schemas.microsoft.com/office/drawing/2014/main" val="1838845978"/>
                    </a:ext>
                  </a:extLst>
                </a:gridCol>
                <a:gridCol w="1644989">
                  <a:extLst>
                    <a:ext uri="{9D8B030D-6E8A-4147-A177-3AD203B41FA5}">
                      <a16:colId xmlns:a16="http://schemas.microsoft.com/office/drawing/2014/main" val="3847721914"/>
                    </a:ext>
                  </a:extLst>
                </a:gridCol>
              </a:tblGrid>
              <a:tr h="306896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名称</a:t>
                      </a:r>
                    </a:p>
                  </a:txBody>
                  <a:tcPr marL="75535" marR="75535" marT="37768" marB="37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最大长度</a:t>
                      </a:r>
                    </a:p>
                  </a:txBody>
                  <a:tcPr marL="75535" marR="75535" marT="37768" marB="37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40G</a:t>
                      </a:r>
                      <a:r>
                        <a:rPr lang="zh-CN" altLang="en-US" sz="1500" dirty="0"/>
                        <a:t>以太网</a:t>
                      </a:r>
                    </a:p>
                  </a:txBody>
                  <a:tcPr marL="75535" marR="75535" marT="37768" marB="37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100G</a:t>
                      </a:r>
                      <a:r>
                        <a:rPr lang="zh-CN" altLang="en-US" sz="1500" dirty="0"/>
                        <a:t>以太网</a:t>
                      </a:r>
                    </a:p>
                  </a:txBody>
                  <a:tcPr marL="75535" marR="75535" marT="37768" marB="37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52595"/>
                  </a:ext>
                </a:extLst>
              </a:tr>
              <a:tr h="538256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改进的背板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effectLst/>
                        </a:rPr>
                        <a:t>40GBASE-KR4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100GBASE-KR4</a:t>
                      </a:r>
                      <a:br>
                        <a:rPr lang="en-US" altLang="zh-CN" sz="1500" dirty="0">
                          <a:effectLst/>
                        </a:rPr>
                      </a:br>
                      <a:r>
                        <a:rPr lang="en-US" altLang="zh-CN" sz="1500" dirty="0">
                          <a:effectLst/>
                        </a:rPr>
                        <a:t>100GBASE-KR2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89419"/>
                  </a:ext>
                </a:extLst>
              </a:tr>
              <a:tr h="100097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双芯铜缆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7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40GBASE-CR4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100GBASE-CR10</a:t>
                      </a:r>
                      <a:br>
                        <a:rPr lang="en-US" altLang="zh-CN" sz="1100" dirty="0"/>
                      </a:br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100GBASE-CR4</a:t>
                      </a:r>
                      <a:br>
                        <a:rPr lang="en-US" altLang="zh-CN" sz="1100" dirty="0"/>
                      </a:br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100GBASE-CR2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695615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8</a:t>
                      </a:r>
                      <a:r>
                        <a:rPr lang="zh-CN" altLang="en-US" sz="1500" dirty="0"/>
                        <a:t>类双绞线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30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40GBASE-T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-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243689"/>
                  </a:ext>
                </a:extLst>
              </a:tr>
              <a:tr h="1000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多模光纤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100</a:t>
                      </a:r>
                      <a:r>
                        <a:rPr lang="zh-CN" altLang="en-US" sz="1500" dirty="0"/>
                        <a:t>米</a:t>
                      </a:r>
                      <a:r>
                        <a:rPr lang="en-US" altLang="zh-CN" sz="1500" dirty="0"/>
                        <a:t>/OM3</a:t>
                      </a:r>
                      <a:r>
                        <a:rPr lang="zh-CN" altLang="en-US" sz="1500" dirty="0"/>
                        <a:t>，</a:t>
                      </a:r>
                      <a:r>
                        <a:rPr lang="en-US" altLang="zh-CN" sz="1500" dirty="0"/>
                        <a:t>125</a:t>
                      </a:r>
                      <a:r>
                        <a:rPr lang="zh-CN" altLang="en-US" sz="1500" dirty="0"/>
                        <a:t>米</a:t>
                      </a:r>
                      <a:r>
                        <a:rPr lang="en-US" altLang="zh-CN" sz="1500" dirty="0"/>
                        <a:t>/OM4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40GBASE-SR4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100GBASE-SR10</a:t>
                      </a:r>
                      <a:br>
                        <a:rPr lang="en-US" altLang="zh-CN" sz="1100" dirty="0"/>
                      </a:br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100GBASE-SR4</a:t>
                      </a:r>
                      <a:br>
                        <a:rPr lang="en-US" altLang="zh-CN" sz="1100" dirty="0"/>
                      </a:br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100GBASE-SR2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266656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单模光纤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500</a:t>
                      </a:r>
                      <a:r>
                        <a:rPr lang="zh-CN" altLang="en-US" sz="1500" dirty="0"/>
                        <a:t>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-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100GBASE-DR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278453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单模光纤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2</a:t>
                      </a:r>
                      <a:r>
                        <a:rPr lang="zh-CN" altLang="en-US" sz="1500" dirty="0"/>
                        <a:t>千米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40GBASE-FR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100GBASE-FR1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584605"/>
                  </a:ext>
                </a:extLst>
              </a:tr>
              <a:tr h="53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单模光纤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10</a:t>
                      </a:r>
                      <a:r>
                        <a:rPr lang="zh-CN" altLang="en-US" sz="1500" dirty="0"/>
                        <a:t>千米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40GBASE-LR4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100GBASE-LR4</a:t>
                      </a:r>
                      <a:br>
                        <a:rPr lang="en-US" altLang="zh-CN" sz="1100" dirty="0"/>
                      </a:br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100GBASE-LR1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99016"/>
                  </a:ext>
                </a:extLst>
              </a:tr>
              <a:tr h="53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单模光纤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40</a:t>
                      </a:r>
                      <a:r>
                        <a:rPr lang="zh-CN" altLang="en-US" sz="1500" dirty="0"/>
                        <a:t>千米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40GBASE-ER4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100GBASE-ER4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287153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单模光纤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80</a:t>
                      </a:r>
                      <a:r>
                        <a:rPr lang="zh-CN" altLang="en-US" sz="1500" dirty="0"/>
                        <a:t>千米</a:t>
                      </a:r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-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100GBASE-ZR</a:t>
                      </a:r>
                      <a:endParaRPr lang="zh-CN" altLang="en-US" sz="1500" dirty="0"/>
                    </a:p>
                  </a:txBody>
                  <a:tcPr marL="75535" marR="75535" marT="37768" marB="37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32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41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AEDA7-45DF-4246-93F5-B8E82F7F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以太网的未来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7AB06-A8FC-42F8-A8CF-16AE3EB6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25/50G</a:t>
            </a:r>
            <a:r>
              <a:rPr lang="zh-CN" altLang="en-US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和第二代</a:t>
            </a:r>
            <a:r>
              <a:rPr lang="en-US" altLang="zh-CN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100G</a:t>
            </a:r>
            <a:r>
              <a:rPr lang="zh-CN" altLang="en-US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以太网</a:t>
            </a:r>
            <a:endParaRPr lang="en-US" altLang="zh-CN" sz="2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25G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以太网标准（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IEEE 802.3by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）是由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IEEE-SA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年发布，该标准弥补了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10G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以太网的低带宽和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40G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以太网的高成本缺陷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25G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以太网采用了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25Gb/s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单通道物理层技术，可基于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25Gbps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光纤通道实现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100G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A26D8-A3AF-420B-BCB4-016246BA7B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320302-1989-49E6-B692-02B859A3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97" y="3429000"/>
            <a:ext cx="8822805" cy="28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EDD78-475F-44BA-9EED-9BA2F011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以太网的未来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AB083-DD16-445C-AC48-85672C0A1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</a:t>
            </a:r>
            <a:r>
              <a:rPr lang="en-US" altLang="zh-CN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P802.3bs</a:t>
            </a:r>
            <a:r>
              <a:rPr lang="zh-CN" altLang="en-US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工作组使用与</a:t>
            </a:r>
            <a:r>
              <a:rPr lang="en-US" altLang="zh-CN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100GbE</a:t>
            </a:r>
            <a:r>
              <a:rPr lang="zh-CN" altLang="en-US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大致相似的技术开发的</a:t>
            </a:r>
            <a:endParaRPr lang="en-US" altLang="zh-CN" sz="2400" dirty="0">
              <a:solidFill>
                <a:srgbClr val="1919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400GbE</a:t>
            </a:r>
            <a:r>
              <a:rPr lang="zh-CN" altLang="en-US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200GbE</a:t>
            </a:r>
            <a:r>
              <a:rPr lang="zh-CN" altLang="en-US" sz="2400" dirty="0">
                <a:solidFill>
                  <a:srgbClr val="1919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标准获得批准。 </a:t>
            </a:r>
            <a:endParaRPr lang="en-US" altLang="zh-CN" sz="2400" dirty="0">
              <a:solidFill>
                <a:srgbClr val="1919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dirty="0">
                <a:solidFill>
                  <a:srgbClr val="7030A0"/>
                </a:solidFill>
                <a:latin typeface="Open Sans" panose="020B0606030504020204" pitchFamily="34" charset="0"/>
              </a:rPr>
              <a:t>保留以太网帧格式</a:t>
            </a:r>
            <a:r>
              <a:rPr lang="en-US" altLang="zh-CN" dirty="0">
                <a:solidFill>
                  <a:srgbClr val="7030A0"/>
                </a:solidFill>
                <a:latin typeface="Open Sans" panose="020B0606030504020204" pitchFamily="34" charset="0"/>
              </a:rPr>
              <a:t>	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dirty="0">
                <a:solidFill>
                  <a:srgbClr val="7030A0"/>
                </a:solidFill>
                <a:latin typeface="Open Sans" panose="020B0606030504020204" pitchFamily="34" charset="0"/>
              </a:rPr>
              <a:t>保留以太网最小帧长和最大帧长</a:t>
            </a:r>
            <a:endParaRPr lang="en-US" altLang="zh-CN" dirty="0">
              <a:solidFill>
                <a:srgbClr val="7030A0"/>
              </a:solidFill>
              <a:latin typeface="Open Sans" panose="020B0606030504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19191A"/>
                </a:solidFill>
                <a:latin typeface="Open Sans" panose="020B0606030504020204" pitchFamily="34" charset="0"/>
              </a:rPr>
              <a:t>2020</a:t>
            </a:r>
            <a:r>
              <a:rPr lang="zh-CN" altLang="en-US" sz="2400" dirty="0">
                <a:solidFill>
                  <a:srgbClr val="19191A"/>
                </a:solidFill>
                <a:latin typeface="Open Sans" panose="020B0606030504020204" pitchFamily="34" charset="0"/>
              </a:rPr>
              <a:t>年，以太网技术联盟（</a:t>
            </a:r>
            <a:r>
              <a:rPr lang="en-US" altLang="zh-CN" sz="2400" dirty="0">
                <a:solidFill>
                  <a:srgbClr val="19191A"/>
                </a:solidFill>
                <a:latin typeface="Open Sans" panose="020B0606030504020204" pitchFamily="34" charset="0"/>
              </a:rPr>
              <a:t>Ethernet Technology Consortium</a:t>
            </a:r>
            <a:r>
              <a:rPr lang="zh-CN" altLang="en-US" sz="2400" dirty="0">
                <a:solidFill>
                  <a:srgbClr val="19191A"/>
                </a:solidFill>
                <a:latin typeface="Open Sans" panose="020B0606030504020204" pitchFamily="34" charset="0"/>
              </a:rPr>
              <a:t>）宣布开发</a:t>
            </a:r>
            <a:r>
              <a:rPr lang="en-US" altLang="zh-CN" sz="2400" dirty="0">
                <a:solidFill>
                  <a:srgbClr val="C00000"/>
                </a:solidFill>
                <a:latin typeface="Open Sans" panose="020B0606030504020204" pitchFamily="34" charset="0"/>
              </a:rPr>
              <a:t>800G</a:t>
            </a:r>
            <a:r>
              <a:rPr lang="zh-CN" altLang="en-US" sz="2400" dirty="0">
                <a:solidFill>
                  <a:srgbClr val="C00000"/>
                </a:solidFill>
                <a:latin typeface="Open Sans" panose="020B0606030504020204" pitchFamily="34" charset="0"/>
              </a:rPr>
              <a:t>以太网</a:t>
            </a:r>
            <a:r>
              <a:rPr lang="zh-CN" altLang="en-US" sz="2400" dirty="0">
                <a:solidFill>
                  <a:srgbClr val="19191A"/>
                </a:solidFill>
                <a:latin typeface="Open Sans" panose="020B0606030504020204" pitchFamily="34" charset="0"/>
              </a:rPr>
              <a:t>规范，以满足数据中心网络不断增长的性能需求。</a:t>
            </a:r>
            <a:endParaRPr lang="en-US" altLang="zh-CN" sz="2400" dirty="0">
              <a:solidFill>
                <a:srgbClr val="19191A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01C508-0913-4528-8BA7-9FA44F13E8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2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A20A6-74AA-4A10-BDE3-B0F0D24A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以太网的未来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8AE25-609C-465D-AD8C-67A6A6EE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以太网联盟的</a:t>
            </a:r>
            <a:r>
              <a:rPr lang="en-US" altLang="zh-CN" sz="2200" dirty="0">
                <a:solidFill>
                  <a:srgbClr val="19191A"/>
                </a:solidFill>
                <a:latin typeface="Open Sans" panose="020B0606030504020204" pitchFamily="34" charset="0"/>
              </a:rPr>
              <a:t>2020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技术路线图预计</a:t>
            </a:r>
            <a:r>
              <a:rPr lang="en-US" altLang="zh-CN" sz="2200" dirty="0">
                <a:solidFill>
                  <a:srgbClr val="19191A"/>
                </a:solidFill>
                <a:latin typeface="Open Sans" panose="020B0606030504020204" pitchFamily="34" charset="0"/>
              </a:rPr>
              <a:t>2020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年</a:t>
            </a:r>
            <a:r>
              <a:rPr lang="en-US" altLang="zh-CN" sz="2200" dirty="0">
                <a:solidFill>
                  <a:srgbClr val="19191A"/>
                </a:solidFill>
                <a:latin typeface="Open Sans" panose="020B0606030504020204" pitchFamily="34" charset="0"/>
              </a:rPr>
              <a:t>-2030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年之间，</a:t>
            </a:r>
            <a:r>
              <a:rPr lang="en-US" altLang="zh-CN" sz="2200" dirty="0">
                <a:solidFill>
                  <a:srgbClr val="C00000"/>
                </a:solidFill>
                <a:latin typeface="Open Sans" panose="020B0606030504020204" pitchFamily="34" charset="0"/>
              </a:rPr>
              <a:t>800Gbps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和</a:t>
            </a:r>
            <a:r>
              <a:rPr lang="en-US" altLang="zh-CN" sz="2200" dirty="0">
                <a:solidFill>
                  <a:srgbClr val="C00000"/>
                </a:solidFill>
                <a:latin typeface="Open Sans" panose="020B0606030504020204" pitchFamily="34" charset="0"/>
              </a:rPr>
              <a:t>1.6Tbps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的速度将成为</a:t>
            </a:r>
            <a:r>
              <a:rPr lang="en-US" altLang="zh-CN" sz="2200" dirty="0">
                <a:solidFill>
                  <a:srgbClr val="19191A"/>
                </a:solidFill>
                <a:latin typeface="Open Sans" panose="020B0606030504020204" pitchFamily="34" charset="0"/>
              </a:rPr>
              <a:t>IEEE</a:t>
            </a:r>
            <a:r>
              <a:rPr lang="zh-CN" altLang="en-US" sz="2200" dirty="0">
                <a:solidFill>
                  <a:srgbClr val="19191A"/>
                </a:solidFill>
                <a:latin typeface="Open Sans" panose="020B0606030504020204" pitchFamily="34" charset="0"/>
              </a:rPr>
              <a:t>标准。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14418-9AC9-4AF0-99F7-7CA5E7D946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  <p:pic>
        <p:nvPicPr>
          <p:cNvPr id="6" name="Picture 6" descr="200903212491240273246718">
            <a:hlinkClick r:id="rId3"/>
            <a:extLst>
              <a:ext uri="{FF2B5EF4-FFF2-40B4-BE49-F238E27FC236}">
                <a16:creationId xmlns:a16="http://schemas.microsoft.com/office/drawing/2014/main" id="{978770BD-0FAA-4981-A60E-8B1FC9182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6592" r="3236" b="6394"/>
          <a:stretch/>
        </p:blipFill>
        <p:spPr bwMode="auto">
          <a:xfrm>
            <a:off x="1143000" y="2590800"/>
            <a:ext cx="4493216" cy="35950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B4635A-B93D-4028-ABFA-CFFDFD64A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/>
        </p:blipFill>
        <p:spPr>
          <a:xfrm>
            <a:off x="6044906" y="2291253"/>
            <a:ext cx="5455138" cy="41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48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A3EE8-7560-4D96-82E3-0445306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以太网的未来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94693-2500-441C-8D20-5946036D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为什么以太网能够持续发展</a:t>
            </a:r>
            <a:r>
              <a:rPr lang="en-US" altLang="zh-CN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多年，独占鳌头屹立不倒？</a:t>
            </a:r>
            <a:endParaRPr lang="en-US" altLang="zh-CN" sz="2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不断增长的以太网生态系统</a:t>
            </a:r>
            <a:endParaRPr lang="en-US" altLang="zh-CN" sz="2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74BA20-134F-471D-903B-0B54AFA273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D40A7-7BB3-410D-B4F4-8F296270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80" y="1510758"/>
            <a:ext cx="2866329" cy="2750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1F0D2-E172-45EC-8C11-0EAF761B4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4"/>
          <a:stretch/>
        </p:blipFill>
        <p:spPr>
          <a:xfrm>
            <a:off x="1143000" y="2481111"/>
            <a:ext cx="7947818" cy="40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669D-64F7-49F0-A166-E730B903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r>
              <a:rPr lang="zh-CN" altLang="en-US" dirty="0"/>
              <a:t>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319EB-BE04-4C26-B592-3C6000954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131422" cy="4525963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地址：每个网络接口在网络层的标识</a:t>
            </a:r>
            <a:endParaRPr lang="en-US" altLang="zh-CN" dirty="0"/>
          </a:p>
          <a:p>
            <a:pPr lvl="1"/>
            <a:r>
              <a:rPr lang="zh-CN" altLang="en-US" dirty="0"/>
              <a:t>用途：网络层</a:t>
            </a:r>
            <a:r>
              <a:rPr lang="zh-CN" altLang="en-US" dirty="0">
                <a:solidFill>
                  <a:srgbClr val="FF0000"/>
                </a:solidFill>
              </a:rPr>
              <a:t>转发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1"/>
            <a:r>
              <a:rPr lang="zh-CN" altLang="en-US" dirty="0"/>
              <a:t>可以修改（静态分配或者</a:t>
            </a:r>
            <a:r>
              <a:rPr lang="en-US" altLang="zh-CN" dirty="0"/>
              <a:t>DHCP</a:t>
            </a:r>
            <a:r>
              <a:rPr lang="zh-CN" altLang="en-US" dirty="0"/>
              <a:t>动态分配）</a:t>
            </a:r>
            <a:endParaRPr lang="en-US" altLang="zh-CN" dirty="0"/>
          </a:p>
          <a:p>
            <a:pPr lvl="1"/>
            <a:r>
              <a:rPr lang="en-US" altLang="zh-CN" dirty="0"/>
              <a:t>IPv4:32</a:t>
            </a:r>
            <a:r>
              <a:rPr lang="zh-CN" altLang="en-US" dirty="0"/>
              <a:t>位，</a:t>
            </a:r>
            <a:r>
              <a:rPr lang="en-US" altLang="zh-CN"/>
              <a:t>IPv6:128</a:t>
            </a:r>
            <a:r>
              <a:rPr lang="zh-CN" altLang="en-US"/>
              <a:t>位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MAC</a:t>
            </a:r>
            <a:r>
              <a:rPr lang="zh-CN" altLang="en-US" dirty="0"/>
              <a:t>地址（局域网地址或物理地址）：</a:t>
            </a:r>
            <a:endParaRPr lang="en-US" altLang="zh-CN" dirty="0"/>
          </a:p>
          <a:p>
            <a:pPr lvl="1"/>
            <a:r>
              <a:rPr lang="zh-CN" altLang="en-US" dirty="0"/>
              <a:t>功能：</a:t>
            </a:r>
            <a:r>
              <a:rPr lang="zh-CN" altLang="en-US" dirty="0">
                <a:solidFill>
                  <a:srgbClr val="C00000"/>
                </a:solidFill>
              </a:rPr>
              <a:t>物理上相连</a:t>
            </a:r>
            <a:r>
              <a:rPr lang="zh-CN" altLang="en-US" dirty="0"/>
              <a:t>的网络接口之间收发帧</a:t>
            </a:r>
            <a:endParaRPr lang="en-US" altLang="zh-CN" dirty="0"/>
          </a:p>
          <a:p>
            <a:pPr lvl="1"/>
            <a:r>
              <a:rPr lang="zh-CN" altLang="en-US" dirty="0"/>
              <a:t>大部分不可修改：烧录在网络接口控制器（</a:t>
            </a:r>
            <a:r>
              <a:rPr lang="en-US" altLang="zh-CN" dirty="0"/>
              <a:t>NIC</a:t>
            </a:r>
            <a:r>
              <a:rPr lang="zh-CN" altLang="en-US" dirty="0"/>
              <a:t>）硬件上</a:t>
            </a:r>
            <a:endParaRPr lang="en-US" altLang="zh-CN" dirty="0"/>
          </a:p>
          <a:p>
            <a:pPr lvl="1"/>
            <a:r>
              <a:rPr lang="en-US" altLang="zh-CN" dirty="0"/>
              <a:t>48</a:t>
            </a:r>
            <a:r>
              <a:rPr lang="zh-CN" altLang="en-US" dirty="0"/>
              <a:t>位：例如</a:t>
            </a:r>
            <a:r>
              <a:rPr lang="en-US" altLang="zh-CN" dirty="0">
                <a:latin typeface="Gill Sans MT" charset="0"/>
              </a:rPr>
              <a:t>1A-2F-BB-76-09-AD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DF277-06DC-47ED-A246-CC396B3CD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81746C06-D918-47EF-BF42-505058E880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99936" y="3141384"/>
            <a:ext cx="1268534" cy="72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DD808AD-5C7F-4C88-8E97-3942F8E36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5349" y="2827101"/>
            <a:ext cx="25394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zh-CN" altLang="en-US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局域：属于同一</a:t>
            </a:r>
            <a:r>
              <a:rPr lang="en-US" altLang="zh-CN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子网</a:t>
            </a:r>
            <a:endParaRPr lang="en-US" i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E27E509E-885A-45F7-84A6-BB9726687351}"/>
              </a:ext>
            </a:extLst>
          </p:cNvPr>
          <p:cNvSpPr>
            <a:spLocks/>
          </p:cNvSpPr>
          <p:nvPr/>
        </p:nvSpPr>
        <p:spPr bwMode="auto">
          <a:xfrm>
            <a:off x="8139733" y="2711729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Line 19">
            <a:extLst>
              <a:ext uri="{FF2B5EF4-FFF2-40B4-BE49-F238E27FC236}">
                <a16:creationId xmlns:a16="http://schemas.microsoft.com/office/drawing/2014/main" id="{A0C0686B-21E4-4B52-8055-85372392B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7246" y="3389591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5" name="Line 20">
            <a:extLst>
              <a:ext uri="{FF2B5EF4-FFF2-40B4-BE49-F238E27FC236}">
                <a16:creationId xmlns:a16="http://schemas.microsoft.com/office/drawing/2014/main" id="{8749C9DF-3FFB-4DEA-97A7-5114D25C9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7021" y="2257705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3C844D2C-A6A7-495F-923F-4418444552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60622" y="3557866"/>
            <a:ext cx="796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5F0668C7-5ACA-4019-9450-A98DCED4F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58921" y="4562754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8" name="Text Box 24">
            <a:extLst>
              <a:ext uri="{FF2B5EF4-FFF2-40B4-BE49-F238E27FC236}">
                <a16:creationId xmlns:a16="http://schemas.microsoft.com/office/drawing/2014/main" id="{178218AC-D424-481B-BE43-D29B06C7C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7697" y="1962429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1A-2F-BB-76-09-AD</a:t>
            </a:r>
          </a:p>
        </p:txBody>
      </p:sp>
      <p:sp>
        <p:nvSpPr>
          <p:cNvPr id="49" name="Line 25">
            <a:extLst>
              <a:ext uri="{FF2B5EF4-FFF2-40B4-BE49-F238E27FC236}">
                <a16:creationId xmlns:a16="http://schemas.microsoft.com/office/drawing/2014/main" id="{2ABB92B1-4A36-4DF5-8849-1DEC1C07CC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36722" y="2102129"/>
            <a:ext cx="2571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6CB3B88D-3C98-494A-818B-29FC3D6383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86121" y="3738842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1" name="Text Box 27">
            <a:extLst>
              <a:ext uri="{FF2B5EF4-FFF2-40B4-BE49-F238E27FC236}">
                <a16:creationId xmlns:a16="http://schemas.microsoft.com/office/drawing/2014/main" id="{11284EFB-7303-4CAE-8DB4-67DC0AF1F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7008" y="4111904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58-23-D7-FA-20-B0</a:t>
            </a:r>
          </a:p>
        </p:txBody>
      </p:sp>
      <p:sp>
        <p:nvSpPr>
          <p:cNvPr id="52" name="Line 28">
            <a:extLst>
              <a:ext uri="{FF2B5EF4-FFF2-40B4-BE49-F238E27FC236}">
                <a16:creationId xmlns:a16="http://schemas.microsoft.com/office/drawing/2014/main" id="{4F73AFF3-0209-45AB-844F-2DA380047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62109" y="5116791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3" name="Text Box 29">
            <a:extLst>
              <a:ext uri="{FF2B5EF4-FFF2-40B4-BE49-F238E27FC236}">
                <a16:creationId xmlns:a16="http://schemas.microsoft.com/office/drawing/2014/main" id="{C665E6E7-312D-430D-BD8D-FD6B07312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4384" y="500090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0C-C4-11-6F-E3-98</a:t>
            </a:r>
          </a:p>
        </p:txBody>
      </p:sp>
      <p:sp>
        <p:nvSpPr>
          <p:cNvPr id="54" name="Line 30">
            <a:extLst>
              <a:ext uri="{FF2B5EF4-FFF2-40B4-BE49-F238E27FC236}">
                <a16:creationId xmlns:a16="http://schemas.microsoft.com/office/drawing/2014/main" id="{5043D169-1BFA-42CA-A055-FA145FA276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3746" y="3545167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5" name="Text Box 31">
            <a:extLst>
              <a:ext uri="{FF2B5EF4-FFF2-40B4-BE49-F238E27FC236}">
                <a16:creationId xmlns:a16="http://schemas.microsoft.com/office/drawing/2014/main" id="{6D3EC95F-D5C5-4D86-AA92-ED8CE6C01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171" y="3919816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71-65-F7-2B-08-53</a:t>
            </a:r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EF1F5DE0-3EBB-45F9-BEBA-B715974BD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3921" y="3070505"/>
            <a:ext cx="108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</a:rPr>
              <a:t>   LAN</a:t>
            </a:r>
          </a:p>
          <a:p>
            <a:pPr>
              <a:defRPr/>
            </a:pPr>
            <a:r>
              <a:rPr lang="en-US" i="0" dirty="0">
                <a:latin typeface="Arial" charset="0"/>
              </a:rPr>
              <a:t>(wired or</a:t>
            </a:r>
          </a:p>
          <a:p>
            <a:pPr>
              <a:defRPr/>
            </a:pPr>
            <a:r>
              <a:rPr lang="en-US" i="0" dirty="0">
                <a:latin typeface="Arial" charset="0"/>
              </a:rPr>
              <a:t>wireless)</a:t>
            </a: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D3AD271D-ACB7-4993-9442-3A04B0F93B5A}"/>
              </a:ext>
            </a:extLst>
          </p:cNvPr>
          <p:cNvGrpSpPr>
            <a:grpSpLocks/>
          </p:cNvGrpSpPr>
          <p:nvPr/>
        </p:nvGrpSpPr>
        <p:grpSpPr bwMode="auto">
          <a:xfrm>
            <a:off x="6410947" y="3011767"/>
            <a:ext cx="922337" cy="658813"/>
            <a:chOff x="267" y="2244"/>
            <a:chExt cx="581" cy="415"/>
          </a:xfrm>
        </p:grpSpPr>
        <p:sp>
          <p:nvSpPr>
            <p:cNvPr id="58" name="Rectangle 36">
              <a:extLst>
                <a:ext uri="{FF2B5EF4-FFF2-40B4-BE49-F238E27FC236}">
                  <a16:creationId xmlns:a16="http://schemas.microsoft.com/office/drawing/2014/main" id="{8BFD85FE-3F3B-4111-B9CB-5F4459E3B2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59" name="Group 38">
              <a:extLst>
                <a:ext uri="{FF2B5EF4-FFF2-40B4-BE49-F238E27FC236}">
                  <a16:creationId xmlns:a16="http://schemas.microsoft.com/office/drawing/2014/main" id="{B807B12A-E059-46E0-978D-492F560F63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60" name="Picture 39" descr="desktop_computer_stylized_medium">
                <a:extLst>
                  <a:ext uri="{FF2B5EF4-FFF2-40B4-BE49-F238E27FC236}">
                    <a16:creationId xmlns:a16="http://schemas.microsoft.com/office/drawing/2014/main" id="{7B9C3432-5B1C-4EB5-883A-C7121C5FF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0">
                <a:extLst>
                  <a:ext uri="{FF2B5EF4-FFF2-40B4-BE49-F238E27FC236}">
                    <a16:creationId xmlns:a16="http://schemas.microsoft.com/office/drawing/2014/main" id="{29796E28-D6E8-440D-A589-5CCA48DDB0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62" name="Group 50">
            <a:extLst>
              <a:ext uri="{FF2B5EF4-FFF2-40B4-BE49-F238E27FC236}">
                <a16:creationId xmlns:a16="http://schemas.microsoft.com/office/drawing/2014/main" id="{2A23664F-93C8-4001-93AF-F7A9CCB4812D}"/>
              </a:ext>
            </a:extLst>
          </p:cNvPr>
          <p:cNvGrpSpPr>
            <a:grpSpLocks/>
          </p:cNvGrpSpPr>
          <p:nvPr/>
        </p:nvGrpSpPr>
        <p:grpSpPr bwMode="auto">
          <a:xfrm>
            <a:off x="8731871" y="5008841"/>
            <a:ext cx="812800" cy="833438"/>
            <a:chOff x="1729" y="3502"/>
            <a:chExt cx="512" cy="525"/>
          </a:xfrm>
        </p:grpSpPr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97C534B7-E5B5-4B85-BD23-B0EFA962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64" name="Group 41">
              <a:extLst>
                <a:ext uri="{FF2B5EF4-FFF2-40B4-BE49-F238E27FC236}">
                  <a16:creationId xmlns:a16="http://schemas.microsoft.com/office/drawing/2014/main" id="{17208B9E-718F-4D66-97A5-6737C174F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65" name="Picture 42" descr="desktop_computer_stylized_medium">
                <a:extLst>
                  <a:ext uri="{FF2B5EF4-FFF2-40B4-BE49-F238E27FC236}">
                    <a16:creationId xmlns:a16="http://schemas.microsoft.com/office/drawing/2014/main" id="{24B1710E-356D-49C3-95FC-4309E69CBC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Freeform 43">
                <a:extLst>
                  <a:ext uri="{FF2B5EF4-FFF2-40B4-BE49-F238E27FC236}">
                    <a16:creationId xmlns:a16="http://schemas.microsoft.com/office/drawing/2014/main" id="{6D2B66FA-A677-48D3-8526-FA26BC6C9F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67" name="Group 52">
            <a:extLst>
              <a:ext uri="{FF2B5EF4-FFF2-40B4-BE49-F238E27FC236}">
                <a16:creationId xmlns:a16="http://schemas.microsoft.com/office/drawing/2014/main" id="{EAF27A7B-EC94-446D-A05F-534F48DA0493}"/>
              </a:ext>
            </a:extLst>
          </p:cNvPr>
          <p:cNvGrpSpPr>
            <a:grpSpLocks/>
          </p:cNvGrpSpPr>
          <p:nvPr/>
        </p:nvGrpSpPr>
        <p:grpSpPr bwMode="auto">
          <a:xfrm>
            <a:off x="8757271" y="1475066"/>
            <a:ext cx="812800" cy="776288"/>
            <a:chOff x="1745" y="1276"/>
            <a:chExt cx="512" cy="489"/>
          </a:xfrm>
        </p:grpSpPr>
        <p:sp>
          <p:nvSpPr>
            <p:cNvPr id="68" name="Rectangle 14">
              <a:extLst>
                <a:ext uri="{FF2B5EF4-FFF2-40B4-BE49-F238E27FC236}">
                  <a16:creationId xmlns:a16="http://schemas.microsoft.com/office/drawing/2014/main" id="{A5735ABB-727F-4B9E-96A4-702F1383C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69" name="Group 44">
              <a:extLst>
                <a:ext uri="{FF2B5EF4-FFF2-40B4-BE49-F238E27FC236}">
                  <a16:creationId xmlns:a16="http://schemas.microsoft.com/office/drawing/2014/main" id="{7C52B36F-1A48-432B-B2B4-4D612B18A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70" name="Picture 45" descr="desktop_computer_stylized_medium">
                <a:extLst>
                  <a:ext uri="{FF2B5EF4-FFF2-40B4-BE49-F238E27FC236}">
                    <a16:creationId xmlns:a16="http://schemas.microsoft.com/office/drawing/2014/main" id="{67E9DEC6-ADAE-48C4-AE3F-EA82467F8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Freeform 46">
                <a:extLst>
                  <a:ext uri="{FF2B5EF4-FFF2-40B4-BE49-F238E27FC236}">
                    <a16:creationId xmlns:a16="http://schemas.microsoft.com/office/drawing/2014/main" id="{515505FD-7E3E-4D31-ACD7-E1F18803D4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72" name="Group 53">
            <a:extLst>
              <a:ext uri="{FF2B5EF4-FFF2-40B4-BE49-F238E27FC236}">
                <a16:creationId xmlns:a16="http://schemas.microsoft.com/office/drawing/2014/main" id="{A8872117-0CEF-4323-A342-DF5AA55FEAA5}"/>
              </a:ext>
            </a:extLst>
          </p:cNvPr>
          <p:cNvGrpSpPr>
            <a:grpSpLocks/>
          </p:cNvGrpSpPr>
          <p:nvPr/>
        </p:nvGrpSpPr>
        <p:grpSpPr bwMode="auto">
          <a:xfrm>
            <a:off x="10855946" y="3286404"/>
            <a:ext cx="812800" cy="658812"/>
            <a:chOff x="3067" y="2417"/>
            <a:chExt cx="512" cy="415"/>
          </a:xfrm>
        </p:grpSpPr>
        <p:sp>
          <p:nvSpPr>
            <p:cNvPr id="73" name="Rectangle 35">
              <a:extLst>
                <a:ext uri="{FF2B5EF4-FFF2-40B4-BE49-F238E27FC236}">
                  <a16:creationId xmlns:a16="http://schemas.microsoft.com/office/drawing/2014/main" id="{BCDC5F9B-420C-4277-9468-7707F12318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</a:endParaRPr>
            </a:p>
          </p:txBody>
        </p:sp>
        <p:grpSp>
          <p:nvGrpSpPr>
            <p:cNvPr id="74" name="Group 47">
              <a:extLst>
                <a:ext uri="{FF2B5EF4-FFF2-40B4-BE49-F238E27FC236}">
                  <a16:creationId xmlns:a16="http://schemas.microsoft.com/office/drawing/2014/main" id="{637FA0B6-F9B3-44C2-9947-13C4709F6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75" name="Picture 48" descr="desktop_computer_stylized_medium">
                <a:extLst>
                  <a:ext uri="{FF2B5EF4-FFF2-40B4-BE49-F238E27FC236}">
                    <a16:creationId xmlns:a16="http://schemas.microsoft.com/office/drawing/2014/main" id="{00624E14-8E61-4914-B860-C17B0729AB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3C7A06A5-D8F0-441D-98C1-A516F3414A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0973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数据链路层交换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64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1">
            <a:extLst>
              <a:ext uri="{FF2B5EF4-FFF2-40B4-BE49-F238E27FC236}">
                <a16:creationId xmlns:a16="http://schemas.microsoft.com/office/drawing/2014/main" id="{893D1E7F-EC76-4B8C-B980-220FF936F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57" y="3371181"/>
            <a:ext cx="5949462" cy="31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BB03CD-9101-4869-BF9C-17A9A0BE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444" y="2264974"/>
            <a:ext cx="2598273" cy="11640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28532F-9C27-42D0-B11A-E2C24BCB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组建以太网：集线器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E573F-13F6-4DDD-AD12-5A090839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6019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/>
              <a:t>早期：使用</a:t>
            </a:r>
            <a:r>
              <a:rPr lang="zh-CN" altLang="en-US" sz="2200" dirty="0">
                <a:solidFill>
                  <a:srgbClr val="C00000"/>
                </a:solidFill>
              </a:rPr>
              <a:t>集线器（</a:t>
            </a:r>
            <a:r>
              <a:rPr lang="en-US" altLang="zh-CN" sz="2200" dirty="0">
                <a:solidFill>
                  <a:srgbClr val="C00000"/>
                </a:solidFill>
              </a:rPr>
              <a:t>HUB</a:t>
            </a:r>
            <a:r>
              <a:rPr lang="zh-CN" altLang="en-US" sz="2200" dirty="0">
                <a:solidFill>
                  <a:srgbClr val="C00000"/>
                </a:solidFill>
              </a:rPr>
              <a:t>）</a:t>
            </a:r>
            <a:r>
              <a:rPr lang="zh-CN" altLang="en-US" sz="2200" dirty="0"/>
              <a:t>组建以太网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Hub</a:t>
            </a:r>
            <a:r>
              <a:rPr lang="zh-CN" altLang="en-US" sz="2000" dirty="0"/>
              <a:t>所有端口内部都是连通的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使同一根总线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en-US" altLang="zh-CN" sz="2200" dirty="0"/>
              <a:t>Hub</a:t>
            </a:r>
            <a:r>
              <a:rPr lang="zh-CN" altLang="en-US" sz="2200" dirty="0"/>
              <a:t>的缺点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用集线器组成更大的局域网都在一个冲突域中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限制了网络的可扩展性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81B158-FD3E-4C5A-8535-687E50C58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41</a:t>
            </a:fld>
            <a:endParaRPr kumimoji="1" lang="zh-CN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CDF9DBA-1B3B-4EC9-8230-96AA3F36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558" y="1534158"/>
            <a:ext cx="4266729" cy="152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0FDF4EB-80DD-49D6-834D-AC035B4C7299}"/>
              </a:ext>
            </a:extLst>
          </p:cNvPr>
          <p:cNvSpPr txBox="1">
            <a:spLocks noChangeArrowheads="1"/>
          </p:cNvSpPr>
          <p:nvPr/>
        </p:nvSpPr>
        <p:spPr>
          <a:xfrm>
            <a:off x="6292013" y="5299699"/>
            <a:ext cx="5746380" cy="105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  <a:defRPr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6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16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8968DA-D1CD-4E94-9F3A-2258DB896843}"/>
              </a:ext>
            </a:extLst>
          </p:cNvPr>
          <p:cNvGrpSpPr/>
          <p:nvPr/>
        </p:nvGrpSpPr>
        <p:grpSpPr>
          <a:xfrm>
            <a:off x="1241571" y="3072853"/>
            <a:ext cx="9638950" cy="3072731"/>
            <a:chOff x="1241571" y="2862653"/>
            <a:chExt cx="9638950" cy="3072731"/>
          </a:xfrm>
        </p:grpSpPr>
        <p:sp>
          <p:nvSpPr>
            <p:cNvPr id="41" name="AutoShape 48">
              <a:extLst>
                <a:ext uri="{FF2B5EF4-FFF2-40B4-BE49-F238E27FC236}">
                  <a16:creationId xmlns:a16="http://schemas.microsoft.com/office/drawing/2014/main" id="{4736DE1D-7440-4A1C-BFD7-9763E493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571" y="2862653"/>
              <a:ext cx="9638950" cy="307273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31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A5002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Text Box 81">
              <a:extLst>
                <a:ext uri="{FF2B5EF4-FFF2-40B4-BE49-F238E27FC236}">
                  <a16:creationId xmlns:a16="http://schemas.microsoft.com/office/drawing/2014/main" id="{077B38D0-CB4A-4D71-84C9-9ED6BFFA1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773" y="2967621"/>
              <a:ext cx="222208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0" dirty="0">
                  <a:solidFill>
                    <a:schemeClr val="tx2"/>
                  </a:solidFill>
                  <a:ea typeface="黑体" panose="02010609060101010101" pitchFamily="49" charset="-122"/>
                </a:rPr>
                <a:t>一个更大的冲突域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组建以太网：集线器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632E6-2D1A-4745-B0F4-BE23638B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kumimoji="1" lang="zh-CN" altLang="en-US" sz="2800" dirty="0"/>
              <a:t>扩大了冲突域，性能降低，安全隐患</a:t>
            </a:r>
            <a:endParaRPr kumimoji="1" lang="en-US" altLang="zh-CN" sz="2800" dirty="0"/>
          </a:p>
          <a:p>
            <a:pPr>
              <a:lnSpc>
                <a:spcPct val="120000"/>
              </a:lnSpc>
            </a:pPr>
            <a:endParaRPr kumimoji="1" lang="zh-CN" altLang="en-US" dirty="0">
              <a:solidFill>
                <a:srgbClr val="7030A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70" name="灯片编号占位符 38">
            <a:extLst>
              <a:ext uri="{FF2B5EF4-FFF2-40B4-BE49-F238E27FC236}">
                <a16:creationId xmlns:a16="http://schemas.microsoft.com/office/drawing/2014/main" id="{443FD294-F729-4214-BB72-680464039C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42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8B1768-77F9-419F-9F10-7086E5F5309D}"/>
              </a:ext>
            </a:extLst>
          </p:cNvPr>
          <p:cNvSpPr txBox="1"/>
          <p:nvPr/>
        </p:nvSpPr>
        <p:spPr>
          <a:xfrm>
            <a:off x="1812020" y="44344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Picture 40" descr="computer">
            <a:extLst>
              <a:ext uri="{FF2B5EF4-FFF2-40B4-BE49-F238E27FC236}">
                <a16:creationId xmlns:a16="http://schemas.microsoft.com/office/drawing/2014/main" id="{C5D667C0-5228-423D-B0D2-B7A59EE4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04" y="5510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0" descr="computer">
            <a:extLst>
              <a:ext uri="{FF2B5EF4-FFF2-40B4-BE49-F238E27FC236}">
                <a16:creationId xmlns:a16="http://schemas.microsoft.com/office/drawing/2014/main" id="{DFF0ED20-8C99-46D5-95DC-CDB435DC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46" y="551087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0" descr="computer">
            <a:extLst>
              <a:ext uri="{FF2B5EF4-FFF2-40B4-BE49-F238E27FC236}">
                <a16:creationId xmlns:a16="http://schemas.microsoft.com/office/drawing/2014/main" id="{D9750054-03D1-462B-BC51-876F4A42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88" y="5510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0" descr="computer">
            <a:extLst>
              <a:ext uri="{FF2B5EF4-FFF2-40B4-BE49-F238E27FC236}">
                <a16:creationId xmlns:a16="http://schemas.microsoft.com/office/drawing/2014/main" id="{95C7BB7A-1068-49B8-B751-1DFE69ED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30" y="5510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7BFA45-6BD3-4CBD-AD10-491929A31C0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916427" y="4765423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AB054EA-25BD-4D9B-9A04-3AFC29B312D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510969" y="4765423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1C833BA-2BA2-4DF3-87AE-35168760A739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923579" y="4568933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BB6A393-160A-4543-989D-0607A3EE34B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3086171" y="4676069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24" descr="集线器">
            <a:extLst>
              <a:ext uri="{FF2B5EF4-FFF2-40B4-BE49-F238E27FC236}">
                <a16:creationId xmlns:a16="http://schemas.microsoft.com/office/drawing/2014/main" id="{E157359B-3C24-44DA-AAE3-504CC77C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06" y="4333179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5DC3E03-33DE-4C44-8E8E-4CC806FEFAD7}"/>
              </a:ext>
            </a:extLst>
          </p:cNvPr>
          <p:cNvSpPr txBox="1"/>
          <p:nvPr/>
        </p:nvSpPr>
        <p:spPr>
          <a:xfrm>
            <a:off x="5170896" y="44388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Picture 40" descr="computer">
            <a:extLst>
              <a:ext uri="{FF2B5EF4-FFF2-40B4-BE49-F238E27FC236}">
                <a16:creationId xmlns:a16="http://schemas.microsoft.com/office/drawing/2014/main" id="{69FD4541-9F96-43FE-8BB8-7CDA14CB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80" y="551523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0" descr="computer">
            <a:extLst>
              <a:ext uri="{FF2B5EF4-FFF2-40B4-BE49-F238E27FC236}">
                <a16:creationId xmlns:a16="http://schemas.microsoft.com/office/drawing/2014/main" id="{72809AB7-5AB2-43EB-8E48-E1B6D823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422" y="551523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0" descr="computer">
            <a:extLst>
              <a:ext uri="{FF2B5EF4-FFF2-40B4-BE49-F238E27FC236}">
                <a16:creationId xmlns:a16="http://schemas.microsoft.com/office/drawing/2014/main" id="{67CD223C-B7A9-44F5-A56B-FFA61DA4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64" y="551523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0" descr="computer">
            <a:extLst>
              <a:ext uri="{FF2B5EF4-FFF2-40B4-BE49-F238E27FC236}">
                <a16:creationId xmlns:a16="http://schemas.microsoft.com/office/drawing/2014/main" id="{D93DF623-C319-4FC6-A607-9FAC39F4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06" y="551523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51BFA4C-02C8-4476-B2D7-38C64C7713CF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5275303" y="4769789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6F854C1-88B8-43E8-BFD8-00B80E9AD0A7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869845" y="476978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B774C06-26FA-4834-8A11-133A136906F3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6282455" y="457329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E986B06-1CE3-4B08-BDED-64571682D673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6445047" y="4680435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9781148-5B04-47E0-A3FC-90E854CCB20B}"/>
              </a:ext>
            </a:extLst>
          </p:cNvPr>
          <p:cNvSpPr txBox="1"/>
          <p:nvPr/>
        </p:nvSpPr>
        <p:spPr>
          <a:xfrm>
            <a:off x="8529772" y="44464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6" name="Picture 40" descr="computer">
            <a:extLst>
              <a:ext uri="{FF2B5EF4-FFF2-40B4-BE49-F238E27FC236}">
                <a16:creationId xmlns:a16="http://schemas.microsoft.com/office/drawing/2014/main" id="{272E837E-EBE8-4EA5-977E-20901CB4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56" y="5522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0" descr="computer">
            <a:extLst>
              <a:ext uri="{FF2B5EF4-FFF2-40B4-BE49-F238E27FC236}">
                <a16:creationId xmlns:a16="http://schemas.microsoft.com/office/drawing/2014/main" id="{30D8681C-FEDA-4F41-9922-1714C2F2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298" y="552287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0" descr="computer">
            <a:extLst>
              <a:ext uri="{FF2B5EF4-FFF2-40B4-BE49-F238E27FC236}">
                <a16:creationId xmlns:a16="http://schemas.microsoft.com/office/drawing/2014/main" id="{282E21BE-A58F-4D2C-A74A-94FBDEC1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840" y="5522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0" descr="computer">
            <a:extLst>
              <a:ext uri="{FF2B5EF4-FFF2-40B4-BE49-F238E27FC236}">
                <a16:creationId xmlns:a16="http://schemas.microsoft.com/office/drawing/2014/main" id="{707A8835-9179-4D33-99B9-76FD91A4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382" y="552287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F3E36EF-B471-4EDA-96FF-0DE7F4B598BD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634179" y="4777423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0ED48EC-5E72-4117-A62B-D64233A4DF18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9228721" y="4777423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34627EC-F1A9-4C48-9A7A-436304CCCCA9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9641331" y="4580933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45777A6-D360-46B1-9812-C9AB438FE53C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9803923" y="4688069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24" descr="集线器">
            <a:extLst>
              <a:ext uri="{FF2B5EF4-FFF2-40B4-BE49-F238E27FC236}">
                <a16:creationId xmlns:a16="http://schemas.microsoft.com/office/drawing/2014/main" id="{850BFD7B-7924-47E0-B1AB-7E4CAC10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82" y="3280853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EA740CA-DF5D-4EEF-8996-3AE0F6382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955973" y="3582318"/>
            <a:ext cx="2771109" cy="9594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53F3CD3-7E99-469D-A264-943AFF366877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6641482" y="3582318"/>
            <a:ext cx="2802690" cy="104112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E27D9FF-E88A-4C37-A529-2777F4C9F9DF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6178862" y="3883783"/>
            <a:ext cx="5420" cy="5747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C923F763-8686-48FE-B6BA-A78D80C1F13F}"/>
              </a:ext>
            </a:extLst>
          </p:cNvPr>
          <p:cNvSpPr txBox="1"/>
          <p:nvPr/>
        </p:nvSpPr>
        <p:spPr>
          <a:xfrm>
            <a:off x="5192935" y="30958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2" name="Picture 24" descr="集线器">
            <a:extLst>
              <a:ext uri="{FF2B5EF4-FFF2-40B4-BE49-F238E27FC236}">
                <a16:creationId xmlns:a16="http://schemas.microsoft.com/office/drawing/2014/main" id="{F4FEF67A-C11B-42B0-AE78-0082216F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82" y="4337545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4" descr="集线器">
            <a:extLst>
              <a:ext uri="{FF2B5EF4-FFF2-40B4-BE49-F238E27FC236}">
                <a16:creationId xmlns:a16="http://schemas.microsoft.com/office/drawing/2014/main" id="{637E49C8-B09B-410E-B26A-54BD32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958" y="4345179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01783AE3-57EF-4364-9C76-A2386AA21E44}"/>
              </a:ext>
            </a:extLst>
          </p:cNvPr>
          <p:cNvSpPr/>
          <p:nvPr/>
        </p:nvSpPr>
        <p:spPr>
          <a:xfrm>
            <a:off x="9228721" y="1471892"/>
            <a:ext cx="1891224" cy="1144942"/>
          </a:xfrm>
          <a:prstGeom prst="cloudCallout">
            <a:avLst>
              <a:gd name="adj1" fmla="val -86180"/>
              <a:gd name="adj2" fmla="val 17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有更好的解决方法？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C01BF69-1FF7-4533-8B1B-9C617438BDA5}"/>
              </a:ext>
            </a:extLst>
          </p:cNvPr>
          <p:cNvGrpSpPr/>
          <p:nvPr/>
        </p:nvGrpSpPr>
        <p:grpSpPr>
          <a:xfrm>
            <a:off x="7914406" y="2860982"/>
            <a:ext cx="4242623" cy="1288689"/>
            <a:chOff x="7669426" y="892387"/>
            <a:chExt cx="4242623" cy="1288689"/>
          </a:xfrm>
        </p:grpSpPr>
        <p:sp>
          <p:nvSpPr>
            <p:cNvPr id="55" name="十二角星 5">
              <a:extLst>
                <a:ext uri="{FF2B5EF4-FFF2-40B4-BE49-F238E27FC236}">
                  <a16:creationId xmlns:a16="http://schemas.microsoft.com/office/drawing/2014/main" id="{2B19461B-00B7-4270-8C7B-15CFE02700EF}"/>
                </a:ext>
              </a:extLst>
            </p:cNvPr>
            <p:cNvSpPr/>
            <p:nvPr/>
          </p:nvSpPr>
          <p:spPr>
            <a:xfrm>
              <a:off x="7669426" y="892387"/>
              <a:ext cx="4242623" cy="1288689"/>
            </a:xfrm>
            <a:prstGeom prst="star1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D5AF5A-CDAC-4150-BA63-4A58E6E5C886}"/>
                </a:ext>
              </a:extLst>
            </p:cNvPr>
            <p:cNvSpPr txBox="1"/>
            <p:nvPr/>
          </p:nvSpPr>
          <p:spPr>
            <a:xfrm>
              <a:off x="8346919" y="1192771"/>
              <a:ext cx="279916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Switched Ethernet </a:t>
              </a:r>
            </a:p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to the rescue!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组建以太网：交换机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数据链路层设备扩充网络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交换机（又称网桥）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分隔了冲突域</a:t>
            </a:r>
            <a:endParaRPr kumimoji="1" lang="en-US" altLang="zh-CN" dirty="0"/>
          </a:p>
        </p:txBody>
      </p:sp>
      <p:sp>
        <p:nvSpPr>
          <p:cNvPr id="116" name="灯片编号占位符 38">
            <a:extLst>
              <a:ext uri="{FF2B5EF4-FFF2-40B4-BE49-F238E27FC236}">
                <a16:creationId xmlns:a16="http://schemas.microsoft.com/office/drawing/2014/main" id="{CD644229-FD06-4FCF-9FB4-C3494768A7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43</a:t>
            </a:fld>
            <a:endParaRPr kumimoji="1" lang="zh-CN" altLang="en-US" dirty="0"/>
          </a:p>
        </p:txBody>
      </p:sp>
      <p:sp>
        <p:nvSpPr>
          <p:cNvPr id="231" name="AutoShape 48">
            <a:extLst>
              <a:ext uri="{FF2B5EF4-FFF2-40B4-BE49-F238E27FC236}">
                <a16:creationId xmlns:a16="http://schemas.microsoft.com/office/drawing/2014/main" id="{6BD237CC-E8A0-416A-AAFA-269A6F9B9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222" y="4124932"/>
            <a:ext cx="2560638" cy="228922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FB41E87B-E106-4C97-8CD7-E36AF5B4FEB2}"/>
              </a:ext>
            </a:extLst>
          </p:cNvPr>
          <p:cNvSpPr txBox="1"/>
          <p:nvPr/>
        </p:nvSpPr>
        <p:spPr>
          <a:xfrm>
            <a:off x="1493499" y="44317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3" name="Text Box 81">
            <a:extLst>
              <a:ext uri="{FF2B5EF4-FFF2-40B4-BE49-F238E27FC236}">
                <a16:creationId xmlns:a16="http://schemas.microsoft.com/office/drawing/2014/main" id="{FCD43B9A-C59E-49F8-82C4-B659FFB1A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487" y="5950039"/>
            <a:ext cx="954107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冲突域</a:t>
            </a:r>
          </a:p>
        </p:txBody>
      </p:sp>
      <p:pic>
        <p:nvPicPr>
          <p:cNvPr id="234" name="Picture 40" descr="computer">
            <a:extLst>
              <a:ext uri="{FF2B5EF4-FFF2-40B4-BE49-F238E27FC236}">
                <a16:creationId xmlns:a16="http://schemas.microsoft.com/office/drawing/2014/main" id="{2FDAF83B-0342-4FDC-B40B-56A0F442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83" y="550811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40" descr="computer">
            <a:extLst>
              <a:ext uri="{FF2B5EF4-FFF2-40B4-BE49-F238E27FC236}">
                <a16:creationId xmlns:a16="http://schemas.microsoft.com/office/drawing/2014/main" id="{83F3CAE2-E92C-4B5E-99BA-58195FAB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5" y="5508116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0" descr="computer">
            <a:extLst>
              <a:ext uri="{FF2B5EF4-FFF2-40B4-BE49-F238E27FC236}">
                <a16:creationId xmlns:a16="http://schemas.microsoft.com/office/drawing/2014/main" id="{DF49D728-455B-47E5-9DED-B6D58994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67" y="550811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40" descr="computer">
            <a:extLst>
              <a:ext uri="{FF2B5EF4-FFF2-40B4-BE49-F238E27FC236}">
                <a16:creationId xmlns:a16="http://schemas.microsoft.com/office/drawing/2014/main" id="{DD072F0A-39D3-4EFE-890F-FA0E74E9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09" y="550811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38C703FB-13DC-48F2-8E1E-A7185ADC1CCF}"/>
              </a:ext>
            </a:extLst>
          </p:cNvPr>
          <p:cNvCxnSpPr>
            <a:cxnSpLocks/>
            <a:stCxn id="234" idx="0"/>
          </p:cNvCxnSpPr>
          <p:nvPr/>
        </p:nvCxnSpPr>
        <p:spPr>
          <a:xfrm flipV="1">
            <a:off x="1597906" y="4762667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04DAD3F0-0DC2-432F-90C8-8C4F348D2575}"/>
              </a:ext>
            </a:extLst>
          </p:cNvPr>
          <p:cNvCxnSpPr>
            <a:cxnSpLocks/>
            <a:stCxn id="235" idx="0"/>
          </p:cNvCxnSpPr>
          <p:nvPr/>
        </p:nvCxnSpPr>
        <p:spPr>
          <a:xfrm flipV="1">
            <a:off x="2192448" y="4762667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FEEB26A-2DBD-4F0C-A919-2A4120FECE16}"/>
              </a:ext>
            </a:extLst>
          </p:cNvPr>
          <p:cNvCxnSpPr>
            <a:cxnSpLocks/>
            <a:stCxn id="236" idx="0"/>
          </p:cNvCxnSpPr>
          <p:nvPr/>
        </p:nvCxnSpPr>
        <p:spPr>
          <a:xfrm flipH="1" flipV="1">
            <a:off x="2605058" y="4566177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DE018FAD-2FDA-4FC6-A148-80C0D6494742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2767650" y="4673313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2" name="Picture 24" descr="集线器">
            <a:extLst>
              <a:ext uri="{FF2B5EF4-FFF2-40B4-BE49-F238E27FC236}">
                <a16:creationId xmlns:a16="http://schemas.microsoft.com/office/drawing/2014/main" id="{A88AB0C9-7FB7-48B1-B4D3-EE0A96F6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85" y="4330423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" name="AutoShape 48">
            <a:extLst>
              <a:ext uri="{FF2B5EF4-FFF2-40B4-BE49-F238E27FC236}">
                <a16:creationId xmlns:a16="http://schemas.microsoft.com/office/drawing/2014/main" id="{E7EB99CF-A1BD-4665-ACB2-AC25B9C38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098" y="4124932"/>
            <a:ext cx="2560638" cy="22968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" name="Text Box 81">
            <a:extLst>
              <a:ext uri="{FF2B5EF4-FFF2-40B4-BE49-F238E27FC236}">
                <a16:creationId xmlns:a16="http://schemas.microsoft.com/office/drawing/2014/main" id="{008C84F2-50A1-4DF5-8747-6ED2947FF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363" y="5950039"/>
            <a:ext cx="954107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冲突域</a:t>
            </a:r>
          </a:p>
        </p:txBody>
      </p:sp>
      <p:pic>
        <p:nvPicPr>
          <p:cNvPr id="246" name="Picture 40" descr="computer">
            <a:extLst>
              <a:ext uri="{FF2B5EF4-FFF2-40B4-BE49-F238E27FC236}">
                <a16:creationId xmlns:a16="http://schemas.microsoft.com/office/drawing/2014/main" id="{182C73CC-C650-45CA-90E9-87EAEBF7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59" y="551575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Picture 40" descr="computer">
            <a:extLst>
              <a:ext uri="{FF2B5EF4-FFF2-40B4-BE49-F238E27FC236}">
                <a16:creationId xmlns:a16="http://schemas.microsoft.com/office/drawing/2014/main" id="{7F0E8789-3E9D-4BCE-A9AE-FBDCAE92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01" y="5515750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Picture 40" descr="computer">
            <a:extLst>
              <a:ext uri="{FF2B5EF4-FFF2-40B4-BE49-F238E27FC236}">
                <a16:creationId xmlns:a16="http://schemas.microsoft.com/office/drawing/2014/main" id="{B8B26839-FF90-4164-97C2-BFBAC418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43" y="551575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40" descr="computer">
            <a:extLst>
              <a:ext uri="{FF2B5EF4-FFF2-40B4-BE49-F238E27FC236}">
                <a16:creationId xmlns:a16="http://schemas.microsoft.com/office/drawing/2014/main" id="{84E70610-D290-4D3E-8F6C-B04BA220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85" y="551575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7628917-44F9-4F75-8815-9225988E87B6}"/>
              </a:ext>
            </a:extLst>
          </p:cNvPr>
          <p:cNvCxnSpPr>
            <a:cxnSpLocks/>
            <a:stCxn id="246" idx="0"/>
          </p:cNvCxnSpPr>
          <p:nvPr/>
        </p:nvCxnSpPr>
        <p:spPr>
          <a:xfrm flipV="1">
            <a:off x="4956782" y="4770301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E3017C29-654D-4BAF-93B7-17E9A1FB7F41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5551324" y="4770301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183702C-4C6F-4B51-841B-EB83F56957C5}"/>
              </a:ext>
            </a:extLst>
          </p:cNvPr>
          <p:cNvCxnSpPr>
            <a:cxnSpLocks/>
            <a:stCxn id="248" idx="0"/>
          </p:cNvCxnSpPr>
          <p:nvPr/>
        </p:nvCxnSpPr>
        <p:spPr>
          <a:xfrm flipH="1" flipV="1">
            <a:off x="5963934" y="4573811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14F5274E-0A02-4447-8E79-96F568B88633}"/>
              </a:ext>
            </a:extLst>
          </p:cNvPr>
          <p:cNvCxnSpPr>
            <a:cxnSpLocks/>
            <a:stCxn id="249" idx="0"/>
          </p:cNvCxnSpPr>
          <p:nvPr/>
        </p:nvCxnSpPr>
        <p:spPr>
          <a:xfrm flipH="1" flipV="1">
            <a:off x="6126526" y="4680947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4" name="Picture 24" descr="集线器">
            <a:extLst>
              <a:ext uri="{FF2B5EF4-FFF2-40B4-BE49-F238E27FC236}">
                <a16:creationId xmlns:a16="http://schemas.microsoft.com/office/drawing/2014/main" id="{C427D599-7F14-4EF9-BCBF-B52B0010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61" y="43380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BDAC4D34-B569-4476-9C64-2BBCE196340A}"/>
              </a:ext>
            </a:extLst>
          </p:cNvPr>
          <p:cNvGrpSpPr/>
          <p:nvPr/>
        </p:nvGrpSpPr>
        <p:grpSpPr>
          <a:xfrm>
            <a:off x="2506885" y="3627923"/>
            <a:ext cx="3358876" cy="716138"/>
            <a:chOff x="3785724" y="3537814"/>
            <a:chExt cx="3358876" cy="607324"/>
          </a:xfrm>
        </p:grpSpPr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B7B8A5D7-F2D6-4C55-8416-4F90C8D7A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724" y="3537814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E1070367-DBB0-4A63-ACE7-5CBCA404FAA5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24" y="3538120"/>
              <a:ext cx="335887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FFF007EC-45FA-46A6-8632-F73067D94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600" y="3538120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9" name="Picture 48">
            <a:extLst>
              <a:ext uri="{FF2B5EF4-FFF2-40B4-BE49-F238E27FC236}">
                <a16:creationId xmlns:a16="http://schemas.microsoft.com/office/drawing/2014/main" id="{B15F8494-0751-4083-AF74-3B5F0098B34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31" y="3240631"/>
            <a:ext cx="870272" cy="6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260" name="文本框 259">
            <a:extLst>
              <a:ext uri="{FF2B5EF4-FFF2-40B4-BE49-F238E27FC236}">
                <a16:creationId xmlns:a16="http://schemas.microsoft.com/office/drawing/2014/main" id="{9DD46D55-4EEF-455C-8477-FF8CF3D84F92}"/>
              </a:ext>
            </a:extLst>
          </p:cNvPr>
          <p:cNvSpPr txBox="1"/>
          <p:nvPr/>
        </p:nvSpPr>
        <p:spPr>
          <a:xfrm>
            <a:off x="3814461" y="2972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Bridge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32C5BD65-1FCC-4B15-904C-31A165A404DC}"/>
              </a:ext>
            </a:extLst>
          </p:cNvPr>
          <p:cNvSpPr/>
          <p:nvPr/>
        </p:nvSpPr>
        <p:spPr>
          <a:xfrm>
            <a:off x="3674207" y="3570925"/>
            <a:ext cx="135653" cy="114883"/>
          </a:xfrm>
          <a:prstGeom prst="ellipse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0383E87E-C8F1-4882-B105-B89C6B91C271}"/>
              </a:ext>
            </a:extLst>
          </p:cNvPr>
          <p:cNvSpPr txBox="1"/>
          <p:nvPr/>
        </p:nvSpPr>
        <p:spPr>
          <a:xfrm>
            <a:off x="3057601" y="3677384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AD9585-8198-46F9-B2DE-B2AF499D2C2D}"/>
              </a:ext>
            </a:extLst>
          </p:cNvPr>
          <p:cNvGrpSpPr/>
          <p:nvPr/>
        </p:nvGrpSpPr>
        <p:grpSpPr>
          <a:xfrm>
            <a:off x="4684001" y="1235905"/>
            <a:ext cx="7299407" cy="3231756"/>
            <a:chOff x="4684001" y="1235905"/>
            <a:chExt cx="7299407" cy="32317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A0F763E-CFBA-4E29-8807-959CA769DF73}"/>
                </a:ext>
              </a:extLst>
            </p:cNvPr>
            <p:cNvGrpSpPr/>
            <p:nvPr/>
          </p:nvGrpSpPr>
          <p:grpSpPr>
            <a:xfrm>
              <a:off x="7408233" y="1235905"/>
              <a:ext cx="4575175" cy="3208338"/>
              <a:chOff x="7408233" y="1235905"/>
              <a:chExt cx="4575175" cy="3208338"/>
            </a:xfrm>
          </p:grpSpPr>
          <p:sp>
            <p:nvSpPr>
              <p:cNvPr id="61" name="Rectangle 67">
                <a:extLst>
                  <a:ext uri="{FF2B5EF4-FFF2-40B4-BE49-F238E27FC236}">
                    <a16:creationId xmlns:a16="http://schemas.microsoft.com/office/drawing/2014/main" id="{2313463D-03D4-4774-80AB-F76503F9C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233" y="1235905"/>
                <a:ext cx="4575175" cy="3208338"/>
              </a:xfrm>
              <a:prstGeom prst="rect">
                <a:avLst/>
              </a:prstGeom>
              <a:solidFill>
                <a:srgbClr val="E7D1E7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1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Rectangle 68">
                <a:extLst>
                  <a:ext uri="{FF2B5EF4-FFF2-40B4-BE49-F238E27FC236}">
                    <a16:creationId xmlns:a16="http://schemas.microsoft.com/office/drawing/2014/main" id="{0E52D44C-08B0-4B75-9436-58A9B0931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6221" y="1626430"/>
                <a:ext cx="793750" cy="5222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100"/>
                  </a:lnSpc>
                  <a:buFont typeface="Wingdings" panose="05000000000000000000" pitchFamily="2" charset="2"/>
                  <a:buNone/>
                </a:pPr>
                <a:endParaRPr kumimoji="0" lang="zh-CN" altLang="en-US">
                  <a:solidFill>
                    <a:srgbClr val="0202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69">
                <a:extLst>
                  <a:ext uri="{FF2B5EF4-FFF2-40B4-BE49-F238E27FC236}">
                    <a16:creationId xmlns:a16="http://schemas.microsoft.com/office/drawing/2014/main" id="{5D6E12FD-DE40-4F1D-BEA3-2F7CB9764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8832" y="1712922"/>
                <a:ext cx="875241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转发表</a:t>
                </a:r>
              </a:p>
            </p:txBody>
          </p:sp>
          <p:sp>
            <p:nvSpPr>
              <p:cNvPr id="64" name="Line 70">
                <a:extLst>
                  <a:ext uri="{FF2B5EF4-FFF2-40B4-BE49-F238E27FC236}">
                    <a16:creationId xmlns:a16="http://schemas.microsoft.com/office/drawing/2014/main" id="{46EEE66A-02D6-481F-BC3C-76481BCC6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60921" y="1416880"/>
                <a:ext cx="693737" cy="233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Line 71">
                <a:extLst>
                  <a:ext uri="{FF2B5EF4-FFF2-40B4-BE49-F238E27FC236}">
                    <a16:creationId xmlns:a16="http://schemas.microsoft.com/office/drawing/2014/main" id="{062654CE-3A6C-4AB4-9BF3-221ABE264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81558" y="2136018"/>
                <a:ext cx="682625" cy="15033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72">
                <a:extLst>
                  <a:ext uri="{FF2B5EF4-FFF2-40B4-BE49-F238E27FC236}">
                    <a16:creationId xmlns:a16="http://schemas.microsoft.com/office/drawing/2014/main" id="{205BCF5E-688E-41F4-A1B9-F0F03FB3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7621" y="2697993"/>
                <a:ext cx="2411412" cy="7127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100"/>
                  </a:lnSpc>
                  <a:buFont typeface="Wingdings" panose="05000000000000000000" pitchFamily="2" charset="2"/>
                  <a:buNone/>
                </a:pPr>
                <a:endParaRPr kumimoji="0" lang="zh-CN" altLang="en-US">
                  <a:solidFill>
                    <a:srgbClr val="0202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Rectangle 73">
                <a:extLst>
                  <a:ext uri="{FF2B5EF4-FFF2-40B4-BE49-F238E27FC236}">
                    <a16:creationId xmlns:a16="http://schemas.microsoft.com/office/drawing/2014/main" id="{F0D18D15-0DD4-4114-9C63-EB4135D27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9046" y="2751968"/>
                <a:ext cx="1101725" cy="638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接口管理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软件</a:t>
                </a:r>
              </a:p>
            </p:txBody>
          </p:sp>
          <p:sp>
            <p:nvSpPr>
              <p:cNvPr id="68" name="Rectangle 74">
                <a:extLst>
                  <a:ext uri="{FF2B5EF4-FFF2-40B4-BE49-F238E27FC236}">
                    <a16:creationId xmlns:a16="http://schemas.microsoft.com/office/drawing/2014/main" id="{03F6CD4E-285B-4D3C-9AD0-6E383857B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6208" y="2747205"/>
                <a:ext cx="1101725" cy="638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网桥协议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实体</a:t>
                </a:r>
              </a:p>
            </p:txBody>
          </p:sp>
          <p:sp>
            <p:nvSpPr>
              <p:cNvPr id="69" name="Line 75">
                <a:extLst>
                  <a:ext uri="{FF2B5EF4-FFF2-40B4-BE49-F238E27FC236}">
                    <a16:creationId xmlns:a16="http://schemas.microsoft.com/office/drawing/2014/main" id="{86A56602-F53B-4D2D-B26A-E21AF1AB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05208" y="2882143"/>
                <a:ext cx="488950" cy="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none" w="sm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Line 76">
                <a:extLst>
                  <a:ext uri="{FF2B5EF4-FFF2-40B4-BE49-F238E27FC236}">
                    <a16:creationId xmlns:a16="http://schemas.microsoft.com/office/drawing/2014/main" id="{54C711F3-0E85-4DBC-AA5D-DF5BEB0BB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7108" y="3059943"/>
                <a:ext cx="484188" cy="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none" w="sm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Line 77">
                <a:extLst>
                  <a:ext uri="{FF2B5EF4-FFF2-40B4-BE49-F238E27FC236}">
                    <a16:creationId xmlns:a16="http://schemas.microsoft.com/office/drawing/2014/main" id="{E6916E09-67EC-4ADB-8DD5-1E8E22162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68733" y="2682118"/>
                <a:ext cx="0" cy="72866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Line 78">
                <a:extLst>
                  <a:ext uri="{FF2B5EF4-FFF2-40B4-BE49-F238E27FC236}">
                    <a16:creationId xmlns:a16="http://schemas.microsoft.com/office/drawing/2014/main" id="{3CA2D157-3BE2-4E77-8002-9C0C3D001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89446" y="2156655"/>
                <a:ext cx="0" cy="54610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Rectangle 79">
                <a:extLst>
                  <a:ext uri="{FF2B5EF4-FFF2-40B4-BE49-F238E27FC236}">
                    <a16:creationId xmlns:a16="http://schemas.microsoft.com/office/drawing/2014/main" id="{AA10BAB4-C13E-4F88-947B-BA6CB2D0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4158" y="3798130"/>
                <a:ext cx="725488" cy="4079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缓存</a:t>
                </a:r>
              </a:p>
            </p:txBody>
          </p:sp>
          <p:sp>
            <p:nvSpPr>
              <p:cNvPr id="74" name="Rectangle 80">
                <a:extLst>
                  <a:ext uri="{FF2B5EF4-FFF2-40B4-BE49-F238E27FC236}">
                    <a16:creationId xmlns:a16="http://schemas.microsoft.com/office/drawing/2014/main" id="{333F05B0-7DD0-40C2-8355-ED30DE8F3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4408" y="3809274"/>
                <a:ext cx="836612" cy="401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75" name="Rectangle 81">
                <a:extLst>
                  <a:ext uri="{FF2B5EF4-FFF2-40B4-BE49-F238E27FC236}">
                    <a16:creationId xmlns:a16="http://schemas.microsoft.com/office/drawing/2014/main" id="{7240FEB4-42A9-4369-8D33-8A633A80D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3708" y="3798130"/>
                <a:ext cx="835025" cy="401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76" name="Line 82">
                <a:extLst>
                  <a:ext uri="{FF2B5EF4-FFF2-40B4-BE49-F238E27FC236}">
                    <a16:creationId xmlns:a16="http://schemas.microsoft.com/office/drawing/2014/main" id="{23433AB7-9C9E-4F79-B12F-450E04FE3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2458" y="3398080"/>
                <a:ext cx="0" cy="41275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Rectangle 96">
                <a:extLst>
                  <a:ext uri="{FF2B5EF4-FFF2-40B4-BE49-F238E27FC236}">
                    <a16:creationId xmlns:a16="http://schemas.microsoft.com/office/drawing/2014/main" id="{55A1334B-7413-4759-AD36-76CE2CE8B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4658" y="1402593"/>
                <a:ext cx="1314450" cy="2227262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100"/>
                  </a:lnSpc>
                  <a:buFont typeface="Wingdings" panose="05000000000000000000" pitchFamily="2" charset="2"/>
                  <a:buNone/>
                </a:pPr>
                <a:endParaRPr kumimoji="0" lang="zh-CN" altLang="en-US">
                  <a:solidFill>
                    <a:srgbClr val="0202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Rectangle 97">
                <a:extLst>
                  <a:ext uri="{FF2B5EF4-FFF2-40B4-BE49-F238E27FC236}">
                    <a16:creationId xmlns:a16="http://schemas.microsoft.com/office/drawing/2014/main" id="{CF372C17-28B2-4DD2-A693-0D2BB59B6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958" y="1694693"/>
                <a:ext cx="330200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3" name="Rectangle 98">
                <a:extLst>
                  <a:ext uri="{FF2B5EF4-FFF2-40B4-BE49-F238E27FC236}">
                    <a16:creationId xmlns:a16="http://schemas.microsoft.com/office/drawing/2014/main" id="{3A83A571-111F-479C-AA30-9BFAB904F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958" y="2021718"/>
                <a:ext cx="317396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4" name="Rectangle 99">
                <a:extLst>
                  <a:ext uri="{FF2B5EF4-FFF2-40B4-BE49-F238E27FC236}">
                    <a16:creationId xmlns:a16="http://schemas.microsoft.com/office/drawing/2014/main" id="{D23BEDC3-0559-4A49-B1D9-15F03593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958" y="2356680"/>
                <a:ext cx="330200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5" name="Rectangle 100">
                <a:extLst>
                  <a:ext uri="{FF2B5EF4-FFF2-40B4-BE49-F238E27FC236}">
                    <a16:creationId xmlns:a16="http://schemas.microsoft.com/office/drawing/2014/main" id="{88F4FB88-AE2A-4E4F-9903-5E2EC365D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958" y="2658305"/>
                <a:ext cx="317396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96" name="Rectangle 101">
                <a:extLst>
                  <a:ext uri="{FF2B5EF4-FFF2-40B4-BE49-F238E27FC236}">
                    <a16:creationId xmlns:a16="http://schemas.microsoft.com/office/drawing/2014/main" id="{13DC2E81-C213-415F-BCE8-20294A582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4683" y="1697868"/>
                <a:ext cx="346075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</a:p>
            </p:txBody>
          </p:sp>
          <p:sp>
            <p:nvSpPr>
              <p:cNvPr id="97" name="Rectangle 102">
                <a:extLst>
                  <a:ext uri="{FF2B5EF4-FFF2-40B4-BE49-F238E27FC236}">
                    <a16:creationId xmlns:a16="http://schemas.microsoft.com/office/drawing/2014/main" id="{F926AC9E-6AF5-455E-A1CC-E0C1BEB9A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4683" y="2340805"/>
                <a:ext cx="346075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</a:p>
            </p:txBody>
          </p:sp>
          <p:sp>
            <p:nvSpPr>
              <p:cNvPr id="98" name="Rectangle 103">
                <a:extLst>
                  <a:ext uri="{FF2B5EF4-FFF2-40B4-BE49-F238E27FC236}">
                    <a16:creationId xmlns:a16="http://schemas.microsoft.com/office/drawing/2014/main" id="{78640151-F0CB-4359-AB7A-A7477F41F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4683" y="2969455"/>
                <a:ext cx="309381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</a:p>
            </p:txBody>
          </p:sp>
          <p:sp>
            <p:nvSpPr>
              <p:cNvPr id="99" name="Rectangle 104">
                <a:extLst>
                  <a:ext uri="{FF2B5EF4-FFF2-40B4-BE49-F238E27FC236}">
                    <a16:creationId xmlns:a16="http://schemas.microsoft.com/office/drawing/2014/main" id="{5E670254-DD66-42B5-AB4D-A14EB2163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958" y="2958343"/>
                <a:ext cx="330200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00" name="Rectangle 105">
                <a:extLst>
                  <a:ext uri="{FF2B5EF4-FFF2-40B4-BE49-F238E27FC236}">
                    <a16:creationId xmlns:a16="http://schemas.microsoft.com/office/drawing/2014/main" id="{F32690A7-B0AD-4C0B-BAC7-BDBC9453E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4683" y="2018543"/>
                <a:ext cx="333375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</a:p>
            </p:txBody>
          </p:sp>
          <p:sp>
            <p:nvSpPr>
              <p:cNvPr id="101" name="Rectangle 106">
                <a:extLst>
                  <a:ext uri="{FF2B5EF4-FFF2-40B4-BE49-F238E27FC236}">
                    <a16:creationId xmlns:a16="http://schemas.microsoft.com/office/drawing/2014/main" id="{B0667F19-095F-4FEC-AC4B-A261F4C00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4683" y="2653543"/>
                <a:ext cx="359074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  <p:sp>
            <p:nvSpPr>
              <p:cNvPr id="102" name="Rectangle 107">
                <a:extLst>
                  <a:ext uri="{FF2B5EF4-FFF2-40B4-BE49-F238E27FC236}">
                    <a16:creationId xmlns:a16="http://schemas.microsoft.com/office/drawing/2014/main" id="{116428A5-AA09-4588-8C4A-96BE692D6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9908" y="3259968"/>
                <a:ext cx="584200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03" name="Rectangle 108">
                <a:extLst>
                  <a:ext uri="{FF2B5EF4-FFF2-40B4-BE49-F238E27FC236}">
                    <a16:creationId xmlns:a16="http://schemas.microsoft.com/office/drawing/2014/main" id="{2F757F26-AD7D-4631-A088-DB027C975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6368" y="3253235"/>
                <a:ext cx="590550" cy="366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04" name="Rectangle 109">
                <a:extLst>
                  <a:ext uri="{FF2B5EF4-FFF2-40B4-BE49-F238E27FC236}">
                    <a16:creationId xmlns:a16="http://schemas.microsoft.com/office/drawing/2014/main" id="{8090F34A-4242-4F92-A6B6-E307D2EF8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6083" y="1374018"/>
                <a:ext cx="871538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站地址</a:t>
                </a:r>
              </a:p>
            </p:txBody>
          </p:sp>
          <p:sp>
            <p:nvSpPr>
              <p:cNvPr id="105" name="Rectangle 110">
                <a:extLst>
                  <a:ext uri="{FF2B5EF4-FFF2-40B4-BE49-F238E27FC236}">
                    <a16:creationId xmlns:a16="http://schemas.microsoft.com/office/drawing/2014/main" id="{2A6D9168-3E4C-4AA3-AEE9-1F950AD53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0146" y="1378780"/>
                <a:ext cx="641350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</a:t>
                </a:r>
              </a:p>
            </p:txBody>
          </p:sp>
          <p:sp>
            <p:nvSpPr>
              <p:cNvPr id="106" name="Line 111">
                <a:extLst>
                  <a:ext uri="{FF2B5EF4-FFF2-40B4-BE49-F238E27FC236}">
                    <a16:creationId xmlns:a16="http://schemas.microsoft.com/office/drawing/2014/main" id="{E8C8E07F-5220-4E8D-A763-2D9708139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2036005"/>
                <a:ext cx="13287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Line 112">
                <a:extLst>
                  <a:ext uri="{FF2B5EF4-FFF2-40B4-BE49-F238E27FC236}">
                    <a16:creationId xmlns:a16="http://schemas.microsoft.com/office/drawing/2014/main" id="{3A7FD212-1B65-4A6C-B1DB-AFFD44211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18246" y="1402593"/>
                <a:ext cx="0" cy="22177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Line 113">
                <a:extLst>
                  <a:ext uri="{FF2B5EF4-FFF2-40B4-BE49-F238E27FC236}">
                    <a16:creationId xmlns:a16="http://schemas.microsoft.com/office/drawing/2014/main" id="{47AD1B28-93E8-442C-8414-1676BACE0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2353505"/>
                <a:ext cx="13382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Line 114">
                <a:extLst>
                  <a:ext uri="{FF2B5EF4-FFF2-40B4-BE49-F238E27FC236}">
                    <a16:creationId xmlns:a16="http://schemas.microsoft.com/office/drawing/2014/main" id="{28A95231-554C-4752-8C8D-52D3E4F3E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2669418"/>
                <a:ext cx="13477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Line 115">
                <a:extLst>
                  <a:ext uri="{FF2B5EF4-FFF2-40B4-BE49-F238E27FC236}">
                    <a16:creationId xmlns:a16="http://schemas.microsoft.com/office/drawing/2014/main" id="{C7A602C2-9597-4EBF-8A7D-413FD6140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2986918"/>
                <a:ext cx="13287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Line 116">
                <a:extLst>
                  <a:ext uri="{FF2B5EF4-FFF2-40B4-BE49-F238E27FC236}">
                    <a16:creationId xmlns:a16="http://schemas.microsoft.com/office/drawing/2014/main" id="{D17026F0-98E8-454D-9EB0-F72FEEDDF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3302830"/>
                <a:ext cx="13096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Line 117">
                <a:extLst>
                  <a:ext uri="{FF2B5EF4-FFF2-40B4-BE49-F238E27FC236}">
                    <a16:creationId xmlns:a16="http://schemas.microsoft.com/office/drawing/2014/main" id="{948055C2-CEA7-4459-B5EE-A7E5B6E00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4658" y="1720093"/>
                <a:ext cx="13287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118">
                <a:extLst>
                  <a:ext uri="{FF2B5EF4-FFF2-40B4-BE49-F238E27FC236}">
                    <a16:creationId xmlns:a16="http://schemas.microsoft.com/office/drawing/2014/main" id="{804AA460-DE2D-4669-A1BB-2CE2E3072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4433" y="1277180"/>
                <a:ext cx="798296" cy="45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网桥</a:t>
                </a:r>
              </a:p>
            </p:txBody>
          </p: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88E63839-7A4C-405E-AE9F-0262B8460103}"/>
                  </a:ext>
                </a:extLst>
              </p:cNvPr>
              <p:cNvCxnSpPr>
                <a:stCxn id="74" idx="3"/>
                <a:endCxn id="73" idx="1"/>
              </p:cNvCxnSpPr>
              <p:nvPr/>
            </p:nvCxnSpPr>
            <p:spPr>
              <a:xfrm flipV="1">
                <a:off x="8441020" y="4002124"/>
                <a:ext cx="653138" cy="7969"/>
              </a:xfrm>
              <a:prstGeom prst="straightConnector1">
                <a:avLst/>
              </a:prstGeom>
              <a:ln w="28575">
                <a:solidFill>
                  <a:srgbClr val="333399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A67EDB53-E5C8-4149-BB1B-1083796351A7}"/>
                  </a:ext>
                </a:extLst>
              </p:cNvPr>
              <p:cNvCxnSpPr/>
              <p:nvPr/>
            </p:nvCxnSpPr>
            <p:spPr>
              <a:xfrm>
                <a:off x="9811708" y="4006918"/>
                <a:ext cx="752475" cy="3175"/>
              </a:xfrm>
              <a:prstGeom prst="straightConnector1">
                <a:avLst/>
              </a:prstGeom>
              <a:ln w="28575">
                <a:solidFill>
                  <a:srgbClr val="333399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FC5DE8AB-7E79-45FD-A8C7-FCD94BF92997}"/>
                </a:ext>
              </a:extLst>
            </p:cNvPr>
            <p:cNvSpPr/>
            <p:nvPr/>
          </p:nvSpPr>
          <p:spPr>
            <a:xfrm rot="16200000">
              <a:off x="4434392" y="1493820"/>
              <a:ext cx="3223450" cy="2724232"/>
            </a:xfrm>
            <a:prstGeom prst="triangle">
              <a:avLst>
                <a:gd name="adj" fmla="val 34641"/>
              </a:avLst>
            </a:prstGeom>
            <a:solidFill>
              <a:srgbClr val="D9A9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D301098-9BA8-450C-A34F-758E82ACEF7F}"/>
              </a:ext>
            </a:extLst>
          </p:cNvPr>
          <p:cNvSpPr txBox="1"/>
          <p:nvPr/>
        </p:nvSpPr>
        <p:spPr>
          <a:xfrm>
            <a:off x="4852375" y="44393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2" name="椭圆 261">
            <a:extLst>
              <a:ext uri="{FF2B5EF4-FFF2-40B4-BE49-F238E27FC236}">
                <a16:creationId xmlns:a16="http://schemas.microsoft.com/office/drawing/2014/main" id="{936F95D3-4098-4E50-9B00-DB8CF2289A86}"/>
              </a:ext>
            </a:extLst>
          </p:cNvPr>
          <p:cNvSpPr/>
          <p:nvPr/>
        </p:nvSpPr>
        <p:spPr>
          <a:xfrm>
            <a:off x="4625706" y="3559221"/>
            <a:ext cx="135653" cy="114883"/>
          </a:xfrm>
          <a:prstGeom prst="ellipse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BF2FF943-E014-46DA-95C1-6CC936B79045}"/>
              </a:ext>
            </a:extLst>
          </p:cNvPr>
          <p:cNvSpPr txBox="1"/>
          <p:nvPr/>
        </p:nvSpPr>
        <p:spPr>
          <a:xfrm>
            <a:off x="4640641" y="3682409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6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11724B-20A5-4F75-BD3F-88C155952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26"/>
          <a:stretch/>
        </p:blipFill>
        <p:spPr>
          <a:xfrm>
            <a:off x="1040139" y="1631436"/>
            <a:ext cx="4291988" cy="3233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D75397-4960-4170-BE1A-25C2624C9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92"/>
          <a:stretch/>
        </p:blipFill>
        <p:spPr>
          <a:xfrm>
            <a:off x="6230487" y="1766093"/>
            <a:ext cx="4291988" cy="31700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4C7905-71BE-406E-A25F-827A715D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组建以太网：交换机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92F3A-D690-4FBD-9276-3948044C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2771"/>
            <a:ext cx="10972800" cy="4913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Hub</a:t>
            </a:r>
            <a:r>
              <a:rPr lang="en-US" altLang="zh-CN" sz="2400" b="1" dirty="0"/>
              <a:t>     </a:t>
            </a:r>
            <a:r>
              <a:rPr lang="en-US" altLang="zh-CN" sz="2400" b="1" dirty="0">
                <a:solidFill>
                  <a:srgbClr val="7030A0"/>
                </a:solidFill>
              </a:rPr>
              <a:t>vs   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Switch</a:t>
            </a:r>
          </a:p>
          <a:p>
            <a:pPr marL="0" indent="0" algn="ctr">
              <a:buNone/>
            </a:pPr>
            <a:endParaRPr lang="en-US" altLang="zh-CN" sz="2400" b="1" dirty="0"/>
          </a:p>
          <a:p>
            <a:pPr marL="0" indent="0" algn="ctr">
              <a:buNone/>
            </a:pPr>
            <a:endParaRPr lang="en-US" altLang="zh-CN" sz="2400" b="1" dirty="0"/>
          </a:p>
          <a:p>
            <a:pPr marL="0" indent="0" algn="ctr">
              <a:buNone/>
            </a:pPr>
            <a:endParaRPr lang="en-US" altLang="zh-CN" sz="2400" b="1" dirty="0"/>
          </a:p>
          <a:p>
            <a:pPr marL="0" indent="0" algn="ctr">
              <a:buNone/>
            </a:pPr>
            <a:endParaRPr lang="en-US" altLang="zh-CN" sz="2400" b="1" dirty="0"/>
          </a:p>
          <a:p>
            <a:pPr marL="0" indent="0" algn="ctr">
              <a:buNone/>
            </a:pPr>
            <a:endParaRPr lang="en-US" altLang="zh-CN" sz="2400" b="1" dirty="0"/>
          </a:p>
          <a:p>
            <a:pPr marL="0" indent="0" algn="ctr">
              <a:buNone/>
            </a:pPr>
            <a:endParaRPr lang="zh-CN" alt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A6184-EFCD-4700-A4E7-FD35F4EE7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291F54-DFFE-4073-8809-80A268C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664" y="713720"/>
            <a:ext cx="2460171" cy="126325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70FEEE1-27DB-4555-8303-0AB04E3E6AB3}"/>
              </a:ext>
            </a:extLst>
          </p:cNvPr>
          <p:cNvSpPr txBox="1"/>
          <p:nvPr/>
        </p:nvSpPr>
        <p:spPr>
          <a:xfrm>
            <a:off x="402771" y="4864555"/>
            <a:ext cx="5421088" cy="1538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内部连接所有线缆，逻辑上等同于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单根总线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的经典以太网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所有站都位于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同一个冲突域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，必须使用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CSMA/CD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1AC785-8391-424A-BA01-C09A5B136C06}"/>
              </a:ext>
            </a:extLst>
          </p:cNvPr>
          <p:cNvSpPr txBox="1"/>
          <p:nvPr/>
        </p:nvSpPr>
        <p:spPr>
          <a:xfrm>
            <a:off x="6230486" y="4881022"/>
            <a:ext cx="5667598" cy="15383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28600" marR="0" lvl="0" indent="-228600" fontAlgn="auto">
              <a:lnSpc>
                <a:spcPct val="120000"/>
              </a:lnSpc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内部通过</a:t>
            </a:r>
            <a:r>
              <a:rPr lang="zh-CN" altLang="en-US" dirty="0">
                <a:solidFill>
                  <a:srgbClr val="C00000"/>
                </a:solidFill>
              </a:rPr>
              <a:t>高速背板</a:t>
            </a:r>
            <a:r>
              <a:rPr lang="zh-CN" altLang="en-US" dirty="0"/>
              <a:t>连接所有端口</a:t>
            </a:r>
            <a:endParaRPr lang="en-US" altLang="zh-CN" dirty="0"/>
          </a:p>
          <a:p>
            <a:r>
              <a:rPr lang="zh-CN" altLang="en-US" dirty="0"/>
              <a:t>每个端口都有独立的冲突域，在</a:t>
            </a:r>
            <a:r>
              <a:rPr lang="zh-CN" altLang="en-US" dirty="0">
                <a:solidFill>
                  <a:srgbClr val="C00000"/>
                </a:solidFill>
              </a:rPr>
              <a:t>全双工</a:t>
            </a:r>
            <a:r>
              <a:rPr lang="zh-CN" altLang="en-US" dirty="0"/>
              <a:t>模式下端口可以同时收发，则不需要</a:t>
            </a:r>
            <a:r>
              <a:rPr lang="en-US" altLang="zh-CN" dirty="0"/>
              <a:t>CSMA/CD</a:t>
            </a:r>
          </a:p>
          <a:p>
            <a:r>
              <a:rPr lang="zh-CN" altLang="en-US" dirty="0"/>
              <a:t>可以实现</a:t>
            </a:r>
            <a:r>
              <a:rPr lang="zh-CN" altLang="en-US" dirty="0">
                <a:solidFill>
                  <a:srgbClr val="C00000"/>
                </a:solidFill>
              </a:rPr>
              <a:t>并行</a:t>
            </a:r>
            <a:r>
              <a:rPr lang="zh-CN" altLang="en-US" dirty="0"/>
              <a:t>传输</a:t>
            </a:r>
            <a:endParaRPr lang="en-US" altLang="zh-CN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0092B8-328F-4050-A827-B5379F605E39}"/>
              </a:ext>
            </a:extLst>
          </p:cNvPr>
          <p:cNvCxnSpPr/>
          <p:nvPr/>
        </p:nvCxnSpPr>
        <p:spPr>
          <a:xfrm>
            <a:off x="5826046" y="2713945"/>
            <a:ext cx="0" cy="2931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8C7D509-9C8E-461F-A81E-F22DFE6689C6}"/>
              </a:ext>
            </a:extLst>
          </p:cNvPr>
          <p:cNvSpPr/>
          <p:nvPr/>
        </p:nvSpPr>
        <p:spPr>
          <a:xfrm>
            <a:off x="1328149" y="2113245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83F64A-3656-47E9-9547-C0B50AE85B94}"/>
              </a:ext>
            </a:extLst>
          </p:cNvPr>
          <p:cNvSpPr/>
          <p:nvPr/>
        </p:nvSpPr>
        <p:spPr>
          <a:xfrm>
            <a:off x="3962324" y="3009357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76971B-0047-4B5F-B491-2E8FAC5F4288}"/>
              </a:ext>
            </a:extLst>
          </p:cNvPr>
          <p:cNvSpPr/>
          <p:nvPr/>
        </p:nvSpPr>
        <p:spPr>
          <a:xfrm>
            <a:off x="3962324" y="3016836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E801ED6-3317-4EFE-93ED-C25AD5A20B68}"/>
              </a:ext>
            </a:extLst>
          </p:cNvPr>
          <p:cNvSpPr/>
          <p:nvPr/>
        </p:nvSpPr>
        <p:spPr>
          <a:xfrm>
            <a:off x="3961690" y="3016836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479A75-181E-4DF2-A24B-FCCED05688DC}"/>
              </a:ext>
            </a:extLst>
          </p:cNvPr>
          <p:cNvSpPr/>
          <p:nvPr/>
        </p:nvSpPr>
        <p:spPr>
          <a:xfrm>
            <a:off x="3962007" y="3009357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6EE210-62BE-4807-AC2D-10FE428BC2F9}"/>
              </a:ext>
            </a:extLst>
          </p:cNvPr>
          <p:cNvSpPr/>
          <p:nvPr/>
        </p:nvSpPr>
        <p:spPr>
          <a:xfrm>
            <a:off x="6641192" y="2247771"/>
            <a:ext cx="162063" cy="108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36B433F-085F-44BA-84BD-2556DAEE7F3A}"/>
              </a:ext>
            </a:extLst>
          </p:cNvPr>
          <p:cNvSpPr/>
          <p:nvPr/>
        </p:nvSpPr>
        <p:spPr>
          <a:xfrm>
            <a:off x="6644480" y="2605088"/>
            <a:ext cx="162063" cy="1088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16 L 0.00586 0.00116 C 0.00795 0.00139 0.01016 0.00209 0.01224 0.00209 C 0.06446 0.00209 0.02149 0.00162 0.05027 0.00023 L 0.08178 -0.00046 L 0.11133 0.00023 C 0.11237 0.00047 0.11329 0.00093 0.11433 0.00116 C 0.11485 0.00139 0.11719 0.00232 0.11784 0.00301 C 0.11836 0.00347 0.11876 0.00417 0.11928 0.00486 C 0.12045 0.00787 0.12084 0.00949 0.12331 0.01088 C 0.12383 0.01134 0.12435 0.01134 0.12474 0.01181 C 0.12579 0.01297 0.12683 0.01412 0.12774 0.01551 C 0.12826 0.01597 0.12878 0.0169 0.1293 0.01713 C 0.12982 0.01759 0.13034 0.01759 0.13086 0.01806 C 0.13191 0.01922 0.13386 0.02153 0.13386 0.02153 C 0.13412 0.02246 0.13438 0.02361 0.13477 0.02431 C 0.13516 0.025 0.13594 0.02523 0.13633 0.02616 C 0.13907 0.03218 0.13399 0.02547 0.13829 0.03056 C 0.13868 0.03148 0.13881 0.03241 0.13933 0.0331 C 0.14024 0.03449 0.14232 0.03681 0.14232 0.03681 C 0.14519 0.04445 0.14141 0.03542 0.1448 0.04028 C 0.14532 0.04097 0.14532 0.04213 0.14584 0.04306 C 0.14675 0.04468 0.14753 0.04491 0.14883 0.0456 C 0.1517 0.05324 0.14701 0.04144 0.15274 0.05185 C 0.15326 0.05278 0.15365 0.05394 0.1543 0.05463 C 0.15521 0.05533 0.15639 0.05533 0.1573 0.05625 C 0.15925 0.05857 0.15821 0.05764 0.16029 0.05903 C 0.16081 0.05996 0.1612 0.06088 0.16185 0.06158 C 0.16224 0.06227 0.1629 0.06273 0.16329 0.06343 C 0.16368 0.06412 0.16381 0.06551 0.16433 0.06597 C 0.16524 0.06713 0.16641 0.0669 0.16732 0.06783 L 0.17331 0.075 C 0.17383 0.07547 0.17422 0.07639 0.17474 0.07662 C 0.17527 0.07709 0.17579 0.07709 0.17631 0.07755 C 0.17735 0.07871 0.17826 0.08009 0.1793 0.08125 C 0.17982 0.08172 0.18021 0.08264 0.18086 0.08287 C 0.18451 0.08519 0.17995 0.08218 0.18386 0.08565 C 0.18425 0.08611 0.18477 0.08611 0.18529 0.08658 C 0.18711 0.09144 0.18529 0.0875 0.18777 0.09005 C 0.18881 0.09121 0.18985 0.09236 0.19076 0.09352 C 0.19128 0.09422 0.19167 0.09514 0.19232 0.09537 L 0.19376 0.0963 L 0.19675 0.10162 C 0.19727 0.10255 0.19766 0.10347 0.19831 0.10417 C 0.19883 0.10486 0.19935 0.10533 0.19974 0.10602 C 0.2004 0.10695 0.20079 0.10787 0.20131 0.1088 C 0.20222 0.10996 0.2043 0.11227 0.2043 0.11227 C 0.20717 0.11991 0.20339 0.11088 0.20678 0.11574 C 0.2073 0.11644 0.2073 0.11783 0.20782 0.11852 C 0.20873 0.11991 0.20977 0.12084 0.21081 0.12199 C 0.21133 0.12269 0.21185 0.12315 0.21224 0.12384 C 0.21277 0.12477 0.21329 0.12547 0.21381 0.12639 C 0.2142 0.12732 0.21433 0.12847 0.21485 0.12917 C 0.21524 0.12986 0.21589 0.12963 0.21628 0.13009 C 0.2168 0.13056 0.21784 0.13195 0.21784 0.13195 L 0.21836 0.13195 " pathEditMode="relative" ptsTypes="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1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-0.00579 L -0.0082 -0.00579 C -0.01146 -0.00949 -0.0112 -0.00995 -0.0138 -0.01134 C -0.01445 -0.01157 -0.0151 -0.01181 -0.01575 -0.01204 L -0.02031 -0.01482 L -0.02174 -0.01574 C -0.02226 -0.01597 -0.02279 -0.01597 -0.02331 -0.01667 C -0.0276 -0.02176 -0.02213 -0.01551 -0.0263 -0.01921 C -0.02682 -0.01968 -0.02721 -0.0206 -0.02773 -0.02107 C -0.02825 -0.02153 -0.02878 -0.02153 -0.0293 -0.02199 C -0.02982 -0.02245 -0.03021 -0.02315 -0.03073 -0.02361 C -0.03151 -0.02431 -0.03359 -0.02523 -0.03424 -0.02546 C -0.03476 -0.02639 -0.03516 -0.02755 -0.03581 -0.02824 C -0.03633 -0.0287 -0.03711 -0.0287 -0.03776 -0.02894 L -0.04219 -0.03171 C -0.04271 -0.03195 -0.04336 -0.03218 -0.04375 -0.03264 C -0.04427 -0.0331 -0.04466 -0.03403 -0.04531 -0.03426 C -0.04622 -0.03519 -0.04726 -0.03565 -0.04831 -0.03611 C -0.0487 -0.03634 -0.04935 -0.03657 -0.04974 -0.03704 L -0.05273 -0.04051 C -0.05325 -0.0412 -0.05365 -0.04213 -0.0543 -0.04236 L -0.05573 -0.04329 C -0.06042 -0.05162 -0.05286 -0.03912 -0.06029 -0.04769 C -0.06263 -0.05046 -0.0612 -0.04907 -0.06471 -0.05139 C -0.06523 -0.05162 -0.06575 -0.05162 -0.06628 -0.05208 C -0.0668 -0.05278 -0.06719 -0.05347 -0.06771 -0.05394 C -0.06875 -0.05463 -0.06979 -0.05509 -0.0707 -0.05579 C -0.07122 -0.05602 -0.07174 -0.05602 -0.07226 -0.05671 C -0.07461 -0.05949 -0.07318 -0.0581 -0.07669 -0.06019 L -0.07825 -0.06111 L -0.07969 -0.06204 C -0.08034 -0.06273 -0.08099 -0.06389 -0.08177 -0.06458 C -0.08268 -0.06551 -0.08476 -0.06644 -0.08476 -0.06644 C -0.08529 -0.06736 -0.08555 -0.06852 -0.0862 -0.06898 C -0.08815 -0.07107 -0.08971 -0.07083 -0.09167 -0.07176 C -0.09271 -0.07222 -0.09375 -0.07292 -0.09466 -0.07361 L -0.09779 -0.07523 C -0.09818 -0.0757 -0.0987 -0.07616 -0.09922 -0.07616 L -0.10469 -0.07708 C -0.10638 -0.07732 -0.10807 -0.07801 -0.10976 -0.07801 L -0.18216 -0.07894 C -0.19831 -0.08056 -0.1875 -0.07986 -0.21471 -0.07986 L -0.22109 -0.07894 " pathEditMode="relative" ptsTypes="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046 L -0.00169 0.00046 C -0.00338 7.40741E-7 -0.00508 -0.00023 -0.00677 -0.00046 C -0.00742 -0.0007 -0.00807 -0.00116 -0.00872 -0.00139 C -0.01432 -0.00301 -0.01107 -0.00162 -0.01575 -0.00324 C -0.01641 -0.00347 -0.01706 -0.0037 -0.01771 -0.00417 C -0.01823 -0.0044 -0.01875 -0.00486 -0.01927 -0.00509 C -0.02018 -0.00532 -0.02122 -0.00556 -0.02226 -0.00602 C -0.02305 -0.00625 -0.02396 -0.00671 -0.02474 -0.00671 C -0.02695 -0.00718 -0.02904 -0.00741 -0.03125 -0.00764 C -0.03633 -0.00857 -0.03646 -0.00857 -0.04128 -0.00949 C -0.04193 -0.00972 -0.04258 -0.01019 -0.04323 -0.01042 C -0.04622 -0.01111 -0.04974 -0.01111 -0.05273 -0.01227 C -0.05417 -0.01273 -0.05547 -0.01343 -0.05677 -0.01389 L -0.05924 -0.01482 C -0.06029 -0.01528 -0.0612 -0.01528 -0.06224 -0.01574 C -0.06289 -0.01597 -0.06354 -0.01644 -0.06419 -0.01667 C -0.0651 -0.0169 -0.06588 -0.01713 -0.0668 -0.01759 C -0.06745 -0.01782 -0.0681 -0.01829 -0.06875 -0.01852 C -0.07213 -0.01921 -0.07878 -0.02014 -0.07878 -0.02014 C -0.08359 -0.02245 -0.07825 -0.02014 -0.08776 -0.02199 C -0.08854 -0.02222 -0.08945 -0.02269 -0.09023 -0.02292 C -0.09193 -0.02338 -0.09362 -0.02338 -0.09531 -0.02384 C -0.09596 -0.02407 -0.09909 -0.02546 -0.09974 -0.02546 C -0.10208 -0.02546 -0.10443 -0.025 -0.10677 -0.02477 C -0.13841 -0.00579 -0.17344 -0.02315 -0.20677 -0.02292 L -0.22018 -0.02292 L -0.21628 -0.02107 " pathEditMode="relative" ptsTypes="AAAAAAAAAAAAA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4.375E-6 3.33333E-6 C -0.0026 3.33333E-6 -0.00507 3.33333E-6 -0.00755 0.00023 C -0.00872 0.00069 -0.00989 0.00115 -0.01106 0.00139 C -0.01276 0.00208 -0.01445 0.00231 -0.01601 0.00254 C -0.01875 0.00439 -0.0164 0.00301 -0.02005 0.00463 C -0.0207 0.00509 -0.02135 0.00532 -0.02213 0.00578 C -0.02291 0.00625 -0.02369 0.00625 -0.0246 0.00648 C -0.02812 0.00856 -0.02487 0.00717 -0.02903 0.00879 C -0.03007 0.00926 -0.03112 0.00949 -0.03203 0.00972 C -0.03255 0.01018 -0.03307 0.01064 -0.03359 0.01088 C -0.03502 0.01157 -0.03658 0.01157 -0.03802 0.01203 C -0.04283 0.01458 -0.03854 0.0125 -0.04804 0.01389 C -0.05247 0.01481 -0.05182 0.01504 -0.05559 0.01597 C -0.05677 0.01643 -0.05794 0.01666 -0.05911 0.01713 C -0.05989 0.01759 -0.06067 0.01805 -0.06158 0.01828 C -0.06523 0.01944 -0.06562 0.01875 -0.06862 0.02014 C -0.06927 0.0206 -0.06966 0.02106 -0.07018 0.02129 C -0.07083 0.02199 -0.07148 0.02199 -0.07213 0.02245 C -0.07304 0.02291 -0.07408 0.0243 -0.07526 0.02453 C -0.08776 0.02801 -0.07213 0.02338 -0.08203 0.02639 C -0.08359 0.02708 -0.08476 0.02731 -0.08606 0.02754 C -0.08697 0.02801 -0.08776 0.02847 -0.08854 0.0287 C -0.08958 0.02893 -0.09062 0.02939 -0.09153 0.02963 C -0.10039 0.03217 -0.0914 0.02916 -0.09856 0.03217 L -0.12005 0.03078 C -0.12421 0.03055 -0.12838 0.02963 -0.13255 0.02963 C -0.14622 0.02963 -0.15989 0.03032 -0.17356 0.03078 C -0.17994 0.03032 -0.18632 0.02963 -0.19257 0.02963 C -0.19726 0.02963 -0.20195 0.03055 -0.20664 0.03078 C -0.20976 0.03078 -0.21289 0.03078 -0.21614 0.03078 L -0.21705 0.03217 " pathEditMode="relative" rAng="0" ptsTypes="AAAAAAAAAAAAAAAAAAAAAAAAAAAAAA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-0.00013 0.00023 C -0.00026 0.00046 -0.00365 0.00671 -0.00417 0.00902 C -0.00469 0.01064 -0.00482 0.0125 -0.00521 0.01435 C -0.00534 0.01527 -0.00521 0.01666 -0.00573 0.01712 L -0.00716 0.01782 C -0.00807 0.02037 -0.00807 0.02106 -0.00963 0.02245 C -0.01068 0.02314 -0.01172 0.02361 -0.01276 0.02407 C -0.01315 0.02453 -0.0138 0.02453 -0.01419 0.025 C -0.01628 0.02754 -0.0151 0.02662 -0.01771 0.02777 L -0.02213 0.0331 L -0.0237 0.03472 C -0.02422 0.03541 -0.02474 0.03587 -0.02526 0.03657 C -0.02708 0.04004 -0.02617 0.03865 -0.02825 0.04097 C -0.02851 0.04189 -0.02865 0.04305 -0.02917 0.04375 C -0.03008 0.04467 -0.03216 0.0456 -0.03216 0.0456 C -0.03268 0.04629 -0.03307 0.04745 -0.03372 0.04814 C -0.03463 0.04907 -0.03568 0.0493 -0.03672 0.05 C -0.03724 0.05023 -0.03776 0.05023 -0.03815 0.05092 C -0.04245 0.05601 -0.03711 0.04976 -0.04115 0.05347 C -0.0418 0.05393 -0.04219 0.05486 -0.04271 0.05532 C -0.04336 0.05601 -0.04401 0.05648 -0.04466 0.05717 C -0.04896 0.06157 -0.04622 0.05972 -0.04922 0.06157 C -0.05208 0.06921 -0.04831 0.06018 -0.05169 0.06504 C -0.05221 0.06574 -0.05221 0.06712 -0.05273 0.06782 C -0.05312 0.06828 -0.05378 0.06828 -0.05417 0.06851 C -0.05469 0.06921 -0.05521 0.06967 -0.05573 0.07037 C -0.05638 0.07129 -0.0569 0.07245 -0.05768 0.07314 C -0.05833 0.07361 -0.05898 0.07361 -0.05963 0.07407 C -0.06393 0.07916 -0.05859 0.07291 -0.06276 0.07662 C -0.06328 0.07708 -0.06367 0.07777 -0.06419 0.07847 C -0.06601 0.08333 -0.06419 0.07916 -0.06667 0.08287 C -0.06719 0.08356 -0.06771 0.08449 -0.06823 0.08564 C -0.06862 0.08634 -0.06875 0.0875 -0.06914 0.08819 C -0.06966 0.08888 -0.07018 0.08888 -0.0707 0.08912 C -0.0724 0.09351 -0.07122 0.0912 -0.07474 0.09537 L -0.07617 0.09699 C -0.07669 0.09768 -0.07708 0.09861 -0.07773 0.09884 C -0.07825 0.09907 -0.07878 0.0993 -0.07917 0.09976 C -0.07969 0.10023 -0.08021 0.10115 -0.08073 0.10162 C -0.08164 0.10231 -0.08281 0.10231 -0.08372 0.10324 C -0.08802 0.10833 -0.08255 0.10231 -0.08672 0.10601 C -0.08724 0.10648 -0.08763 0.10717 -0.08815 0.10787 C -0.09544 0.11527 -0.08607 0.10555 -0.09167 0.11041 C -0.09219 0.11087 -0.09271 0.1118 -0.09323 0.11226 C -0.09362 0.11273 -0.09427 0.11273 -0.09466 0.11319 C -0.0957 0.11412 -0.09661 0.11597 -0.09766 0.11666 L -0.10065 0.11851 C -0.10117 0.11875 -0.10182 0.11875 -0.10221 0.11944 C -0.10273 0.1199 -0.10312 0.12106 -0.10365 0.12106 C -0.10898 0.12199 -0.11432 0.12152 -0.11966 0.12199 C -0.1224 0.12222 -0.125 0.12291 -0.12773 0.12291 L -0.18568 0.12384 L -0.19075 0.12476 C -0.19206 0.125 -0.19336 0.12569 -0.19466 0.12569 C -0.2 0.12569 -0.20534 0.125 -0.21068 0.12476 L -0.21719 0.12384 L -0.21914 0.12291 " pathEditMode="relative" ptsTypes="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185 L 0.00886 -0.00185 L 0.03047 -0.00116 C 0.03229 -0.00116 0.03412 -0.00069 0.03594 -0.00046 C 0.03815 -0.00023 0.04037 -1.48148E-6 0.04258 0.00023 C 0.04636 0.00093 0.04662 0.00162 0.05091 0.00185 L 0.12136 0.00255 C 0.12071 0.01783 0.12045 0.02107 0.12045 0.04097 C 0.12045 0.04375 0.12071 0.04653 0.12084 0.04931 C 0.12005 0.05533 0.1211 0.05208 0.11511 0.05139 C 0.10729 0.05046 0.10768 0.05093 0.10052 0.05 C 0.09896 0.04977 0.0974 0.04954 0.09584 0.04931 C 0.07331 0.05371 0.10104 0.04838 0.03672 0.04838 L -0.00195 0.04838 L -0.00078 0.05 " pathEditMode="relative" ptsTypes="AAAAAAAAAAAAAAA">
                                      <p:cBhvr>
                                        <p:cTn id="3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-0.00023 L 0.00703 -0.00023 C 0.00886 -0.00023 0.01055 -0.00046 0.01237 -0.0007 C 0.01276 -0.0007 0.01315 -0.00116 0.01367 -0.00116 L 0.05052 -0.0007 C 0.05222 -0.00046 0.05378 -0.00023 0.05547 -0.00023 C 0.07253 0.00092 0.07748 0.00092 0.09362 0.00162 C 0.10651 0.00069 0.10938 0.00046 0.12578 0.00046 C 0.1336 0.00046 0.14141 0.00069 0.14922 0.00092 C 0.14922 0.00555 0.14909 0.01018 0.14896 0.01481 C 0.14896 0.01597 0.1487 0.01713 0.1487 0.01829 C 0.14857 0.02037 0.14844 0.02268 0.14831 0.02477 C 0.14844 0.02847 0.14844 0.03194 0.1487 0.03541 C 0.1487 0.03588 0.14896 0.03657 0.14896 0.03704 C 0.14961 0.05694 0.14844 0.04791 0.14961 0.05602 C 0.15026 0.06991 0.14948 0.06504 0.15052 0.07106 C 0.15039 0.07685 0.15039 0.08287 0.15026 0.08866 C 0.15013 0.09028 0.15 0.09166 0.14987 0.09329 C 0.14896 0.13171 0.15013 0.10254 0.14922 0.12268 C 0.14948 0.12801 0.14948 0.1331 0.14987 0.13819 C 0.15 0.13889 0.15013 0.13958 0.15026 0.14051 C 0.15026 0.14282 0.15039 0.14537 0.15052 0.14768 C 0.15052 0.14815 0.15091 0.14884 0.15091 0.1493 C 0.15091 0.15208 0.15065 0.15486 0.15052 0.15764 L 0.14427 0.15648 L 0.14089 0.15602 C 0.13906 0.15625 0.13724 0.15648 0.13555 0.15648 L 0.12461 0.15717 C 0.12084 0.15741 0.11979 0.15764 0.11641 0.15833 C 0.11042 0.1581 0.08919 0.1581 0.07839 0.15717 C 0.07735 0.15694 0.07643 0.15671 0.07552 0.15648 C 0.07396 0.15625 0.0724 0.15625 0.07084 0.15602 C 0.06992 0.15579 0.06914 0.15555 0.06836 0.15532 C 0.0668 0.15532 0.04597 0.1544 0.04518 0.1544 L 0.00117 0.1544 L 0.00117 0.1544 " pathEditMode="relative" ptsTypes="AAAAAAAAAAAAAAAAAAAAAAAAAAAAAAAAAAAA">
                                      <p:cBhvr>
                                        <p:cTn id="3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6DC00-D6BC-49F7-BBB3-6C62B70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/>
              <a:t>数据链路层交换原理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04DFE6-1BC0-4A06-9E6A-6D38B9ED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现代数据链路层的核心是</a:t>
            </a:r>
            <a:r>
              <a:rPr lang="zh-CN" altLang="en-US" sz="2400" dirty="0">
                <a:solidFill>
                  <a:srgbClr val="C00000"/>
                </a:solidFill>
              </a:rPr>
              <a:t>交换机（</a:t>
            </a:r>
            <a:r>
              <a:rPr lang="en-US" altLang="zh-CN" sz="2400" dirty="0">
                <a:solidFill>
                  <a:srgbClr val="C00000"/>
                </a:solidFill>
              </a:rPr>
              <a:t>Switch</a:t>
            </a:r>
            <a:r>
              <a:rPr lang="zh-CN" altLang="en-US" sz="2400" dirty="0">
                <a:solidFill>
                  <a:srgbClr val="C00000"/>
                </a:solidFill>
              </a:rPr>
              <a:t>）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 marL="360000" lvl="1">
              <a:lnSpc>
                <a:spcPct val="12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早期又被称为</a:t>
            </a:r>
            <a:r>
              <a:rPr lang="zh-CN" altLang="en-US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网桥</a:t>
            </a:r>
            <a:endParaRPr lang="en-US" altLang="zh-CN" sz="2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lnSpc>
                <a:spcPct val="12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工作在数据链路层，检查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</a:t>
            </a:r>
            <a:r>
              <a:rPr lang="zh-CN" altLang="en-US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目的地址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对收到的帧进行转发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lnSpc>
                <a:spcPct val="12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交换机通过高速背板把帧传送到目标端口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lnSpc>
                <a:spcPct val="120000"/>
              </a:lnSpc>
            </a:pPr>
            <a:endParaRPr lang="en-US" altLang="zh-CN" sz="2200" dirty="0"/>
          </a:p>
          <a:p>
            <a:pPr marL="360000" lvl="1">
              <a:lnSpc>
                <a:spcPct val="120000"/>
              </a:lnSpc>
            </a:pPr>
            <a:endParaRPr lang="en-US" altLang="zh-CN" sz="2200" dirty="0"/>
          </a:p>
          <a:p>
            <a:pPr marL="360000" lvl="1">
              <a:lnSpc>
                <a:spcPct val="120000"/>
              </a:lnSpc>
            </a:pPr>
            <a:endParaRPr lang="en-US" altLang="zh-CN" sz="2200" dirty="0"/>
          </a:p>
          <a:p>
            <a:pPr marL="360000" lvl="1">
              <a:lnSpc>
                <a:spcPct val="120000"/>
              </a:lnSpc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2B66ED-5228-429D-B05A-129BCE1150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45</a:t>
            </a:fld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465075-A7B4-4649-879C-5C89922AFF73}"/>
              </a:ext>
            </a:extLst>
          </p:cNvPr>
          <p:cNvGrpSpPr/>
          <p:nvPr/>
        </p:nvGrpSpPr>
        <p:grpSpPr>
          <a:xfrm>
            <a:off x="828065" y="3048000"/>
            <a:ext cx="10744200" cy="3332471"/>
            <a:chOff x="985384" y="2774414"/>
            <a:chExt cx="10744200" cy="3332471"/>
          </a:xfrm>
        </p:grpSpPr>
        <p:pic>
          <p:nvPicPr>
            <p:cNvPr id="1026" name="Picture 2" descr="Support - 06-MAC Address Table Management Configuration- H3C">
              <a:extLst>
                <a:ext uri="{FF2B5EF4-FFF2-40B4-BE49-F238E27FC236}">
                  <a16:creationId xmlns:a16="http://schemas.microsoft.com/office/drawing/2014/main" id="{5BC7BB79-090D-4508-8B5B-E5AAC9048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7055" y="2774414"/>
              <a:ext cx="4402529" cy="3332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8943C5F4-1728-41EC-A524-0BB4499E9153}"/>
                </a:ext>
              </a:extLst>
            </p:cNvPr>
            <p:cNvSpPr/>
            <p:nvPr/>
          </p:nvSpPr>
          <p:spPr>
            <a:xfrm>
              <a:off x="6777053" y="3898641"/>
              <a:ext cx="526473" cy="1593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7531C5-578C-4982-A34F-68D70C4C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384" y="3324706"/>
              <a:ext cx="5365380" cy="1621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448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数据链路层交换原理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/>
              <a:t>理想的交换机是</a:t>
            </a:r>
            <a:r>
              <a:rPr lang="zh-CN" altLang="en-US" sz="3200" dirty="0">
                <a:solidFill>
                  <a:srgbClr val="C00000"/>
                </a:solidFill>
              </a:rPr>
              <a:t>透明</a:t>
            </a:r>
            <a:r>
              <a:rPr lang="zh-CN" altLang="en-US" sz="3200" dirty="0"/>
              <a:t>的</a:t>
            </a:r>
            <a:endParaRPr lang="en-US" altLang="zh-CN" sz="3200" dirty="0"/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即插即用</a:t>
            </a:r>
            <a:r>
              <a:rPr lang="zh-CN" altLang="en-US" sz="2800" dirty="0"/>
              <a:t>，无需任何配置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800" dirty="0"/>
              <a:t>网络中的站点</a:t>
            </a:r>
            <a:r>
              <a:rPr lang="zh-CN" altLang="en-US" sz="2800" dirty="0">
                <a:solidFill>
                  <a:srgbClr val="C00000"/>
                </a:solidFill>
              </a:rPr>
              <a:t>无需感知</a:t>
            </a:r>
            <a:r>
              <a:rPr lang="zh-CN" altLang="en-US" sz="2800" dirty="0"/>
              <a:t>交换机的存在与否</a:t>
            </a:r>
          </a:p>
          <a:p>
            <a:pPr lvl="1">
              <a:lnSpc>
                <a:spcPct val="120000"/>
              </a:lnSpc>
            </a:pPr>
            <a:endParaRPr lang="zh-CN" altLang="en-US" sz="2400" dirty="0"/>
          </a:p>
          <a:p>
            <a:pPr lvl="1">
              <a:lnSpc>
                <a:spcPct val="120000"/>
              </a:lnSpc>
            </a:pPr>
            <a:endParaRPr lang="en-US" altLang="zh-CN" sz="2800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9" name="灯片编号占位符 38">
            <a:extLst>
              <a:ext uri="{FF2B5EF4-FFF2-40B4-BE49-F238E27FC236}">
                <a16:creationId xmlns:a16="http://schemas.microsoft.com/office/drawing/2014/main" id="{29B3AC27-BF56-4EBB-A31D-DE1313D224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46</a:t>
            </a:fld>
            <a:endParaRPr kumimoji="1" lang="zh-CN" altLang="en-US" dirty="0"/>
          </a:p>
        </p:txBody>
      </p:sp>
      <p:sp>
        <p:nvSpPr>
          <p:cNvPr id="7" name="波形 6">
            <a:extLst>
              <a:ext uri="{FF2B5EF4-FFF2-40B4-BE49-F238E27FC236}">
                <a16:creationId xmlns:a16="http://schemas.microsoft.com/office/drawing/2014/main" id="{B26B9D9D-7208-4CC8-803F-46AA3D263237}"/>
              </a:ext>
            </a:extLst>
          </p:cNvPr>
          <p:cNvSpPr/>
          <p:nvPr/>
        </p:nvSpPr>
        <p:spPr>
          <a:xfrm>
            <a:off x="4267200" y="4191000"/>
            <a:ext cx="3661919" cy="1145309"/>
          </a:xfrm>
          <a:prstGeom prst="wav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7030A0"/>
                </a:solidFill>
              </a:rPr>
              <a:t>怎么做到透明的？</a:t>
            </a:r>
          </a:p>
        </p:txBody>
      </p:sp>
    </p:spTree>
    <p:extLst>
      <p:ext uri="{BB962C8B-B14F-4D97-AF65-F5344CB8AC3E}">
        <p14:creationId xmlns:p14="http://schemas.microsoft.com/office/powerpoint/2010/main" val="232155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：逆向学习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MAC</a:t>
            </a:r>
            <a:r>
              <a:rPr kumimoji="1" lang="zh-CN" altLang="en-US" dirty="0"/>
              <a:t>地址表的构建</a:t>
            </a:r>
            <a:r>
              <a:rPr kumimoji="1" lang="en-US" altLang="zh-CN" dirty="0"/>
              <a:t>-</a:t>
            </a:r>
            <a:r>
              <a:rPr kumimoji="1" lang="zh-CN" altLang="en-US" dirty="0"/>
              <a:t>逆向学习</a:t>
            </a:r>
            <a:r>
              <a:rPr kumimoji="1" lang="zh-CN" altLang="en-US" dirty="0">
                <a:solidFill>
                  <a:srgbClr val="C00000"/>
                </a:solidFill>
              </a:rPr>
              <a:t>源地址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52" name="灯片编号占位符 38">
            <a:extLst>
              <a:ext uri="{FF2B5EF4-FFF2-40B4-BE49-F238E27FC236}">
                <a16:creationId xmlns:a16="http://schemas.microsoft.com/office/drawing/2014/main" id="{8430C616-0DF5-4DB1-891F-228178C6E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47</a:t>
            </a:fld>
            <a:endParaRPr kumimoji="1" lang="zh-CN" altLang="en-US" dirty="0"/>
          </a:p>
        </p:txBody>
      </p:sp>
      <p:sp>
        <p:nvSpPr>
          <p:cNvPr id="117" name="AutoShape 48">
            <a:extLst>
              <a:ext uri="{FF2B5EF4-FFF2-40B4-BE49-F238E27FC236}">
                <a16:creationId xmlns:a16="http://schemas.microsoft.com/office/drawing/2014/main" id="{BEB6581A-C0EA-40D1-AEAD-D501F71D3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213" y="4257966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04E188E-2AC4-48FE-9610-9811DF887D55}"/>
              </a:ext>
            </a:extLst>
          </p:cNvPr>
          <p:cNvSpPr txBox="1"/>
          <p:nvPr/>
        </p:nvSpPr>
        <p:spPr>
          <a:xfrm>
            <a:off x="9484118" y="4542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9" name="Picture 40" descr="computer">
            <a:extLst>
              <a:ext uri="{FF2B5EF4-FFF2-40B4-BE49-F238E27FC236}">
                <a16:creationId xmlns:a16="http://schemas.microsoft.com/office/drawing/2014/main" id="{79616C78-3908-4D8A-9270-7D534F38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6" y="552564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40" descr="computer">
            <a:extLst>
              <a:ext uri="{FF2B5EF4-FFF2-40B4-BE49-F238E27FC236}">
                <a16:creationId xmlns:a16="http://schemas.microsoft.com/office/drawing/2014/main" id="{306BFBC9-795C-4723-B7CF-306A9E76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87" y="552564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B91812E-07A4-421F-955C-E5BD6578C91D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8593189" y="478019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BF8DB8D2-F1F0-48D2-B5FE-6533DBECFC65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9227178" y="458370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FC8B5A-B18C-4DA6-A798-B76CCF5A03F9}"/>
              </a:ext>
            </a:extLst>
          </p:cNvPr>
          <p:cNvSpPr txBox="1"/>
          <p:nvPr/>
        </p:nvSpPr>
        <p:spPr>
          <a:xfrm>
            <a:off x="8404005" y="589728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1745F40-2292-4915-B492-97D5BF0E91FD}"/>
              </a:ext>
            </a:extLst>
          </p:cNvPr>
          <p:cNvSpPr txBox="1"/>
          <p:nvPr/>
        </p:nvSpPr>
        <p:spPr>
          <a:xfrm>
            <a:off x="9249301" y="5897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5" name="Group 40">
            <a:extLst>
              <a:ext uri="{FF2B5EF4-FFF2-40B4-BE49-F238E27FC236}">
                <a16:creationId xmlns:a16="http://schemas.microsoft.com/office/drawing/2014/main" id="{D38E1517-4CBC-4087-BD26-86576CF091D2}"/>
              </a:ext>
            </a:extLst>
          </p:cNvPr>
          <p:cNvGraphicFramePr>
            <a:graphicFrameLocks noGrp="1"/>
          </p:cNvGraphicFramePr>
          <p:nvPr/>
        </p:nvGraphicFramePr>
        <p:xfrm>
          <a:off x="4603371" y="2016779"/>
          <a:ext cx="3050723" cy="2072544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2903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290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16325"/>
                  </a:ext>
                </a:extLst>
              </a:tr>
            </a:tbl>
          </a:graphicData>
        </a:graphic>
      </p:graphicFrame>
      <p:sp>
        <p:nvSpPr>
          <p:cNvPr id="46" name="AutoShape 48">
            <a:extLst>
              <a:ext uri="{FF2B5EF4-FFF2-40B4-BE49-F238E27FC236}">
                <a16:creationId xmlns:a16="http://schemas.microsoft.com/office/drawing/2014/main" id="{82A6B451-5FDB-43A1-B477-1493AB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567" y="4239615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BA8B34-FBD9-47B4-BA7D-3EE3035C6141}"/>
              </a:ext>
            </a:extLst>
          </p:cNvPr>
          <p:cNvSpPr txBox="1"/>
          <p:nvPr/>
        </p:nvSpPr>
        <p:spPr>
          <a:xfrm>
            <a:off x="2096488" y="453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Picture 40" descr="computer">
            <a:extLst>
              <a:ext uri="{FF2B5EF4-FFF2-40B4-BE49-F238E27FC236}">
                <a16:creationId xmlns:a16="http://schemas.microsoft.com/office/drawing/2014/main" id="{06FBF21E-B885-4326-B1B2-602DEAA7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20" y="55072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0" descr="computer">
            <a:extLst>
              <a:ext uri="{FF2B5EF4-FFF2-40B4-BE49-F238E27FC236}">
                <a16:creationId xmlns:a16="http://schemas.microsoft.com/office/drawing/2014/main" id="{C4C3D25F-E13D-473E-BA63-5E70066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41" y="550729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2D2E43-74F2-4677-ABE3-B6AA627A2A49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737543" y="476184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194F9FB-29CC-4E35-9FBE-FFEAC58C3D9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371532" y="456535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24" descr="集线器">
            <a:extLst>
              <a:ext uri="{FF2B5EF4-FFF2-40B4-BE49-F238E27FC236}">
                <a16:creationId xmlns:a16="http://schemas.microsoft.com/office/drawing/2014/main" id="{288B0516-E310-4D33-B90C-6CA83630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0" y="4445106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08601774-8460-4F28-867F-2255D7161FA3}"/>
              </a:ext>
            </a:extLst>
          </p:cNvPr>
          <p:cNvSpPr txBox="1"/>
          <p:nvPr/>
        </p:nvSpPr>
        <p:spPr>
          <a:xfrm>
            <a:off x="2538734" y="587893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B17B268-4F0B-466E-B5CB-8AB3C2975F17}"/>
              </a:ext>
            </a:extLst>
          </p:cNvPr>
          <p:cNvSpPr txBox="1"/>
          <p:nvPr/>
        </p:nvSpPr>
        <p:spPr>
          <a:xfrm>
            <a:off x="3384030" y="5878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22EE3E0-FD5F-4805-B647-42B0B9E5962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605430" y="4746571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7E580-C849-4584-826C-B1CD7CA1F813}"/>
              </a:ext>
            </a:extLst>
          </p:cNvPr>
          <p:cNvGrpSpPr/>
          <p:nvPr/>
        </p:nvGrpSpPr>
        <p:grpSpPr>
          <a:xfrm>
            <a:off x="4947451" y="4356926"/>
            <a:ext cx="2299836" cy="943937"/>
            <a:chOff x="4223344" y="4271744"/>
            <a:chExt cx="2299836" cy="943937"/>
          </a:xfrm>
        </p:grpSpPr>
        <p:pic>
          <p:nvPicPr>
            <p:cNvPr id="74" name="Picture 48">
              <a:extLst>
                <a:ext uri="{FF2B5EF4-FFF2-40B4-BE49-F238E27FC236}">
                  <a16:creationId xmlns:a16="http://schemas.microsoft.com/office/drawing/2014/main" id="{BCC48C01-23FA-4CA9-BF2F-36276AA080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0" y="4271744"/>
              <a:ext cx="870272" cy="60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BB862B8-C930-40A2-83A4-51C7BA611AE7}"/>
                </a:ext>
              </a:extLst>
            </p:cNvPr>
            <p:cNvSpPr txBox="1"/>
            <p:nvPr/>
          </p:nvSpPr>
          <p:spPr>
            <a:xfrm>
              <a:off x="4928233" y="484634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Switch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E291838-F37D-4053-BE17-C2E584AC0A30}"/>
                </a:ext>
              </a:extLst>
            </p:cNvPr>
            <p:cNvSpPr/>
            <p:nvPr/>
          </p:nvSpPr>
          <p:spPr>
            <a:xfrm>
              <a:off x="4819351" y="4602038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01AE6F3-57A1-4F4D-B421-B07CAA2E378C}"/>
                </a:ext>
              </a:extLst>
            </p:cNvPr>
            <p:cNvSpPr/>
            <p:nvPr/>
          </p:nvSpPr>
          <p:spPr>
            <a:xfrm>
              <a:off x="5770850" y="4590334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E4E1EED-5FF5-4382-9F1D-0EF350CB3D53}"/>
                </a:ext>
              </a:extLst>
            </p:cNvPr>
            <p:cNvSpPr txBox="1"/>
            <p:nvPr/>
          </p:nvSpPr>
          <p:spPr>
            <a:xfrm>
              <a:off x="4223344" y="4329385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C194482-DAB1-466D-B9FF-3BFE4A5D8893}"/>
                </a:ext>
              </a:extLst>
            </p:cNvPr>
            <p:cNvSpPr txBox="1"/>
            <p:nvPr/>
          </p:nvSpPr>
          <p:spPr>
            <a:xfrm>
              <a:off x="5807920" y="4303169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A3B3244-F542-4948-9EFD-F09A7185BF9A}"/>
              </a:ext>
            </a:extLst>
          </p:cNvPr>
          <p:cNvSpPr txBox="1"/>
          <p:nvPr/>
        </p:nvSpPr>
        <p:spPr>
          <a:xfrm>
            <a:off x="4627685" y="5493978"/>
            <a:ext cx="2936630" cy="8050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初始情况下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交换机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MAC地址表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为空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CAB51EB-66D4-438A-BD47-4E9D65280E54}"/>
              </a:ext>
            </a:extLst>
          </p:cNvPr>
          <p:cNvSpPr txBox="1"/>
          <p:nvPr/>
        </p:nvSpPr>
        <p:spPr>
          <a:xfrm>
            <a:off x="1146102" y="2166723"/>
            <a:ext cx="2629246" cy="53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发出数据帧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7122A205-F7C7-4F30-995D-33BFC16C8046}"/>
              </a:ext>
            </a:extLst>
          </p:cNvPr>
          <p:cNvCxnSpPr>
            <a:cxnSpLocks/>
          </p:cNvCxnSpPr>
          <p:nvPr/>
        </p:nvCxnSpPr>
        <p:spPr>
          <a:xfrm flipV="1">
            <a:off x="2625359" y="5078111"/>
            <a:ext cx="105571" cy="3098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6D1359E-E866-46A1-9CD6-CF60203ECB47}"/>
              </a:ext>
            </a:extLst>
          </p:cNvPr>
          <p:cNvCxnSpPr>
            <a:cxnSpLocks/>
          </p:cNvCxnSpPr>
          <p:nvPr/>
        </p:nvCxnSpPr>
        <p:spPr>
          <a:xfrm>
            <a:off x="3570796" y="5107195"/>
            <a:ext cx="51091" cy="292663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3735E6C7-B240-4A84-A69E-FC6D534ACC5F}"/>
              </a:ext>
            </a:extLst>
          </p:cNvPr>
          <p:cNvCxnSpPr>
            <a:cxnSpLocks/>
          </p:cNvCxnSpPr>
          <p:nvPr/>
        </p:nvCxnSpPr>
        <p:spPr>
          <a:xfrm>
            <a:off x="4168450" y="4858414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3" name="Picture 24" descr="集线器">
            <a:extLst>
              <a:ext uri="{FF2B5EF4-FFF2-40B4-BE49-F238E27FC236}">
                <a16:creationId xmlns:a16="http://schemas.microsoft.com/office/drawing/2014/main" id="{888F98E4-26C9-47C0-A889-F4BA6CDD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6" y="44634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345B873-FA8E-4C90-9248-BF62AE00AA0D}"/>
              </a:ext>
            </a:extLst>
          </p:cNvPr>
          <p:cNvGrpSpPr/>
          <p:nvPr/>
        </p:nvGrpSpPr>
        <p:grpSpPr>
          <a:xfrm>
            <a:off x="1387537" y="2822940"/>
            <a:ext cx="2234350" cy="721547"/>
            <a:chOff x="1370624" y="2758368"/>
            <a:chExt cx="1814914" cy="721547"/>
          </a:xfrm>
        </p:grpSpPr>
        <p:sp>
          <p:nvSpPr>
            <p:cNvPr id="6" name="标注: 左箭头 5">
              <a:extLst>
                <a:ext uri="{FF2B5EF4-FFF2-40B4-BE49-F238E27FC236}">
                  <a16:creationId xmlns:a16="http://schemas.microsoft.com/office/drawing/2014/main" id="{16514927-CA5A-440C-94E3-DC107841FA86}"/>
                </a:ext>
              </a:extLst>
            </p:cNvPr>
            <p:cNvSpPr/>
            <p:nvPr/>
          </p:nvSpPr>
          <p:spPr>
            <a:xfrm>
              <a:off x="1370624" y="2758368"/>
              <a:ext cx="1814914" cy="687209"/>
            </a:xfrm>
            <a:prstGeom prst="leftArrowCallout">
              <a:avLst/>
            </a:prstGeom>
            <a:solidFill>
              <a:srgbClr val="CCCCFF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277A7BF-6332-409B-B946-F4687088912E}"/>
                </a:ext>
              </a:extLst>
            </p:cNvPr>
            <p:cNvSpPr txBox="1"/>
            <p:nvPr/>
          </p:nvSpPr>
          <p:spPr>
            <a:xfrm>
              <a:off x="1974950" y="2772029"/>
              <a:ext cx="1210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逆向学习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8AC158C-2182-4FEC-AC35-5C56E94F8A27}"/>
              </a:ext>
            </a:extLst>
          </p:cNvPr>
          <p:cNvSpPr txBox="1"/>
          <p:nvPr/>
        </p:nvSpPr>
        <p:spPr>
          <a:xfrm>
            <a:off x="5065125" y="2727273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MAC_A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A15343-B6A4-4915-B67C-F4A607DF80C0}"/>
              </a:ext>
            </a:extLst>
          </p:cNvPr>
          <p:cNvSpPr txBox="1"/>
          <p:nvPr/>
        </p:nvSpPr>
        <p:spPr>
          <a:xfrm>
            <a:off x="7668901" y="2676500"/>
            <a:ext cx="454483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记录帧到达时间</a:t>
            </a:r>
            <a:endParaRPr lang="en-US" altLang="zh-CN" sz="2000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设定</a:t>
            </a:r>
            <a:r>
              <a:rPr lang="zh-CN" altLang="en-US" sz="2000" dirty="0">
                <a:solidFill>
                  <a:srgbClr val="7030A0"/>
                </a:solidFill>
                <a:latin typeface="Arial" panose="020F0502020204030204"/>
                <a:ea typeface="微软雅黑"/>
              </a:rPr>
              <a:t>老化时间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（</a:t>
            </a:r>
            <a:r>
              <a:rPr lang="zh-CN" altLang="en-US" sz="2000" dirty="0">
                <a:solidFill>
                  <a:srgbClr val="7030A0"/>
                </a:solidFill>
                <a:latin typeface="Arial" panose="020F0502020204030204"/>
                <a:ea typeface="微软雅黑"/>
              </a:rPr>
              <a:t>默认</a:t>
            </a:r>
            <a:r>
              <a:rPr lang="en-US" altLang="zh-CN" sz="2000" dirty="0">
                <a:solidFill>
                  <a:srgbClr val="7030A0"/>
                </a:solidFill>
                <a:latin typeface="Arial" panose="020F0502020204030204"/>
                <a:ea typeface="微软雅黑"/>
              </a:rPr>
              <a:t>300s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当老化时间到期时，该表项会被清除。</a:t>
            </a:r>
            <a:endParaRPr lang="en-US" altLang="zh-CN" sz="2000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01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：逆向学习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发送帧</a:t>
            </a:r>
            <a:r>
              <a:rPr lang="zh-CN" altLang="en-US" dirty="0"/>
              <a:t>的站</a:t>
            </a:r>
            <a:r>
              <a:rPr lang="en-US" altLang="zh-CN" dirty="0"/>
              <a:t>MAC</a:t>
            </a:r>
            <a:r>
              <a:rPr lang="zh-CN" altLang="en-US" dirty="0"/>
              <a:t>地址被学习</a:t>
            </a:r>
            <a:endParaRPr kumimoji="1" lang="zh-CN" altLang="en-US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61" name="灯片编号占位符 38">
            <a:extLst>
              <a:ext uri="{FF2B5EF4-FFF2-40B4-BE49-F238E27FC236}">
                <a16:creationId xmlns:a16="http://schemas.microsoft.com/office/drawing/2014/main" id="{522A3D37-CCC6-4B0C-B4D8-32457ECF0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48</a:t>
            </a:fld>
            <a:endParaRPr kumimoji="1" lang="zh-CN" altLang="en-US" dirty="0"/>
          </a:p>
        </p:txBody>
      </p:sp>
      <p:sp>
        <p:nvSpPr>
          <p:cNvPr id="117" name="AutoShape 48">
            <a:extLst>
              <a:ext uri="{FF2B5EF4-FFF2-40B4-BE49-F238E27FC236}">
                <a16:creationId xmlns:a16="http://schemas.microsoft.com/office/drawing/2014/main" id="{BEB6581A-C0EA-40D1-AEAD-D501F71D3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213" y="4257966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04E188E-2AC4-48FE-9610-9811DF887D55}"/>
              </a:ext>
            </a:extLst>
          </p:cNvPr>
          <p:cNvSpPr txBox="1"/>
          <p:nvPr/>
        </p:nvSpPr>
        <p:spPr>
          <a:xfrm>
            <a:off x="9484118" y="4542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9" name="Picture 40" descr="computer">
            <a:extLst>
              <a:ext uri="{FF2B5EF4-FFF2-40B4-BE49-F238E27FC236}">
                <a16:creationId xmlns:a16="http://schemas.microsoft.com/office/drawing/2014/main" id="{79616C78-3908-4D8A-9270-7D534F38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6" y="552564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40" descr="computer">
            <a:extLst>
              <a:ext uri="{FF2B5EF4-FFF2-40B4-BE49-F238E27FC236}">
                <a16:creationId xmlns:a16="http://schemas.microsoft.com/office/drawing/2014/main" id="{306BFBC9-795C-4723-B7CF-306A9E76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87" y="552564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B91812E-07A4-421F-955C-E5BD6578C91D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8593189" y="478019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BF8DB8D2-F1F0-48D2-B5FE-6533DBECFC65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9227178" y="458370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FC8B5A-B18C-4DA6-A798-B76CCF5A03F9}"/>
              </a:ext>
            </a:extLst>
          </p:cNvPr>
          <p:cNvSpPr txBox="1"/>
          <p:nvPr/>
        </p:nvSpPr>
        <p:spPr>
          <a:xfrm>
            <a:off x="8404005" y="589728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1745F40-2292-4915-B492-97D5BF0E91FD}"/>
              </a:ext>
            </a:extLst>
          </p:cNvPr>
          <p:cNvSpPr txBox="1"/>
          <p:nvPr/>
        </p:nvSpPr>
        <p:spPr>
          <a:xfrm>
            <a:off x="9249301" y="5897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5" name="Group 40">
            <a:extLst>
              <a:ext uri="{FF2B5EF4-FFF2-40B4-BE49-F238E27FC236}">
                <a16:creationId xmlns:a16="http://schemas.microsoft.com/office/drawing/2014/main" id="{D38E1517-4CBC-4087-BD26-86576CF091D2}"/>
              </a:ext>
            </a:extLst>
          </p:cNvPr>
          <p:cNvGraphicFramePr>
            <a:graphicFrameLocks noGrp="1"/>
          </p:cNvGraphicFramePr>
          <p:nvPr/>
        </p:nvGraphicFramePr>
        <p:xfrm>
          <a:off x="4603371" y="2016779"/>
          <a:ext cx="3050723" cy="2072544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2903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290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16325"/>
                  </a:ext>
                </a:extLst>
              </a:tr>
            </a:tbl>
          </a:graphicData>
        </a:graphic>
      </p:graphicFrame>
      <p:sp>
        <p:nvSpPr>
          <p:cNvPr id="46" name="AutoShape 48">
            <a:extLst>
              <a:ext uri="{FF2B5EF4-FFF2-40B4-BE49-F238E27FC236}">
                <a16:creationId xmlns:a16="http://schemas.microsoft.com/office/drawing/2014/main" id="{82A6B451-5FDB-43A1-B477-1493AB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567" y="4239615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BA8B34-FBD9-47B4-BA7D-3EE3035C6141}"/>
              </a:ext>
            </a:extLst>
          </p:cNvPr>
          <p:cNvSpPr txBox="1"/>
          <p:nvPr/>
        </p:nvSpPr>
        <p:spPr>
          <a:xfrm>
            <a:off x="2096488" y="453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Picture 40" descr="computer">
            <a:extLst>
              <a:ext uri="{FF2B5EF4-FFF2-40B4-BE49-F238E27FC236}">
                <a16:creationId xmlns:a16="http://schemas.microsoft.com/office/drawing/2014/main" id="{06FBF21E-B885-4326-B1B2-602DEAA7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20" y="55072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0" descr="computer">
            <a:extLst>
              <a:ext uri="{FF2B5EF4-FFF2-40B4-BE49-F238E27FC236}">
                <a16:creationId xmlns:a16="http://schemas.microsoft.com/office/drawing/2014/main" id="{C4C3D25F-E13D-473E-BA63-5E70066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41" y="550729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2D2E43-74F2-4677-ABE3-B6AA627A2A49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737543" y="476184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194F9FB-29CC-4E35-9FBE-FFEAC58C3D9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371532" y="456535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24" descr="集线器">
            <a:extLst>
              <a:ext uri="{FF2B5EF4-FFF2-40B4-BE49-F238E27FC236}">
                <a16:creationId xmlns:a16="http://schemas.microsoft.com/office/drawing/2014/main" id="{288B0516-E310-4D33-B90C-6CA83630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0" y="4445106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08601774-8460-4F28-867F-2255D7161FA3}"/>
              </a:ext>
            </a:extLst>
          </p:cNvPr>
          <p:cNvSpPr txBox="1"/>
          <p:nvPr/>
        </p:nvSpPr>
        <p:spPr>
          <a:xfrm>
            <a:off x="2538734" y="587893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B17B268-4F0B-466E-B5CB-8AB3C2975F17}"/>
              </a:ext>
            </a:extLst>
          </p:cNvPr>
          <p:cNvSpPr txBox="1"/>
          <p:nvPr/>
        </p:nvSpPr>
        <p:spPr>
          <a:xfrm>
            <a:off x="3384030" y="5878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22EE3E0-FD5F-4805-B647-42B0B9E5962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605430" y="4746571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7E580-C849-4584-826C-B1CD7CA1F813}"/>
              </a:ext>
            </a:extLst>
          </p:cNvPr>
          <p:cNvGrpSpPr/>
          <p:nvPr/>
        </p:nvGrpSpPr>
        <p:grpSpPr>
          <a:xfrm>
            <a:off x="4947451" y="4356926"/>
            <a:ext cx="2299836" cy="943937"/>
            <a:chOff x="4223344" y="4271744"/>
            <a:chExt cx="2299836" cy="943937"/>
          </a:xfrm>
        </p:grpSpPr>
        <p:pic>
          <p:nvPicPr>
            <p:cNvPr id="74" name="Picture 48">
              <a:extLst>
                <a:ext uri="{FF2B5EF4-FFF2-40B4-BE49-F238E27FC236}">
                  <a16:creationId xmlns:a16="http://schemas.microsoft.com/office/drawing/2014/main" id="{BCC48C01-23FA-4CA9-BF2F-36276AA080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0" y="4271744"/>
              <a:ext cx="870272" cy="60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BB862B8-C930-40A2-83A4-51C7BA611AE7}"/>
                </a:ext>
              </a:extLst>
            </p:cNvPr>
            <p:cNvSpPr txBox="1"/>
            <p:nvPr/>
          </p:nvSpPr>
          <p:spPr>
            <a:xfrm>
              <a:off x="4928233" y="484634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Switch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E291838-F37D-4053-BE17-C2E584AC0A30}"/>
                </a:ext>
              </a:extLst>
            </p:cNvPr>
            <p:cNvSpPr/>
            <p:nvPr/>
          </p:nvSpPr>
          <p:spPr>
            <a:xfrm>
              <a:off x="4819351" y="4602038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01AE6F3-57A1-4F4D-B421-B07CAA2E378C}"/>
                </a:ext>
              </a:extLst>
            </p:cNvPr>
            <p:cNvSpPr/>
            <p:nvPr/>
          </p:nvSpPr>
          <p:spPr>
            <a:xfrm>
              <a:off x="5770850" y="4590334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E4E1EED-5FF5-4382-9F1D-0EF350CB3D53}"/>
                </a:ext>
              </a:extLst>
            </p:cNvPr>
            <p:cNvSpPr txBox="1"/>
            <p:nvPr/>
          </p:nvSpPr>
          <p:spPr>
            <a:xfrm>
              <a:off x="4223344" y="4329385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C194482-DAB1-466D-B9FF-3BFE4A5D8893}"/>
                </a:ext>
              </a:extLst>
            </p:cNvPr>
            <p:cNvSpPr txBox="1"/>
            <p:nvPr/>
          </p:nvSpPr>
          <p:spPr>
            <a:xfrm>
              <a:off x="5807920" y="4303169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3" name="Picture 24" descr="集线器">
            <a:extLst>
              <a:ext uri="{FF2B5EF4-FFF2-40B4-BE49-F238E27FC236}">
                <a16:creationId xmlns:a16="http://schemas.microsoft.com/office/drawing/2014/main" id="{888F98E4-26C9-47C0-A889-F4BA6CDD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6" y="44634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8AC158C-2182-4FEC-AC35-5C56E94F8A27}"/>
              </a:ext>
            </a:extLst>
          </p:cNvPr>
          <p:cNvSpPr txBox="1"/>
          <p:nvPr/>
        </p:nvSpPr>
        <p:spPr>
          <a:xfrm>
            <a:off x="5058899" y="2727273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1C48A3-B900-43C3-B0FE-85E487C4FA23}"/>
              </a:ext>
            </a:extLst>
          </p:cNvPr>
          <p:cNvSpPr txBox="1"/>
          <p:nvPr/>
        </p:nvSpPr>
        <p:spPr>
          <a:xfrm>
            <a:off x="5078149" y="3071899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B62C9D-4B88-4A44-B8F5-950DA07CD014}"/>
              </a:ext>
            </a:extLst>
          </p:cNvPr>
          <p:cNvSpPr txBox="1"/>
          <p:nvPr/>
        </p:nvSpPr>
        <p:spPr>
          <a:xfrm>
            <a:off x="5078149" y="3407171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706520-18BB-4EB0-81BB-36F684B75CBF}"/>
              </a:ext>
            </a:extLst>
          </p:cNvPr>
          <p:cNvSpPr txBox="1"/>
          <p:nvPr/>
        </p:nvSpPr>
        <p:spPr>
          <a:xfrm>
            <a:off x="5068524" y="3732944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3E38C07-C985-4452-A026-25FAD88D80AD}"/>
              </a:ext>
            </a:extLst>
          </p:cNvPr>
          <p:cNvSpPr txBox="1"/>
          <p:nvPr/>
        </p:nvSpPr>
        <p:spPr>
          <a:xfrm>
            <a:off x="7868466" y="2717809"/>
            <a:ext cx="4097928" cy="8050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类似：主机向外发送数据时</a:t>
            </a:r>
            <a:endParaRPr lang="en-US" altLang="zh-CN" sz="2000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其</a:t>
            </a:r>
            <a:r>
              <a:rPr lang="en-US" altLang="zh-CN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MAC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地址就会被学习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20F1E1-E7B9-4725-B945-F9FF3DDA6B23}"/>
              </a:ext>
            </a:extLst>
          </p:cNvPr>
          <p:cNvSpPr txBox="1"/>
          <p:nvPr/>
        </p:nvSpPr>
        <p:spPr>
          <a:xfrm>
            <a:off x="838200" y="2733814"/>
            <a:ext cx="3537407" cy="4356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学习</a:t>
            </a:r>
            <a:r>
              <a:rPr lang="en-US" altLang="zh-CN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B\C\D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MAC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地址？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49" grpId="0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：逆向学习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交换机</a:t>
            </a:r>
            <a:r>
              <a:rPr lang="zh-CN" altLang="zh-CN" dirty="0"/>
              <a:t>构建</a:t>
            </a:r>
            <a:r>
              <a:rPr lang="en-US" altLang="zh-CN" dirty="0"/>
              <a:t>MAC</a:t>
            </a:r>
            <a:r>
              <a:rPr lang="zh-CN" altLang="zh-CN" dirty="0"/>
              <a:t>地址表</a:t>
            </a:r>
            <a:r>
              <a:rPr lang="zh-CN" altLang="en-US" dirty="0"/>
              <a:t>的过程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63" name="灯片编号占位符 38">
            <a:extLst>
              <a:ext uri="{FF2B5EF4-FFF2-40B4-BE49-F238E27FC236}">
                <a16:creationId xmlns:a16="http://schemas.microsoft.com/office/drawing/2014/main" id="{9A0DD671-45E1-4F97-BEB7-9460F2AFBB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49</a:t>
            </a:fld>
            <a:endParaRPr kumimoji="1" lang="zh-CN" altLang="en-US" dirty="0"/>
          </a:p>
        </p:txBody>
      </p:sp>
      <p:sp>
        <p:nvSpPr>
          <p:cNvPr id="117" name="AutoShape 48">
            <a:extLst>
              <a:ext uri="{FF2B5EF4-FFF2-40B4-BE49-F238E27FC236}">
                <a16:creationId xmlns:a16="http://schemas.microsoft.com/office/drawing/2014/main" id="{BEB6581A-C0EA-40D1-AEAD-D501F71D3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213" y="4257966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04E188E-2AC4-48FE-9610-9811DF887D55}"/>
              </a:ext>
            </a:extLst>
          </p:cNvPr>
          <p:cNvSpPr txBox="1"/>
          <p:nvPr/>
        </p:nvSpPr>
        <p:spPr>
          <a:xfrm>
            <a:off x="9484118" y="4542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9" name="Picture 40" descr="computer">
            <a:extLst>
              <a:ext uri="{FF2B5EF4-FFF2-40B4-BE49-F238E27FC236}">
                <a16:creationId xmlns:a16="http://schemas.microsoft.com/office/drawing/2014/main" id="{79616C78-3908-4D8A-9270-7D534F38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6" y="552564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40" descr="computer">
            <a:extLst>
              <a:ext uri="{FF2B5EF4-FFF2-40B4-BE49-F238E27FC236}">
                <a16:creationId xmlns:a16="http://schemas.microsoft.com/office/drawing/2014/main" id="{306BFBC9-795C-4723-B7CF-306A9E76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87" y="552564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B91812E-07A4-421F-955C-E5BD6578C91D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8593189" y="478019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BF8DB8D2-F1F0-48D2-B5FE-6533DBECFC65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9227178" y="458370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FC8B5A-B18C-4DA6-A798-B76CCF5A03F9}"/>
              </a:ext>
            </a:extLst>
          </p:cNvPr>
          <p:cNvSpPr txBox="1"/>
          <p:nvPr/>
        </p:nvSpPr>
        <p:spPr>
          <a:xfrm>
            <a:off x="8404005" y="589728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1745F40-2292-4915-B492-97D5BF0E91FD}"/>
              </a:ext>
            </a:extLst>
          </p:cNvPr>
          <p:cNvSpPr txBox="1"/>
          <p:nvPr/>
        </p:nvSpPr>
        <p:spPr>
          <a:xfrm>
            <a:off x="9249301" y="5897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5" name="Group 40">
            <a:extLst>
              <a:ext uri="{FF2B5EF4-FFF2-40B4-BE49-F238E27FC236}">
                <a16:creationId xmlns:a16="http://schemas.microsoft.com/office/drawing/2014/main" id="{D38E1517-4CBC-4087-BD26-86576CF091D2}"/>
              </a:ext>
            </a:extLst>
          </p:cNvPr>
          <p:cNvGraphicFramePr>
            <a:graphicFrameLocks noGrp="1"/>
          </p:cNvGraphicFramePr>
          <p:nvPr/>
        </p:nvGraphicFramePr>
        <p:xfrm>
          <a:off x="4603371" y="2016779"/>
          <a:ext cx="3050723" cy="2072544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2903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290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16325"/>
                  </a:ext>
                </a:extLst>
              </a:tr>
            </a:tbl>
          </a:graphicData>
        </a:graphic>
      </p:graphicFrame>
      <p:sp>
        <p:nvSpPr>
          <p:cNvPr id="46" name="AutoShape 48">
            <a:extLst>
              <a:ext uri="{FF2B5EF4-FFF2-40B4-BE49-F238E27FC236}">
                <a16:creationId xmlns:a16="http://schemas.microsoft.com/office/drawing/2014/main" id="{82A6B451-5FDB-43A1-B477-1493AB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567" y="4239615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BA8B34-FBD9-47B4-BA7D-3EE3035C6141}"/>
              </a:ext>
            </a:extLst>
          </p:cNvPr>
          <p:cNvSpPr txBox="1"/>
          <p:nvPr/>
        </p:nvSpPr>
        <p:spPr>
          <a:xfrm>
            <a:off x="2096488" y="453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Picture 40" descr="computer">
            <a:extLst>
              <a:ext uri="{FF2B5EF4-FFF2-40B4-BE49-F238E27FC236}">
                <a16:creationId xmlns:a16="http://schemas.microsoft.com/office/drawing/2014/main" id="{06FBF21E-B885-4326-B1B2-602DEAA7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20" y="55072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0" descr="computer">
            <a:extLst>
              <a:ext uri="{FF2B5EF4-FFF2-40B4-BE49-F238E27FC236}">
                <a16:creationId xmlns:a16="http://schemas.microsoft.com/office/drawing/2014/main" id="{C4C3D25F-E13D-473E-BA63-5E70066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41" y="550729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2D2E43-74F2-4677-ABE3-B6AA627A2A49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737543" y="476184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194F9FB-29CC-4E35-9FBE-FFEAC58C3D9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371532" y="456535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24" descr="集线器">
            <a:extLst>
              <a:ext uri="{FF2B5EF4-FFF2-40B4-BE49-F238E27FC236}">
                <a16:creationId xmlns:a16="http://schemas.microsoft.com/office/drawing/2014/main" id="{288B0516-E310-4D33-B90C-6CA83630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0" y="4445106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08601774-8460-4F28-867F-2255D7161FA3}"/>
              </a:ext>
            </a:extLst>
          </p:cNvPr>
          <p:cNvSpPr txBox="1"/>
          <p:nvPr/>
        </p:nvSpPr>
        <p:spPr>
          <a:xfrm>
            <a:off x="2538734" y="587893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B17B268-4F0B-466E-B5CB-8AB3C2975F17}"/>
              </a:ext>
            </a:extLst>
          </p:cNvPr>
          <p:cNvSpPr txBox="1"/>
          <p:nvPr/>
        </p:nvSpPr>
        <p:spPr>
          <a:xfrm>
            <a:off x="3384030" y="5878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22EE3E0-FD5F-4805-B647-42B0B9E5962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605430" y="4746571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7E580-C849-4584-826C-B1CD7CA1F813}"/>
              </a:ext>
            </a:extLst>
          </p:cNvPr>
          <p:cNvGrpSpPr/>
          <p:nvPr/>
        </p:nvGrpSpPr>
        <p:grpSpPr>
          <a:xfrm>
            <a:off x="4947451" y="4356926"/>
            <a:ext cx="2299836" cy="943937"/>
            <a:chOff x="4223344" y="4271744"/>
            <a:chExt cx="2299836" cy="943937"/>
          </a:xfrm>
        </p:grpSpPr>
        <p:pic>
          <p:nvPicPr>
            <p:cNvPr id="74" name="Picture 48">
              <a:extLst>
                <a:ext uri="{FF2B5EF4-FFF2-40B4-BE49-F238E27FC236}">
                  <a16:creationId xmlns:a16="http://schemas.microsoft.com/office/drawing/2014/main" id="{BCC48C01-23FA-4CA9-BF2F-36276AA080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0" y="4271744"/>
              <a:ext cx="870272" cy="60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BB862B8-C930-40A2-83A4-51C7BA611AE7}"/>
                </a:ext>
              </a:extLst>
            </p:cNvPr>
            <p:cNvSpPr txBox="1"/>
            <p:nvPr/>
          </p:nvSpPr>
          <p:spPr>
            <a:xfrm>
              <a:off x="4928233" y="484634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Switch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E291838-F37D-4053-BE17-C2E584AC0A30}"/>
                </a:ext>
              </a:extLst>
            </p:cNvPr>
            <p:cNvSpPr/>
            <p:nvPr/>
          </p:nvSpPr>
          <p:spPr>
            <a:xfrm>
              <a:off x="4819351" y="4602038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01AE6F3-57A1-4F4D-B421-B07CAA2E378C}"/>
                </a:ext>
              </a:extLst>
            </p:cNvPr>
            <p:cNvSpPr/>
            <p:nvPr/>
          </p:nvSpPr>
          <p:spPr>
            <a:xfrm>
              <a:off x="5770850" y="4590334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E4E1EED-5FF5-4382-9F1D-0EF350CB3D53}"/>
                </a:ext>
              </a:extLst>
            </p:cNvPr>
            <p:cNvSpPr txBox="1"/>
            <p:nvPr/>
          </p:nvSpPr>
          <p:spPr>
            <a:xfrm>
              <a:off x="4223344" y="4329385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C194482-DAB1-466D-B9FF-3BFE4A5D8893}"/>
                </a:ext>
              </a:extLst>
            </p:cNvPr>
            <p:cNvSpPr txBox="1"/>
            <p:nvPr/>
          </p:nvSpPr>
          <p:spPr>
            <a:xfrm>
              <a:off x="5807920" y="4303169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3" name="Picture 24" descr="集线器">
            <a:extLst>
              <a:ext uri="{FF2B5EF4-FFF2-40B4-BE49-F238E27FC236}">
                <a16:creationId xmlns:a16="http://schemas.microsoft.com/office/drawing/2014/main" id="{888F98E4-26C9-47C0-A889-F4BA6CDD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6" y="44634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8AC158C-2182-4FEC-AC35-5C56E94F8A27}"/>
              </a:ext>
            </a:extLst>
          </p:cNvPr>
          <p:cNvSpPr txBox="1"/>
          <p:nvPr/>
        </p:nvSpPr>
        <p:spPr>
          <a:xfrm>
            <a:off x="5058899" y="2727273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1C48A3-B900-43C3-B0FE-85E487C4FA23}"/>
              </a:ext>
            </a:extLst>
          </p:cNvPr>
          <p:cNvSpPr txBox="1"/>
          <p:nvPr/>
        </p:nvSpPr>
        <p:spPr>
          <a:xfrm>
            <a:off x="5078149" y="3071899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B62C9D-4B88-4A44-B8F5-950DA07CD014}"/>
              </a:ext>
            </a:extLst>
          </p:cNvPr>
          <p:cNvSpPr txBox="1"/>
          <p:nvPr/>
        </p:nvSpPr>
        <p:spPr>
          <a:xfrm>
            <a:off x="5078149" y="3407171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706520-18BB-4EB0-81BB-36F684B75CBF}"/>
              </a:ext>
            </a:extLst>
          </p:cNvPr>
          <p:cNvSpPr txBox="1"/>
          <p:nvPr/>
        </p:nvSpPr>
        <p:spPr>
          <a:xfrm>
            <a:off x="5068524" y="3732944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1CB4494D-103A-4D7F-94DA-5F3D8D80BF39}"/>
              </a:ext>
            </a:extLst>
          </p:cNvPr>
          <p:cNvSpPr txBox="1"/>
          <p:nvPr/>
        </p:nvSpPr>
        <p:spPr>
          <a:xfrm>
            <a:off x="7663720" y="2463350"/>
            <a:ext cx="4037137" cy="87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该表项的帧达到时间，重置老化时间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B7204B-BC71-484D-AD15-348021891180}"/>
              </a:ext>
            </a:extLst>
          </p:cNvPr>
          <p:cNvSpPr txBox="1"/>
          <p:nvPr/>
        </p:nvSpPr>
        <p:spPr>
          <a:xfrm>
            <a:off x="1146102" y="2166723"/>
            <a:ext cx="2863284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再次：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A发出数据帧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BD7A653-AC53-4EA6-B76B-F617A8F3B2B0}"/>
              </a:ext>
            </a:extLst>
          </p:cNvPr>
          <p:cNvGrpSpPr/>
          <p:nvPr/>
        </p:nvGrpSpPr>
        <p:grpSpPr>
          <a:xfrm>
            <a:off x="2240773" y="2735862"/>
            <a:ext cx="1814914" cy="721547"/>
            <a:chOff x="1370624" y="2758368"/>
            <a:chExt cx="1814914" cy="721547"/>
          </a:xfrm>
        </p:grpSpPr>
        <p:sp>
          <p:nvSpPr>
            <p:cNvPr id="40" name="标注: 左箭头 39">
              <a:extLst>
                <a:ext uri="{FF2B5EF4-FFF2-40B4-BE49-F238E27FC236}">
                  <a16:creationId xmlns:a16="http://schemas.microsoft.com/office/drawing/2014/main" id="{396220D0-84CF-4D66-BC20-09227C57EE89}"/>
                </a:ext>
              </a:extLst>
            </p:cNvPr>
            <p:cNvSpPr/>
            <p:nvPr/>
          </p:nvSpPr>
          <p:spPr>
            <a:xfrm>
              <a:off x="1370624" y="2758368"/>
              <a:ext cx="1814914" cy="687209"/>
            </a:xfrm>
            <a:prstGeom prst="leftArrowCallout">
              <a:avLst/>
            </a:prstGeom>
            <a:solidFill>
              <a:srgbClr val="CCCCFF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894AC71-7F64-4F39-B207-BE4BF3AD6CEE}"/>
                </a:ext>
              </a:extLst>
            </p:cNvPr>
            <p:cNvSpPr txBox="1"/>
            <p:nvPr/>
          </p:nvSpPr>
          <p:spPr>
            <a:xfrm>
              <a:off x="1974950" y="2772029"/>
              <a:ext cx="1210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逆向学习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754BDD4-67BE-4089-8AB3-1F152FA1F1A6}"/>
              </a:ext>
            </a:extLst>
          </p:cNvPr>
          <p:cNvSpPr txBox="1"/>
          <p:nvPr/>
        </p:nvSpPr>
        <p:spPr>
          <a:xfrm>
            <a:off x="7673344" y="1906415"/>
            <a:ext cx="434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交换机发现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MAC_A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已在表中！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B65A6C-D100-4D3F-A384-6D15CA7A004F}"/>
              </a:ext>
            </a:extLst>
          </p:cNvPr>
          <p:cNvSpPr/>
          <p:nvPr/>
        </p:nvSpPr>
        <p:spPr>
          <a:xfrm>
            <a:off x="4603371" y="2734912"/>
            <a:ext cx="3050723" cy="353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F9E145-8EBB-4FB9-A3F9-929D33A5462E}"/>
              </a:ext>
            </a:extLst>
          </p:cNvPr>
          <p:cNvCxnSpPr>
            <a:cxnSpLocks/>
          </p:cNvCxnSpPr>
          <p:nvPr/>
        </p:nvCxnSpPr>
        <p:spPr>
          <a:xfrm flipV="1">
            <a:off x="2625359" y="5078111"/>
            <a:ext cx="105571" cy="3098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7EC95F4-1CC8-41CF-9E07-B12619770607}"/>
              </a:ext>
            </a:extLst>
          </p:cNvPr>
          <p:cNvCxnSpPr>
            <a:cxnSpLocks/>
          </p:cNvCxnSpPr>
          <p:nvPr/>
        </p:nvCxnSpPr>
        <p:spPr>
          <a:xfrm>
            <a:off x="3570796" y="5107195"/>
            <a:ext cx="51091" cy="292663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78A82E1-1936-4AB4-805D-5C61ABD4A687}"/>
              </a:ext>
            </a:extLst>
          </p:cNvPr>
          <p:cNvCxnSpPr>
            <a:cxnSpLocks/>
          </p:cNvCxnSpPr>
          <p:nvPr/>
        </p:nvCxnSpPr>
        <p:spPr>
          <a:xfrm>
            <a:off x="4168450" y="4858414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20BF8-7CF5-4223-959D-F9BE1F63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914B-A93E-4DC1-A499-EA8D0B19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267197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各个网络设备厂商从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购买到特定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地址前缀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厂商保证所有设备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地址不同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类比：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身份证号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通信地址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地址：扁平化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S Mincho" charset="0"/>
              </a:rPr>
              <a:t>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可以将一块网卡从一个网络搬到另一个网络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地址：层次化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S Mincho" charset="0"/>
              </a:rPr>
              <a:t>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不可移植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地址与所属网络有关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地址的映射关系，通过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协议得到（参考网络层协议部分讲义）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只在一个局域网内部工作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56FAFC-E9F2-416A-B7D4-693A94092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56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：逆向学习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小结：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地址表的构建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800" dirty="0"/>
              <a:t>增加表项：帧的源地址对应的项不在表中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800" dirty="0"/>
              <a:t>删除表项：老化时间到期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800" dirty="0"/>
              <a:t>更新表项：帧的源地址在表中，更新时间戳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42" name="灯片编号占位符 38">
            <a:extLst>
              <a:ext uri="{FF2B5EF4-FFF2-40B4-BE49-F238E27FC236}">
                <a16:creationId xmlns:a16="http://schemas.microsoft.com/office/drawing/2014/main" id="{35AF26D5-767A-4658-97B1-5A8A59D131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50</a:t>
            </a:fld>
            <a:endParaRPr kumimoji="1" lang="zh-CN" altLang="en-US" dirty="0"/>
          </a:p>
        </p:txBody>
      </p:sp>
      <p:sp>
        <p:nvSpPr>
          <p:cNvPr id="39" name="波形 38">
            <a:extLst>
              <a:ext uri="{FF2B5EF4-FFF2-40B4-BE49-F238E27FC236}">
                <a16:creationId xmlns:a16="http://schemas.microsoft.com/office/drawing/2014/main" id="{1977B577-2DB5-4FF6-AE3E-196563EF534B}"/>
              </a:ext>
            </a:extLst>
          </p:cNvPr>
          <p:cNvSpPr/>
          <p:nvPr/>
        </p:nvSpPr>
        <p:spPr>
          <a:xfrm>
            <a:off x="1568935" y="4341091"/>
            <a:ext cx="8532857" cy="1145309"/>
          </a:xfrm>
          <a:prstGeom prst="wav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rgbClr val="7030A0"/>
                </a:solidFill>
              </a:rPr>
              <a:t>MAC</a:t>
            </a:r>
            <a:r>
              <a:rPr lang="zh-CN" altLang="en-US" sz="2800" b="1" dirty="0">
                <a:solidFill>
                  <a:srgbClr val="7030A0"/>
                </a:solidFill>
              </a:rPr>
              <a:t>地址表会满而溢出吗？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D051C-3329-4C02-BB5B-94A33698DEE1}"/>
              </a:ext>
            </a:extLst>
          </p:cNvPr>
          <p:cNvSpPr/>
          <p:nvPr/>
        </p:nvSpPr>
        <p:spPr>
          <a:xfrm>
            <a:off x="1066800" y="5615052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不同的交换机的</a:t>
            </a:r>
            <a:r>
              <a:rPr lang="en-US" altLang="zh-CN" sz="2400" dirty="0"/>
              <a:t>MAC</a:t>
            </a:r>
            <a:r>
              <a:rPr lang="zh-CN" altLang="en-US" sz="2400" dirty="0"/>
              <a:t>地址表的大小不同，越是高端的交换机的表空间越大</a:t>
            </a:r>
            <a:endParaRPr lang="en-US" altLang="zh-CN" sz="2400" dirty="0"/>
          </a:p>
          <a:p>
            <a:r>
              <a:rPr lang="zh-CN" altLang="en-US" sz="2400" dirty="0"/>
              <a:t>直连主机的接入交换机（</a:t>
            </a:r>
            <a:r>
              <a:rPr lang="en-US" altLang="zh-CN" sz="2400" dirty="0"/>
              <a:t>access switch</a:t>
            </a:r>
            <a:r>
              <a:rPr lang="zh-CN" altLang="en-US" sz="2400" dirty="0"/>
              <a:t>），表空间基本在</a:t>
            </a:r>
            <a:r>
              <a:rPr lang="en-US" altLang="zh-CN" sz="2400" dirty="0"/>
              <a:t>8K</a:t>
            </a:r>
            <a:r>
              <a:rPr lang="zh-CN" altLang="en-US" sz="2400" dirty="0"/>
              <a:t>左右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192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：处理数据帧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交换机通过逆向学习帧的源地址，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获知主机所处的位置，构建</a:t>
            </a:r>
            <a:r>
              <a:rPr lang="en-US" altLang="zh-CN" dirty="0"/>
              <a:t>MAC</a:t>
            </a:r>
            <a:r>
              <a:rPr lang="zh-CN" altLang="en-US" dirty="0"/>
              <a:t>地址表。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14" name="灯片编号占位符 38">
            <a:extLst>
              <a:ext uri="{FF2B5EF4-FFF2-40B4-BE49-F238E27FC236}">
                <a16:creationId xmlns:a16="http://schemas.microsoft.com/office/drawing/2014/main" id="{365E066A-9ADA-4E8A-A506-822886A63F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51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E8DD3-341E-4ADF-8CA2-3A39601B0CC0}"/>
              </a:ext>
            </a:extLst>
          </p:cNvPr>
          <p:cNvGrpSpPr/>
          <p:nvPr/>
        </p:nvGrpSpPr>
        <p:grpSpPr>
          <a:xfrm>
            <a:off x="2236138" y="2883610"/>
            <a:ext cx="7846763" cy="2281409"/>
            <a:chOff x="2236138" y="3167390"/>
            <a:chExt cx="7846763" cy="228140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C3C50C-7546-4620-9A16-E42818E800B1}"/>
                </a:ext>
              </a:extLst>
            </p:cNvPr>
            <p:cNvSpPr txBox="1"/>
            <p:nvPr/>
          </p:nvSpPr>
          <p:spPr>
            <a:xfrm>
              <a:off x="2236138" y="3167390"/>
              <a:ext cx="7846763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交换机如何利用</a:t>
              </a:r>
              <a:r>
                <a:rPr lang="en-US" altLang="zh-CN" sz="2800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MAC</a:t>
              </a:r>
              <a:r>
                <a:rPr lang="zh-CN" altLang="en-US" sz="2800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地址表进行数据帧的转发？</a:t>
              </a:r>
            </a:p>
          </p:txBody>
        </p:sp>
        <p:pic>
          <p:nvPicPr>
            <p:cNvPr id="6" name="Picture 48">
              <a:extLst>
                <a:ext uri="{FF2B5EF4-FFF2-40B4-BE49-F238E27FC236}">
                  <a16:creationId xmlns:a16="http://schemas.microsoft.com/office/drawing/2014/main" id="{2D8743DD-5CB1-479E-9610-A82C4F7F57A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375" y="4269669"/>
              <a:ext cx="1155700" cy="806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75A3352-99E6-46C2-B608-AF29AD4694C1}"/>
                </a:ext>
              </a:extLst>
            </p:cNvPr>
            <p:cNvSpPr txBox="1"/>
            <p:nvPr/>
          </p:nvSpPr>
          <p:spPr>
            <a:xfrm>
              <a:off x="6253212" y="5048689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Switch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标注: 右箭头 3">
              <a:extLst>
                <a:ext uri="{FF2B5EF4-FFF2-40B4-BE49-F238E27FC236}">
                  <a16:creationId xmlns:a16="http://schemas.microsoft.com/office/drawing/2014/main" id="{394FAAFA-0105-4CCD-9982-71887F1E146F}"/>
                </a:ext>
              </a:extLst>
            </p:cNvPr>
            <p:cNvSpPr/>
            <p:nvPr/>
          </p:nvSpPr>
          <p:spPr>
            <a:xfrm>
              <a:off x="4119611" y="4552464"/>
              <a:ext cx="1953929" cy="523220"/>
            </a:xfrm>
            <a:prstGeom prst="rightArrowCallo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数据帧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4B5615F-1A4C-43EB-936C-22E207DFA51F}"/>
              </a:ext>
            </a:extLst>
          </p:cNvPr>
          <p:cNvSpPr txBox="1"/>
          <p:nvPr/>
        </p:nvSpPr>
        <p:spPr>
          <a:xfrm>
            <a:off x="129805" y="5523103"/>
            <a:ext cx="12246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交换机</a:t>
            </a:r>
            <a:r>
              <a:rPr lang="zh-CN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对于入境帧的处理</a:t>
            </a:r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种情况：</a:t>
            </a:r>
            <a:r>
              <a:rPr lang="zh-CN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forwarding</a:t>
            </a:r>
            <a:r>
              <a:rPr lang="zh-CN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filtering</a:t>
            </a:r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flooding</a:t>
            </a:r>
            <a:r>
              <a:rPr lang="zh-CN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789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：处理数据帧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Forwarding</a:t>
            </a:r>
            <a:r>
              <a:rPr lang="zh-CN" altLang="en-US" dirty="0"/>
              <a:t>（转发）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55" name="灯片编号占位符 38">
            <a:extLst>
              <a:ext uri="{FF2B5EF4-FFF2-40B4-BE49-F238E27FC236}">
                <a16:creationId xmlns:a16="http://schemas.microsoft.com/office/drawing/2014/main" id="{3283D65A-2099-4677-B598-D841B2E307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52</a:t>
            </a:fld>
            <a:endParaRPr kumimoji="1" lang="zh-CN" altLang="en-US" dirty="0"/>
          </a:p>
        </p:txBody>
      </p:sp>
      <p:sp>
        <p:nvSpPr>
          <p:cNvPr id="5" name="AutoShape 48">
            <a:extLst>
              <a:ext uri="{FF2B5EF4-FFF2-40B4-BE49-F238E27FC236}">
                <a16:creationId xmlns:a16="http://schemas.microsoft.com/office/drawing/2014/main" id="{E38B0DEC-B4EF-42A1-A1B3-721F67C87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713" y="4257966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6144E1-4F70-4363-B08E-212A9FCDA83A}"/>
              </a:ext>
            </a:extLst>
          </p:cNvPr>
          <p:cNvSpPr txBox="1"/>
          <p:nvPr/>
        </p:nvSpPr>
        <p:spPr>
          <a:xfrm>
            <a:off x="10009618" y="4542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Picture 40" descr="computer">
            <a:extLst>
              <a:ext uri="{FF2B5EF4-FFF2-40B4-BE49-F238E27FC236}">
                <a16:creationId xmlns:a16="http://schemas.microsoft.com/office/drawing/2014/main" id="{76CFD894-E2E3-46D2-90FF-BFF77CE8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266" y="552564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0" descr="computer">
            <a:extLst>
              <a:ext uri="{FF2B5EF4-FFF2-40B4-BE49-F238E27FC236}">
                <a16:creationId xmlns:a16="http://schemas.microsoft.com/office/drawing/2014/main" id="{50DE6B78-DF9D-46BE-B562-CAF55280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187" y="552564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E95BD7-1A29-4F09-AE2A-FE6A2DB788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118689" y="478019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35D03E-5368-4FAC-8270-1F1B3A5D0DF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752678" y="458370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3603CE-2713-469C-9290-44F36E1F3572}"/>
              </a:ext>
            </a:extLst>
          </p:cNvPr>
          <p:cNvSpPr txBox="1"/>
          <p:nvPr/>
        </p:nvSpPr>
        <p:spPr>
          <a:xfrm>
            <a:off x="8929505" y="589728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19314-2A0C-4501-B539-109DA22BD6C8}"/>
              </a:ext>
            </a:extLst>
          </p:cNvPr>
          <p:cNvSpPr txBox="1"/>
          <p:nvPr/>
        </p:nvSpPr>
        <p:spPr>
          <a:xfrm>
            <a:off x="9774801" y="5897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3" name="Group 40">
            <a:extLst>
              <a:ext uri="{FF2B5EF4-FFF2-40B4-BE49-F238E27FC236}">
                <a16:creationId xmlns:a16="http://schemas.microsoft.com/office/drawing/2014/main" id="{4F92DB9A-D73A-4DAE-A8D9-BE3D52108F73}"/>
              </a:ext>
            </a:extLst>
          </p:cNvPr>
          <p:cNvGraphicFramePr>
            <a:graphicFrameLocks noGrp="1"/>
          </p:cNvGraphicFramePr>
          <p:nvPr/>
        </p:nvGraphicFramePr>
        <p:xfrm>
          <a:off x="5128871" y="2016779"/>
          <a:ext cx="3050723" cy="2072544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2903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290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16325"/>
                  </a:ext>
                </a:extLst>
              </a:tr>
            </a:tbl>
          </a:graphicData>
        </a:graphic>
      </p:graphicFrame>
      <p:sp>
        <p:nvSpPr>
          <p:cNvPr id="14" name="AutoShape 48">
            <a:extLst>
              <a:ext uri="{FF2B5EF4-FFF2-40B4-BE49-F238E27FC236}">
                <a16:creationId xmlns:a16="http://schemas.microsoft.com/office/drawing/2014/main" id="{9C61DCDA-B9FA-4C92-9F6B-2FA37D91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067" y="4239615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FEDB87-D7EC-4C88-8C58-E6C713996D60}"/>
              </a:ext>
            </a:extLst>
          </p:cNvPr>
          <p:cNvSpPr txBox="1"/>
          <p:nvPr/>
        </p:nvSpPr>
        <p:spPr>
          <a:xfrm>
            <a:off x="2621988" y="453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Picture 40" descr="computer">
            <a:extLst>
              <a:ext uri="{FF2B5EF4-FFF2-40B4-BE49-F238E27FC236}">
                <a16:creationId xmlns:a16="http://schemas.microsoft.com/office/drawing/2014/main" id="{79BE1E27-1716-4260-82D5-E9ED7AF6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0" y="55072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0" descr="computer">
            <a:extLst>
              <a:ext uri="{FF2B5EF4-FFF2-40B4-BE49-F238E27FC236}">
                <a16:creationId xmlns:a16="http://schemas.microsoft.com/office/drawing/2014/main" id="{917803CE-99BC-4292-81AC-E342B794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550729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736904F-B695-4921-9E46-CEF1BA952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263043" y="476184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1FBFE7B-540C-43EA-8A0B-4D8C7F22BDFB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97032" y="456535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24" descr="集线器">
            <a:extLst>
              <a:ext uri="{FF2B5EF4-FFF2-40B4-BE49-F238E27FC236}">
                <a16:creationId xmlns:a16="http://schemas.microsoft.com/office/drawing/2014/main" id="{AAF757B5-B452-4E56-9B5F-F0623915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0" y="4445106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D86AF3-FB60-4CB8-BB3E-E0A0D6782602}"/>
              </a:ext>
            </a:extLst>
          </p:cNvPr>
          <p:cNvSpPr txBox="1"/>
          <p:nvPr/>
        </p:nvSpPr>
        <p:spPr>
          <a:xfrm>
            <a:off x="3064234" y="587893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CB79FD-13F1-471E-9CDC-F3A2C3FB0624}"/>
              </a:ext>
            </a:extLst>
          </p:cNvPr>
          <p:cNvSpPr txBox="1"/>
          <p:nvPr/>
        </p:nvSpPr>
        <p:spPr>
          <a:xfrm>
            <a:off x="3909530" y="5878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8895BA-E6A6-40A5-81E2-E875B9F1DF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30930" y="4746571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BB15DE-898D-41A4-A904-14A2FD8A9BC1}"/>
              </a:ext>
            </a:extLst>
          </p:cNvPr>
          <p:cNvGrpSpPr/>
          <p:nvPr/>
        </p:nvGrpSpPr>
        <p:grpSpPr>
          <a:xfrm>
            <a:off x="5472951" y="4356926"/>
            <a:ext cx="2299836" cy="943937"/>
            <a:chOff x="4223344" y="4271744"/>
            <a:chExt cx="2299836" cy="943937"/>
          </a:xfrm>
        </p:grpSpPr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8CED73EE-8663-4AAD-B7C3-7CDB02D1579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0" y="4271744"/>
              <a:ext cx="870272" cy="60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A52896-36DC-4220-B975-65E19C002FD7}"/>
                </a:ext>
              </a:extLst>
            </p:cNvPr>
            <p:cNvSpPr txBox="1"/>
            <p:nvPr/>
          </p:nvSpPr>
          <p:spPr>
            <a:xfrm>
              <a:off x="4928233" y="484634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Switch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CF1EDAC-F907-4538-9090-D5E43E492E9C}"/>
                </a:ext>
              </a:extLst>
            </p:cNvPr>
            <p:cNvSpPr/>
            <p:nvPr/>
          </p:nvSpPr>
          <p:spPr>
            <a:xfrm>
              <a:off x="4819351" y="4602038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90465A8-C6A4-4EAC-BA8B-637B49EF8464}"/>
                </a:ext>
              </a:extLst>
            </p:cNvPr>
            <p:cNvSpPr/>
            <p:nvPr/>
          </p:nvSpPr>
          <p:spPr>
            <a:xfrm>
              <a:off x="5770850" y="4590334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534E16-37A5-47B1-B485-18C781EA3033}"/>
                </a:ext>
              </a:extLst>
            </p:cNvPr>
            <p:cNvSpPr txBox="1"/>
            <p:nvPr/>
          </p:nvSpPr>
          <p:spPr>
            <a:xfrm>
              <a:off x="4223344" y="4329385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078782-07FA-4AD2-80E3-27EE15437244}"/>
                </a:ext>
              </a:extLst>
            </p:cNvPr>
            <p:cNvSpPr txBox="1"/>
            <p:nvPr/>
          </p:nvSpPr>
          <p:spPr>
            <a:xfrm>
              <a:off x="5807920" y="4303169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1" name="Picture 24" descr="集线器">
            <a:extLst>
              <a:ext uri="{FF2B5EF4-FFF2-40B4-BE49-F238E27FC236}">
                <a16:creationId xmlns:a16="http://schemas.microsoft.com/office/drawing/2014/main" id="{C53169C4-1D76-4CB8-A9BC-32082CEC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176" y="44634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A316C02-C288-4980-B7F0-636E85BD5EB8}"/>
              </a:ext>
            </a:extLst>
          </p:cNvPr>
          <p:cNvSpPr txBox="1"/>
          <p:nvPr/>
        </p:nvSpPr>
        <p:spPr>
          <a:xfrm>
            <a:off x="5584399" y="2727273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4FDC89-B3C8-4708-A40E-EF6F539245F8}"/>
              </a:ext>
            </a:extLst>
          </p:cNvPr>
          <p:cNvSpPr txBox="1"/>
          <p:nvPr/>
        </p:nvSpPr>
        <p:spPr>
          <a:xfrm>
            <a:off x="5603649" y="3071899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8B937D-C98E-4948-9F47-AFD50DCA1756}"/>
              </a:ext>
            </a:extLst>
          </p:cNvPr>
          <p:cNvSpPr txBox="1"/>
          <p:nvPr/>
        </p:nvSpPr>
        <p:spPr>
          <a:xfrm>
            <a:off x="5603649" y="3407171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91D85AD-14A0-4D3D-8E5F-D4BACFDCCF4B}"/>
              </a:ext>
            </a:extLst>
          </p:cNvPr>
          <p:cNvSpPr txBox="1"/>
          <p:nvPr/>
        </p:nvSpPr>
        <p:spPr>
          <a:xfrm>
            <a:off x="5594024" y="3732944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46E1B90-35E1-48FF-B1AC-E6B8BB72B423}"/>
              </a:ext>
            </a:extLst>
          </p:cNvPr>
          <p:cNvCxnSpPr>
            <a:cxnSpLocks/>
          </p:cNvCxnSpPr>
          <p:nvPr/>
        </p:nvCxnSpPr>
        <p:spPr>
          <a:xfrm flipH="1" flipV="1">
            <a:off x="4105231" y="5076377"/>
            <a:ext cx="93889" cy="27312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E9AD9A7-BD2E-42F3-9E1C-E8AA14F1FBC9}"/>
              </a:ext>
            </a:extLst>
          </p:cNvPr>
          <p:cNvCxnSpPr>
            <a:cxnSpLocks/>
          </p:cNvCxnSpPr>
          <p:nvPr/>
        </p:nvCxnSpPr>
        <p:spPr>
          <a:xfrm flipH="1">
            <a:off x="3202704" y="5054679"/>
            <a:ext cx="91018" cy="279064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A2BC158-DDFE-4B7E-B2F2-0BA325E8259C}"/>
              </a:ext>
            </a:extLst>
          </p:cNvPr>
          <p:cNvCxnSpPr>
            <a:cxnSpLocks/>
          </p:cNvCxnSpPr>
          <p:nvPr/>
        </p:nvCxnSpPr>
        <p:spPr>
          <a:xfrm>
            <a:off x="4693950" y="4858414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48E8BC4F-F477-4E6A-893B-C43866C50372}"/>
              </a:ext>
            </a:extLst>
          </p:cNvPr>
          <p:cNvSpPr txBox="1"/>
          <p:nvPr/>
        </p:nvSpPr>
        <p:spPr>
          <a:xfrm>
            <a:off x="1146102" y="2166723"/>
            <a:ext cx="2747868" cy="53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 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发出数据帧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76E48E5-8C48-4476-A478-BAE3819DE0D7}"/>
              </a:ext>
            </a:extLst>
          </p:cNvPr>
          <p:cNvSpPr txBox="1"/>
          <p:nvPr/>
        </p:nvSpPr>
        <p:spPr>
          <a:xfrm>
            <a:off x="1419480" y="2857003"/>
            <a:ext cx="2066143" cy="1169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逆向学习源地址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并根据</a:t>
            </a:r>
            <a:r>
              <a:rPr lang="zh-CN" altLang="en-US" sz="2000" b="1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6B4173-02B7-4733-A2C4-7FE42EE971F0}"/>
              </a:ext>
            </a:extLst>
          </p:cNvPr>
          <p:cNvSpPr/>
          <p:nvPr/>
        </p:nvSpPr>
        <p:spPr>
          <a:xfrm>
            <a:off x="1751797" y="2233061"/>
            <a:ext cx="279133" cy="4316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83061DE-6D7D-4904-9060-ED611600B13D}"/>
              </a:ext>
            </a:extLst>
          </p:cNvPr>
          <p:cNvSpPr/>
          <p:nvPr/>
        </p:nvSpPr>
        <p:spPr>
          <a:xfrm>
            <a:off x="5128871" y="3745555"/>
            <a:ext cx="3050723" cy="35367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5C8DD3-B3EE-42A7-A917-ADCECFB3D8EC}"/>
              </a:ext>
            </a:extLst>
          </p:cNvPr>
          <p:cNvSpPr txBox="1"/>
          <p:nvPr/>
        </p:nvSpPr>
        <p:spPr>
          <a:xfrm>
            <a:off x="8198844" y="3411273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找到匹配项！</a:t>
            </a:r>
            <a:endParaRPr lang="en-US" altLang="zh-CN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从对应端口</a:t>
            </a:r>
            <a:r>
              <a:rPr lang="en-US" altLang="zh-CN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转发出去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E025DA7-9F0F-4489-8442-42745EF60622}"/>
              </a:ext>
            </a:extLst>
          </p:cNvPr>
          <p:cNvCxnSpPr>
            <a:cxnSpLocks/>
          </p:cNvCxnSpPr>
          <p:nvPr/>
        </p:nvCxnSpPr>
        <p:spPr>
          <a:xfrm>
            <a:off x="7609782" y="4858414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C8781FE-FE9D-4BCA-8802-1AB5781DEEFF}"/>
              </a:ext>
            </a:extLst>
          </p:cNvPr>
          <p:cNvCxnSpPr>
            <a:cxnSpLocks/>
          </p:cNvCxnSpPr>
          <p:nvPr/>
        </p:nvCxnSpPr>
        <p:spPr>
          <a:xfrm flipH="1">
            <a:off x="9026667" y="5132346"/>
            <a:ext cx="91018" cy="279064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CA5A7C-8A4D-4C73-91EB-CE926F0FF7DA}"/>
              </a:ext>
            </a:extLst>
          </p:cNvPr>
          <p:cNvCxnSpPr>
            <a:cxnSpLocks/>
          </p:cNvCxnSpPr>
          <p:nvPr/>
        </p:nvCxnSpPr>
        <p:spPr>
          <a:xfrm>
            <a:off x="9946483" y="5096598"/>
            <a:ext cx="107337" cy="31481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CAFDA2D-0172-4240-95F4-0FE2EFD859A7}"/>
              </a:ext>
            </a:extLst>
          </p:cNvPr>
          <p:cNvSpPr txBox="1"/>
          <p:nvPr/>
        </p:nvSpPr>
        <p:spPr>
          <a:xfrm>
            <a:off x="5193863" y="1488264"/>
            <a:ext cx="2914909" cy="4356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MAC地址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表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完善时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4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" grpId="0" animBg="1"/>
      <p:bldP spid="48" grpId="0" animBg="1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：处理数据帧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Filtering</a:t>
            </a:r>
            <a:r>
              <a:rPr lang="zh-CN" altLang="en-US" dirty="0"/>
              <a:t>（过滤）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56" name="灯片编号占位符 38">
            <a:extLst>
              <a:ext uri="{FF2B5EF4-FFF2-40B4-BE49-F238E27FC236}">
                <a16:creationId xmlns:a16="http://schemas.microsoft.com/office/drawing/2014/main" id="{686A4BD8-3708-4410-8ED7-16625808DC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53</a:t>
            </a:fld>
            <a:endParaRPr kumimoji="1" lang="zh-CN" altLang="en-US" dirty="0"/>
          </a:p>
        </p:txBody>
      </p:sp>
      <p:sp>
        <p:nvSpPr>
          <p:cNvPr id="5" name="AutoShape 48">
            <a:extLst>
              <a:ext uri="{FF2B5EF4-FFF2-40B4-BE49-F238E27FC236}">
                <a16:creationId xmlns:a16="http://schemas.microsoft.com/office/drawing/2014/main" id="{E38B0DEC-B4EF-42A1-A1B3-721F67C87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713" y="4257966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6144E1-4F70-4363-B08E-212A9FCDA83A}"/>
              </a:ext>
            </a:extLst>
          </p:cNvPr>
          <p:cNvSpPr txBox="1"/>
          <p:nvPr/>
        </p:nvSpPr>
        <p:spPr>
          <a:xfrm>
            <a:off x="10009618" y="4542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Picture 40" descr="computer">
            <a:extLst>
              <a:ext uri="{FF2B5EF4-FFF2-40B4-BE49-F238E27FC236}">
                <a16:creationId xmlns:a16="http://schemas.microsoft.com/office/drawing/2014/main" id="{76CFD894-E2E3-46D2-90FF-BFF77CE8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266" y="552564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0" descr="computer">
            <a:extLst>
              <a:ext uri="{FF2B5EF4-FFF2-40B4-BE49-F238E27FC236}">
                <a16:creationId xmlns:a16="http://schemas.microsoft.com/office/drawing/2014/main" id="{50DE6B78-DF9D-46BE-B562-CAF55280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187" y="5525649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E95BD7-1A29-4F09-AE2A-FE6A2DB788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118689" y="4780199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35D03E-5368-4FAC-8270-1F1B3A5D0DF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752678" y="4583709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3603CE-2713-469C-9290-44F36E1F3572}"/>
              </a:ext>
            </a:extLst>
          </p:cNvPr>
          <p:cNvSpPr txBox="1"/>
          <p:nvPr/>
        </p:nvSpPr>
        <p:spPr>
          <a:xfrm>
            <a:off x="8929505" y="589728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19314-2A0C-4501-B539-109DA22BD6C8}"/>
              </a:ext>
            </a:extLst>
          </p:cNvPr>
          <p:cNvSpPr txBox="1"/>
          <p:nvPr/>
        </p:nvSpPr>
        <p:spPr>
          <a:xfrm>
            <a:off x="9774801" y="5897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3" name="Group 40">
            <a:extLst>
              <a:ext uri="{FF2B5EF4-FFF2-40B4-BE49-F238E27FC236}">
                <a16:creationId xmlns:a16="http://schemas.microsoft.com/office/drawing/2014/main" id="{4F92DB9A-D73A-4DAE-A8D9-BE3D52108F73}"/>
              </a:ext>
            </a:extLst>
          </p:cNvPr>
          <p:cNvGraphicFramePr>
            <a:graphicFrameLocks noGrp="1"/>
          </p:cNvGraphicFramePr>
          <p:nvPr/>
        </p:nvGraphicFramePr>
        <p:xfrm>
          <a:off x="5128871" y="2016779"/>
          <a:ext cx="3050723" cy="2072544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2903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290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  <a:tr h="31449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16325"/>
                  </a:ext>
                </a:extLst>
              </a:tr>
            </a:tbl>
          </a:graphicData>
        </a:graphic>
      </p:graphicFrame>
      <p:sp>
        <p:nvSpPr>
          <p:cNvPr id="14" name="AutoShape 48">
            <a:extLst>
              <a:ext uri="{FF2B5EF4-FFF2-40B4-BE49-F238E27FC236}">
                <a16:creationId xmlns:a16="http://schemas.microsoft.com/office/drawing/2014/main" id="{9C61DCDA-B9FA-4C92-9F6B-2FA37D91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067" y="4239615"/>
            <a:ext cx="2560638" cy="215155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FEDB87-D7EC-4C88-8C58-E6C713996D60}"/>
              </a:ext>
            </a:extLst>
          </p:cNvPr>
          <p:cNvSpPr txBox="1"/>
          <p:nvPr/>
        </p:nvSpPr>
        <p:spPr>
          <a:xfrm>
            <a:off x="2621988" y="453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Picture 40" descr="computer">
            <a:extLst>
              <a:ext uri="{FF2B5EF4-FFF2-40B4-BE49-F238E27FC236}">
                <a16:creationId xmlns:a16="http://schemas.microsoft.com/office/drawing/2014/main" id="{79BE1E27-1716-4260-82D5-E9ED7AF6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0" y="55072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0" descr="computer">
            <a:extLst>
              <a:ext uri="{FF2B5EF4-FFF2-40B4-BE49-F238E27FC236}">
                <a16:creationId xmlns:a16="http://schemas.microsoft.com/office/drawing/2014/main" id="{917803CE-99BC-4292-81AC-E342B794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550729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736904F-B695-4921-9E46-CEF1BA952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263043" y="476184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1FBFE7B-540C-43EA-8A0B-4D8C7F22BDFB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97032" y="456535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24" descr="集线器">
            <a:extLst>
              <a:ext uri="{FF2B5EF4-FFF2-40B4-BE49-F238E27FC236}">
                <a16:creationId xmlns:a16="http://schemas.microsoft.com/office/drawing/2014/main" id="{AAF757B5-B452-4E56-9B5F-F0623915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0" y="4445106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D86AF3-FB60-4CB8-BB3E-E0A0D6782602}"/>
              </a:ext>
            </a:extLst>
          </p:cNvPr>
          <p:cNvSpPr txBox="1"/>
          <p:nvPr/>
        </p:nvSpPr>
        <p:spPr>
          <a:xfrm>
            <a:off x="3064234" y="587893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CB79FD-13F1-471E-9CDC-F3A2C3FB0624}"/>
              </a:ext>
            </a:extLst>
          </p:cNvPr>
          <p:cNvSpPr txBox="1"/>
          <p:nvPr/>
        </p:nvSpPr>
        <p:spPr>
          <a:xfrm>
            <a:off x="3909530" y="5878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8895BA-E6A6-40A5-81E2-E875B9F1DF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30930" y="4746571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BB15DE-898D-41A4-A904-14A2FD8A9BC1}"/>
              </a:ext>
            </a:extLst>
          </p:cNvPr>
          <p:cNvGrpSpPr/>
          <p:nvPr/>
        </p:nvGrpSpPr>
        <p:grpSpPr>
          <a:xfrm>
            <a:off x="5472951" y="4356926"/>
            <a:ext cx="2299836" cy="943937"/>
            <a:chOff x="4223344" y="4271744"/>
            <a:chExt cx="2299836" cy="943937"/>
          </a:xfrm>
        </p:grpSpPr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8CED73EE-8663-4AAD-B7C3-7CDB02D1579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0" y="4271744"/>
              <a:ext cx="870272" cy="60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A52896-36DC-4220-B975-65E19C002FD7}"/>
                </a:ext>
              </a:extLst>
            </p:cNvPr>
            <p:cNvSpPr txBox="1"/>
            <p:nvPr/>
          </p:nvSpPr>
          <p:spPr>
            <a:xfrm>
              <a:off x="4928233" y="484634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Switch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CF1EDAC-F907-4538-9090-D5E43E492E9C}"/>
                </a:ext>
              </a:extLst>
            </p:cNvPr>
            <p:cNvSpPr/>
            <p:nvPr/>
          </p:nvSpPr>
          <p:spPr>
            <a:xfrm>
              <a:off x="4819351" y="4602038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90465A8-C6A4-4EAC-BA8B-637B49EF8464}"/>
                </a:ext>
              </a:extLst>
            </p:cNvPr>
            <p:cNvSpPr/>
            <p:nvPr/>
          </p:nvSpPr>
          <p:spPr>
            <a:xfrm>
              <a:off x="5770850" y="4590334"/>
              <a:ext cx="135653" cy="114883"/>
            </a:xfrm>
            <a:prstGeom prst="ellipse">
              <a:avLst/>
            </a:prstGeom>
            <a:solidFill>
              <a:srgbClr val="5B3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534E16-37A5-47B1-B485-18C781EA3033}"/>
                </a:ext>
              </a:extLst>
            </p:cNvPr>
            <p:cNvSpPr txBox="1"/>
            <p:nvPr/>
          </p:nvSpPr>
          <p:spPr>
            <a:xfrm>
              <a:off x="4223344" y="4329385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078782-07FA-4AD2-80E3-27EE15437244}"/>
                </a:ext>
              </a:extLst>
            </p:cNvPr>
            <p:cNvSpPr txBox="1"/>
            <p:nvPr/>
          </p:nvSpPr>
          <p:spPr>
            <a:xfrm>
              <a:off x="5807920" y="4303169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端口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1" name="Picture 24" descr="集线器">
            <a:extLst>
              <a:ext uri="{FF2B5EF4-FFF2-40B4-BE49-F238E27FC236}">
                <a16:creationId xmlns:a16="http://schemas.microsoft.com/office/drawing/2014/main" id="{C53169C4-1D76-4CB8-A9BC-32082CEC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176" y="446345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A316C02-C288-4980-B7F0-636E85BD5EB8}"/>
              </a:ext>
            </a:extLst>
          </p:cNvPr>
          <p:cNvSpPr txBox="1"/>
          <p:nvPr/>
        </p:nvSpPr>
        <p:spPr>
          <a:xfrm>
            <a:off x="5584399" y="2727273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4FDC89-B3C8-4708-A40E-EF6F539245F8}"/>
              </a:ext>
            </a:extLst>
          </p:cNvPr>
          <p:cNvSpPr txBox="1"/>
          <p:nvPr/>
        </p:nvSpPr>
        <p:spPr>
          <a:xfrm>
            <a:off x="5603649" y="3071899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8B937D-C98E-4948-9F47-AFD50DCA1756}"/>
              </a:ext>
            </a:extLst>
          </p:cNvPr>
          <p:cNvSpPr txBox="1"/>
          <p:nvPr/>
        </p:nvSpPr>
        <p:spPr>
          <a:xfrm>
            <a:off x="5603649" y="3407171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91D85AD-14A0-4D3D-8E5F-D4BACFDCCF4B}"/>
              </a:ext>
            </a:extLst>
          </p:cNvPr>
          <p:cNvSpPr txBox="1"/>
          <p:nvPr/>
        </p:nvSpPr>
        <p:spPr>
          <a:xfrm>
            <a:off x="5594024" y="3732944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46E1B90-35E1-48FF-B1AC-E6B8BB72B423}"/>
              </a:ext>
            </a:extLst>
          </p:cNvPr>
          <p:cNvCxnSpPr>
            <a:cxnSpLocks/>
          </p:cNvCxnSpPr>
          <p:nvPr/>
        </p:nvCxnSpPr>
        <p:spPr>
          <a:xfrm flipH="1" flipV="1">
            <a:off x="4105231" y="5076377"/>
            <a:ext cx="93889" cy="27312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E9AD9A7-BD2E-42F3-9E1C-E8AA14F1FBC9}"/>
              </a:ext>
            </a:extLst>
          </p:cNvPr>
          <p:cNvCxnSpPr>
            <a:cxnSpLocks/>
          </p:cNvCxnSpPr>
          <p:nvPr/>
        </p:nvCxnSpPr>
        <p:spPr>
          <a:xfrm flipH="1">
            <a:off x="3202704" y="5054679"/>
            <a:ext cx="91018" cy="27906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A2BC158-DDFE-4B7E-B2F2-0BA325E8259C}"/>
              </a:ext>
            </a:extLst>
          </p:cNvPr>
          <p:cNvCxnSpPr>
            <a:cxnSpLocks/>
          </p:cNvCxnSpPr>
          <p:nvPr/>
        </p:nvCxnSpPr>
        <p:spPr>
          <a:xfrm>
            <a:off x="4693950" y="4858414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48E8BC4F-F477-4E6A-893B-C43866C50372}"/>
              </a:ext>
            </a:extLst>
          </p:cNvPr>
          <p:cNvSpPr txBox="1"/>
          <p:nvPr/>
        </p:nvSpPr>
        <p:spPr>
          <a:xfrm>
            <a:off x="1146102" y="2166723"/>
            <a:ext cx="2728632" cy="53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发出数据帧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6B4173-02B7-4733-A2C4-7FE42EE971F0}"/>
              </a:ext>
            </a:extLst>
          </p:cNvPr>
          <p:cNvSpPr/>
          <p:nvPr/>
        </p:nvSpPr>
        <p:spPr>
          <a:xfrm>
            <a:off x="1751797" y="2233061"/>
            <a:ext cx="279133" cy="4316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83061DE-6D7D-4904-9060-ED611600B13D}"/>
              </a:ext>
            </a:extLst>
          </p:cNvPr>
          <p:cNvSpPr/>
          <p:nvPr/>
        </p:nvSpPr>
        <p:spPr>
          <a:xfrm>
            <a:off x="5128871" y="2744529"/>
            <a:ext cx="3050723" cy="35367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5C8DD3-B3EE-42A7-A917-ADCECFB3D8EC}"/>
              </a:ext>
            </a:extLst>
          </p:cNvPr>
          <p:cNvSpPr txBox="1"/>
          <p:nvPr/>
        </p:nvSpPr>
        <p:spPr>
          <a:xfrm>
            <a:off x="8189219" y="2711884"/>
            <a:ext cx="2940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找到匹配项！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入境口</a:t>
            </a:r>
            <a:r>
              <a:rPr lang="en-US" altLang="zh-CN" sz="200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00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出境口，丢弃！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C41FC12-27B4-4BCB-817A-08AC3203FA32}"/>
              </a:ext>
            </a:extLst>
          </p:cNvPr>
          <p:cNvGrpSpPr/>
          <p:nvPr/>
        </p:nvGrpSpPr>
        <p:grpSpPr>
          <a:xfrm>
            <a:off x="5591264" y="4815692"/>
            <a:ext cx="697627" cy="821711"/>
            <a:chOff x="4618425" y="3683319"/>
            <a:chExt cx="993410" cy="1413819"/>
          </a:xfrm>
        </p:grpSpPr>
        <p:pic>
          <p:nvPicPr>
            <p:cNvPr id="49" name="图形 48" descr="箭头: 向左旋转">
              <a:extLst>
                <a:ext uri="{FF2B5EF4-FFF2-40B4-BE49-F238E27FC236}">
                  <a16:creationId xmlns:a16="http://schemas.microsoft.com/office/drawing/2014/main" id="{A5B97A36-97C0-4378-967B-D9B3A70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6214" y="3683319"/>
              <a:ext cx="660270" cy="914400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0CB1B39-BEEB-478A-8228-CB500B027DA3}"/>
                </a:ext>
              </a:extLst>
            </p:cNvPr>
            <p:cNvSpPr txBox="1"/>
            <p:nvPr/>
          </p:nvSpPr>
          <p:spPr>
            <a:xfrm>
              <a:off x="4618425" y="4408717"/>
              <a:ext cx="993410" cy="688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丢弃</a:t>
              </a:r>
            </a:p>
          </p:txBody>
        </p:sp>
      </p:grpSp>
      <p:sp>
        <p:nvSpPr>
          <p:cNvPr id="54" name="AutoShape 67">
            <a:extLst>
              <a:ext uri="{FF2B5EF4-FFF2-40B4-BE49-F238E27FC236}">
                <a16:creationId xmlns:a16="http://schemas.microsoft.com/office/drawing/2014/main" id="{93CB35E0-5B8E-4A05-B413-4C26905DB2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44685" y="4600992"/>
            <a:ext cx="285750" cy="287337"/>
          </a:xfrm>
          <a:custGeom>
            <a:avLst/>
            <a:gdLst>
              <a:gd name="T0" fmla="*/ 142875 w 21600"/>
              <a:gd name="T1" fmla="*/ 0 h 21600"/>
              <a:gd name="T2" fmla="*/ 41844 w 21600"/>
              <a:gd name="T3" fmla="*/ 42076 h 21600"/>
              <a:gd name="T4" fmla="*/ 0 w 21600"/>
              <a:gd name="T5" fmla="*/ 143669 h 21600"/>
              <a:gd name="T6" fmla="*/ 41844 w 21600"/>
              <a:gd name="T7" fmla="*/ 245261 h 21600"/>
              <a:gd name="T8" fmla="*/ 142875 w 21600"/>
              <a:gd name="T9" fmla="*/ 287337 h 21600"/>
              <a:gd name="T10" fmla="*/ 243906 w 21600"/>
              <a:gd name="T11" fmla="*/ 245261 h 21600"/>
              <a:gd name="T12" fmla="*/ 285750 w 21600"/>
              <a:gd name="T13" fmla="*/ 143669 h 21600"/>
              <a:gd name="T14" fmla="*/ 243906 w 21600"/>
              <a:gd name="T15" fmla="*/ 4207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1C656B8-9B6C-4899-BF75-72E46F4A728D}"/>
              </a:ext>
            </a:extLst>
          </p:cNvPr>
          <p:cNvSpPr txBox="1"/>
          <p:nvPr/>
        </p:nvSpPr>
        <p:spPr>
          <a:xfrm>
            <a:off x="5193863" y="1488264"/>
            <a:ext cx="2914909" cy="4356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MAC地址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表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完善时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E779FD-5097-4B5D-A9EA-3C4C74DAE2CC}"/>
              </a:ext>
            </a:extLst>
          </p:cNvPr>
          <p:cNvSpPr txBox="1"/>
          <p:nvPr/>
        </p:nvSpPr>
        <p:spPr>
          <a:xfrm>
            <a:off x="1419480" y="2857003"/>
            <a:ext cx="2066143" cy="1169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逆向学习源地址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并根据</a:t>
            </a:r>
            <a:r>
              <a:rPr lang="zh-CN" altLang="en-US" sz="2000" b="1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地址表</a:t>
            </a:r>
          </a:p>
        </p:txBody>
      </p:sp>
    </p:spTree>
    <p:extLst>
      <p:ext uri="{BB962C8B-B14F-4D97-AF65-F5344CB8AC3E}">
        <p14:creationId xmlns:p14="http://schemas.microsoft.com/office/powerpoint/2010/main" val="34892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37" grpId="0"/>
      <p:bldP spid="54" grpId="0" animBg="1"/>
      <p:bldP spid="5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：处理数据帧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Flooding</a:t>
            </a:r>
            <a:r>
              <a:rPr lang="zh-CN" altLang="en-US" dirty="0"/>
              <a:t>（泛洪）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77" name="灯片编号占位符 38">
            <a:extLst>
              <a:ext uri="{FF2B5EF4-FFF2-40B4-BE49-F238E27FC236}">
                <a16:creationId xmlns:a16="http://schemas.microsoft.com/office/drawing/2014/main" id="{A917B850-C73C-438C-ACD7-46EC102F7A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54</a:t>
            </a:fld>
            <a:endParaRPr kumimoji="1" lang="zh-CN" altLang="en-US" dirty="0"/>
          </a:p>
        </p:txBody>
      </p:sp>
      <p:sp>
        <p:nvSpPr>
          <p:cNvPr id="117" name="AutoShape 48">
            <a:extLst>
              <a:ext uri="{FF2B5EF4-FFF2-40B4-BE49-F238E27FC236}">
                <a16:creationId xmlns:a16="http://schemas.microsoft.com/office/drawing/2014/main" id="{BEB6581A-C0EA-40D1-AEAD-D501F71D3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213" y="3776009"/>
            <a:ext cx="2560638" cy="18871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04E188E-2AC4-48FE-9610-9811DF887D55}"/>
              </a:ext>
            </a:extLst>
          </p:cNvPr>
          <p:cNvSpPr txBox="1"/>
          <p:nvPr/>
        </p:nvSpPr>
        <p:spPr>
          <a:xfrm>
            <a:off x="9484118" y="39613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9" name="Picture 40" descr="computer">
            <a:extLst>
              <a:ext uri="{FF2B5EF4-FFF2-40B4-BE49-F238E27FC236}">
                <a16:creationId xmlns:a16="http://schemas.microsoft.com/office/drawing/2014/main" id="{79616C78-3908-4D8A-9270-7D534F38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6" y="494473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40" descr="computer">
            <a:extLst>
              <a:ext uri="{FF2B5EF4-FFF2-40B4-BE49-F238E27FC236}">
                <a16:creationId xmlns:a16="http://schemas.microsoft.com/office/drawing/2014/main" id="{306BFBC9-795C-4723-B7CF-306A9E76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87" y="494473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B91812E-07A4-421F-955C-E5BD6578C91D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8593189" y="4199283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BF8DB8D2-F1F0-48D2-B5FE-6533DBECFC65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9227178" y="4002793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FC8B5A-B18C-4DA6-A798-B76CCF5A03F9}"/>
              </a:ext>
            </a:extLst>
          </p:cNvPr>
          <p:cNvSpPr txBox="1"/>
          <p:nvPr/>
        </p:nvSpPr>
        <p:spPr>
          <a:xfrm>
            <a:off x="8404005" y="531636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1745F40-2292-4915-B492-97D5BF0E91FD}"/>
              </a:ext>
            </a:extLst>
          </p:cNvPr>
          <p:cNvSpPr txBox="1"/>
          <p:nvPr/>
        </p:nvSpPr>
        <p:spPr>
          <a:xfrm>
            <a:off x="9249301" y="53163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5" name="Group 40">
            <a:extLst>
              <a:ext uri="{FF2B5EF4-FFF2-40B4-BE49-F238E27FC236}">
                <a16:creationId xmlns:a16="http://schemas.microsoft.com/office/drawing/2014/main" id="{D38E1517-4CBC-4087-BD26-86576CF091D2}"/>
              </a:ext>
            </a:extLst>
          </p:cNvPr>
          <p:cNvGraphicFramePr>
            <a:graphicFrameLocks noGrp="1"/>
          </p:cNvGraphicFramePr>
          <p:nvPr/>
        </p:nvGraphicFramePr>
        <p:xfrm>
          <a:off x="4603371" y="1876928"/>
          <a:ext cx="3050723" cy="1786032"/>
        </p:xfrm>
        <a:graphic>
          <a:graphicData uri="http://schemas.openxmlformats.org/drawingml/2006/table">
            <a:tbl>
              <a:tblPr/>
              <a:tblGrid>
                <a:gridCol w="1910285">
                  <a:extLst>
                    <a:ext uri="{9D8B030D-6E8A-4147-A177-3AD203B41FA5}">
                      <a16:colId xmlns:a16="http://schemas.microsoft.com/office/drawing/2014/main" val="2618950429"/>
                    </a:ext>
                  </a:extLst>
                </a:gridCol>
                <a:gridCol w="1140438">
                  <a:extLst>
                    <a:ext uri="{9D8B030D-6E8A-4147-A177-3AD203B41FA5}">
                      <a16:colId xmlns:a16="http://schemas.microsoft.com/office/drawing/2014/main" val="3413954641"/>
                    </a:ext>
                  </a:extLst>
                </a:gridCol>
              </a:tblGrid>
              <a:tr h="34325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地址表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58257"/>
                  </a:ext>
                </a:extLst>
              </a:tr>
              <a:tr h="3432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MAC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地址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端口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49904"/>
                  </a:ext>
                </a:extLst>
              </a:tr>
              <a:tr h="31465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4370"/>
                  </a:ext>
                </a:extLst>
              </a:tr>
              <a:tr h="31465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03368"/>
                  </a:ext>
                </a:extLst>
              </a:tr>
              <a:tr h="3840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6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 algn="l" defTabSz="914400" rtl="0" eaLnBrk="1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algn="l" defTabSz="914400" rtl="0" eaLnBrk="1" fontAlgn="base" latinLnBrk="0" hangingPunct="1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1400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42063"/>
                  </a:ext>
                </a:extLst>
              </a:tr>
            </a:tbl>
          </a:graphicData>
        </a:graphic>
      </p:graphicFrame>
      <p:sp>
        <p:nvSpPr>
          <p:cNvPr id="46" name="AutoShape 48">
            <a:extLst>
              <a:ext uri="{FF2B5EF4-FFF2-40B4-BE49-F238E27FC236}">
                <a16:creationId xmlns:a16="http://schemas.microsoft.com/office/drawing/2014/main" id="{82A6B451-5FDB-43A1-B477-1493AB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567" y="3776010"/>
            <a:ext cx="2560638" cy="18871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BA8B34-FBD9-47B4-BA7D-3EE3035C6141}"/>
              </a:ext>
            </a:extLst>
          </p:cNvPr>
          <p:cNvSpPr txBox="1"/>
          <p:nvPr/>
        </p:nvSpPr>
        <p:spPr>
          <a:xfrm>
            <a:off x="2096488" y="39548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Picture 40" descr="computer">
            <a:extLst>
              <a:ext uri="{FF2B5EF4-FFF2-40B4-BE49-F238E27FC236}">
                <a16:creationId xmlns:a16="http://schemas.microsoft.com/office/drawing/2014/main" id="{06FBF21E-B885-4326-B1B2-602DEAA7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20" y="492638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0" descr="computer">
            <a:extLst>
              <a:ext uri="{FF2B5EF4-FFF2-40B4-BE49-F238E27FC236}">
                <a16:creationId xmlns:a16="http://schemas.microsoft.com/office/drawing/2014/main" id="{C4C3D25F-E13D-473E-BA63-5E70066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41" y="492638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2D2E43-74F2-4677-ABE3-B6AA627A2A49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737543" y="4180932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194F9FB-29CC-4E35-9FBE-FFEAC58C3D9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371532" y="3984442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24" descr="集线器">
            <a:extLst>
              <a:ext uri="{FF2B5EF4-FFF2-40B4-BE49-F238E27FC236}">
                <a16:creationId xmlns:a16="http://schemas.microsoft.com/office/drawing/2014/main" id="{288B0516-E310-4D33-B90C-6CA83630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0" y="3864190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08601774-8460-4F28-867F-2255D7161FA3}"/>
              </a:ext>
            </a:extLst>
          </p:cNvPr>
          <p:cNvSpPr txBox="1"/>
          <p:nvPr/>
        </p:nvSpPr>
        <p:spPr>
          <a:xfrm>
            <a:off x="2538734" y="529801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B17B268-4F0B-466E-B5CB-8AB3C2975F17}"/>
              </a:ext>
            </a:extLst>
          </p:cNvPr>
          <p:cNvSpPr txBox="1"/>
          <p:nvPr/>
        </p:nvSpPr>
        <p:spPr>
          <a:xfrm>
            <a:off x="3384030" y="5298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22EE3E0-FD5F-4805-B647-42B0B9E5962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605430" y="4165655"/>
            <a:ext cx="50342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AE291838-F37D-4053-BE17-C2E584AC0A30}"/>
              </a:ext>
            </a:extLst>
          </p:cNvPr>
          <p:cNvSpPr/>
          <p:nvPr/>
        </p:nvSpPr>
        <p:spPr>
          <a:xfrm>
            <a:off x="5543458" y="4106304"/>
            <a:ext cx="135653" cy="114883"/>
          </a:xfrm>
          <a:prstGeom prst="ellipse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701AE6F3-57A1-4F4D-B421-B07CAA2E378C}"/>
              </a:ext>
            </a:extLst>
          </p:cNvPr>
          <p:cNvSpPr/>
          <p:nvPr/>
        </p:nvSpPr>
        <p:spPr>
          <a:xfrm>
            <a:off x="6494957" y="4094600"/>
            <a:ext cx="135653" cy="114883"/>
          </a:xfrm>
          <a:prstGeom prst="ellipse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E4E1EED-5FF5-4382-9F1D-0EF350CB3D53}"/>
              </a:ext>
            </a:extLst>
          </p:cNvPr>
          <p:cNvSpPr txBox="1"/>
          <p:nvPr/>
        </p:nvSpPr>
        <p:spPr>
          <a:xfrm>
            <a:off x="4947451" y="383365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194482-DAB1-466D-B9FF-3BFE4A5D8893}"/>
              </a:ext>
            </a:extLst>
          </p:cNvPr>
          <p:cNvSpPr txBox="1"/>
          <p:nvPr/>
        </p:nvSpPr>
        <p:spPr>
          <a:xfrm>
            <a:off x="6532027" y="380743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A3B3244-F542-4948-9EFD-F09A7185BF9A}"/>
              </a:ext>
            </a:extLst>
          </p:cNvPr>
          <p:cNvSpPr txBox="1"/>
          <p:nvPr/>
        </p:nvSpPr>
        <p:spPr>
          <a:xfrm>
            <a:off x="4623934" y="1368993"/>
            <a:ext cx="2914909" cy="4356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MAC地址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表</a:t>
            </a:r>
            <a:r>
              <a:rPr lang="zh-CN" altLang="en-US" sz="2000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不完善时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CAB51EB-66D4-438A-BD47-4E9D65280E54}"/>
              </a:ext>
            </a:extLst>
          </p:cNvPr>
          <p:cNvSpPr txBox="1"/>
          <p:nvPr/>
        </p:nvSpPr>
        <p:spPr>
          <a:xfrm>
            <a:off x="1146102" y="2166723"/>
            <a:ext cx="2728632" cy="53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 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发出数据帧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7122A205-F7C7-4F30-995D-33BFC16C8046}"/>
              </a:ext>
            </a:extLst>
          </p:cNvPr>
          <p:cNvCxnSpPr>
            <a:cxnSpLocks/>
          </p:cNvCxnSpPr>
          <p:nvPr/>
        </p:nvCxnSpPr>
        <p:spPr>
          <a:xfrm flipV="1">
            <a:off x="2625359" y="4497195"/>
            <a:ext cx="105571" cy="3098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6D1359E-E866-46A1-9CD6-CF60203ECB47}"/>
              </a:ext>
            </a:extLst>
          </p:cNvPr>
          <p:cNvCxnSpPr>
            <a:cxnSpLocks/>
          </p:cNvCxnSpPr>
          <p:nvPr/>
        </p:nvCxnSpPr>
        <p:spPr>
          <a:xfrm>
            <a:off x="3570796" y="4526279"/>
            <a:ext cx="51091" cy="292663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3735E6C7-B240-4A84-A69E-FC6D534ACC5F}"/>
              </a:ext>
            </a:extLst>
          </p:cNvPr>
          <p:cNvCxnSpPr>
            <a:cxnSpLocks/>
          </p:cNvCxnSpPr>
          <p:nvPr/>
        </p:nvCxnSpPr>
        <p:spPr>
          <a:xfrm>
            <a:off x="4168450" y="4277498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3" name="Picture 24" descr="集线器">
            <a:extLst>
              <a:ext uri="{FF2B5EF4-FFF2-40B4-BE49-F238E27FC236}">
                <a16:creationId xmlns:a16="http://schemas.microsoft.com/office/drawing/2014/main" id="{888F98E4-26C9-47C0-A889-F4BA6CDD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76" y="3882541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8AC158C-2182-4FEC-AC35-5C56E94F8A27}"/>
              </a:ext>
            </a:extLst>
          </p:cNvPr>
          <p:cNvSpPr txBox="1"/>
          <p:nvPr/>
        </p:nvSpPr>
        <p:spPr>
          <a:xfrm>
            <a:off x="5058024" y="2596384"/>
            <a:ext cx="243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MAC_A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E6F0A6B-820F-463D-B436-D7A103C9D119}"/>
              </a:ext>
            </a:extLst>
          </p:cNvPr>
          <p:cNvSpPr/>
          <p:nvPr/>
        </p:nvSpPr>
        <p:spPr>
          <a:xfrm>
            <a:off x="1771461" y="2233061"/>
            <a:ext cx="279133" cy="4316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5F0A90E-36ED-4F23-80B3-621B8A6E7F07}"/>
              </a:ext>
            </a:extLst>
          </p:cNvPr>
          <p:cNvCxnSpPr>
            <a:cxnSpLocks/>
          </p:cNvCxnSpPr>
          <p:nvPr/>
        </p:nvCxnSpPr>
        <p:spPr>
          <a:xfrm>
            <a:off x="7084282" y="4277498"/>
            <a:ext cx="827126" cy="0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9FE63DA-0A1A-4406-9C4E-94C1D01F2BF4}"/>
              </a:ext>
            </a:extLst>
          </p:cNvPr>
          <p:cNvCxnSpPr>
            <a:cxnSpLocks/>
          </p:cNvCxnSpPr>
          <p:nvPr/>
        </p:nvCxnSpPr>
        <p:spPr>
          <a:xfrm flipH="1">
            <a:off x="8501167" y="4551430"/>
            <a:ext cx="91018" cy="279064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82845F1-F62A-4093-8224-C5617DA13374}"/>
              </a:ext>
            </a:extLst>
          </p:cNvPr>
          <p:cNvCxnSpPr>
            <a:cxnSpLocks/>
          </p:cNvCxnSpPr>
          <p:nvPr/>
        </p:nvCxnSpPr>
        <p:spPr>
          <a:xfrm>
            <a:off x="9420983" y="4515682"/>
            <a:ext cx="107337" cy="314812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60136D3-92B4-4BFB-9FEE-DDE4EF2AD759}"/>
              </a:ext>
            </a:extLst>
          </p:cNvPr>
          <p:cNvSpPr txBox="1"/>
          <p:nvPr/>
        </p:nvSpPr>
        <p:spPr>
          <a:xfrm>
            <a:off x="7725575" y="1763389"/>
            <a:ext cx="4250970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找不到匹配表项！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从所有端口（除了入境口）发送出去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noProof="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一个网段的数据被发送到无关网段</a:t>
            </a:r>
            <a:endParaRPr lang="en-US" altLang="zh-CN" sz="2000" noProof="0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kumimoji="0" lang="zh-CN" alt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存在安全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隐患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浪费网络资源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0" name="AutoShape 48">
            <a:extLst>
              <a:ext uri="{FF2B5EF4-FFF2-40B4-BE49-F238E27FC236}">
                <a16:creationId xmlns:a16="http://schemas.microsoft.com/office/drawing/2014/main" id="{0D6C0F38-470A-46C6-A985-1ABF46E24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928" y="4851856"/>
            <a:ext cx="2560638" cy="19231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05BC52B-741D-4C5A-9A3A-C253EAB112E4}"/>
              </a:ext>
            </a:extLst>
          </p:cNvPr>
          <p:cNvSpPr txBox="1"/>
          <p:nvPr/>
        </p:nvSpPr>
        <p:spPr>
          <a:xfrm>
            <a:off x="6547865" y="50730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2" name="Picture 40" descr="computer">
            <a:extLst>
              <a:ext uri="{FF2B5EF4-FFF2-40B4-BE49-F238E27FC236}">
                <a16:creationId xmlns:a16="http://schemas.microsoft.com/office/drawing/2014/main" id="{31BA47C1-0CE0-4764-9350-60666AE0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13" y="605650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0" descr="computer">
            <a:extLst>
              <a:ext uri="{FF2B5EF4-FFF2-40B4-BE49-F238E27FC236}">
                <a16:creationId xmlns:a16="http://schemas.microsoft.com/office/drawing/2014/main" id="{E4548A86-4447-45A2-AE60-77376C3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34" y="6056503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82588C77-2CCB-4966-B782-67FDBB2A022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656936" y="5311053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4361EDA7-56CD-411E-BB2A-059F9119AB8A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6290925" y="5114563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3CC07369-0A78-4B3A-BBDA-936EB08C9CF9}"/>
              </a:ext>
            </a:extLst>
          </p:cNvPr>
          <p:cNvSpPr txBox="1"/>
          <p:nvPr/>
        </p:nvSpPr>
        <p:spPr>
          <a:xfrm>
            <a:off x="5467752" y="64281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1D57E8E-D68F-48C9-AA21-03C886D3223A}"/>
              </a:ext>
            </a:extLst>
          </p:cNvPr>
          <p:cNvSpPr txBox="1"/>
          <p:nvPr/>
        </p:nvSpPr>
        <p:spPr>
          <a:xfrm>
            <a:off x="6313048" y="64281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8" name="Picture 24" descr="集线器">
            <a:extLst>
              <a:ext uri="{FF2B5EF4-FFF2-40B4-BE49-F238E27FC236}">
                <a16:creationId xmlns:a16="http://schemas.microsoft.com/office/drawing/2014/main" id="{A926C1F3-EE86-47BA-82F4-B478EBD4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23" y="4994311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981D2E8-0B1D-4712-A259-71E6528C873A}"/>
              </a:ext>
            </a:extLst>
          </p:cNvPr>
          <p:cNvCxnSpPr>
            <a:cxnSpLocks/>
          </p:cNvCxnSpPr>
          <p:nvPr/>
        </p:nvCxnSpPr>
        <p:spPr>
          <a:xfrm flipH="1">
            <a:off x="5564914" y="5663200"/>
            <a:ext cx="91018" cy="279064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FC04280-A582-4CA9-88DC-97CE4D93D609}"/>
              </a:ext>
            </a:extLst>
          </p:cNvPr>
          <p:cNvCxnSpPr>
            <a:cxnSpLocks/>
          </p:cNvCxnSpPr>
          <p:nvPr/>
        </p:nvCxnSpPr>
        <p:spPr>
          <a:xfrm>
            <a:off x="6484730" y="5627452"/>
            <a:ext cx="107337" cy="314812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2AD0C64-BE7B-41B1-B2AA-859629986144}"/>
              </a:ext>
            </a:extLst>
          </p:cNvPr>
          <p:cNvCxnSpPr>
            <a:cxnSpLocks/>
          </p:cNvCxnSpPr>
          <p:nvPr/>
        </p:nvCxnSpPr>
        <p:spPr>
          <a:xfrm flipH="1">
            <a:off x="6076310" y="4241757"/>
            <a:ext cx="5079" cy="7528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4" name="Picture 48">
            <a:extLst>
              <a:ext uri="{FF2B5EF4-FFF2-40B4-BE49-F238E27FC236}">
                <a16:creationId xmlns:a16="http://schemas.microsoft.com/office/drawing/2014/main" id="{BCC48C01-23FA-4CA9-BF2F-36276AA0805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07" y="3776010"/>
            <a:ext cx="870272" cy="6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1F040AF8-53F9-44AE-A3EB-F7F1E2050E65}"/>
              </a:ext>
            </a:extLst>
          </p:cNvPr>
          <p:cNvSpPr/>
          <p:nvPr/>
        </p:nvSpPr>
        <p:spPr>
          <a:xfrm>
            <a:off x="6001893" y="4365338"/>
            <a:ext cx="135653" cy="114883"/>
          </a:xfrm>
          <a:prstGeom prst="ellipse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CC279FB-F8B5-4965-8C13-131E23CD7A89}"/>
              </a:ext>
            </a:extLst>
          </p:cNvPr>
          <p:cNvCxnSpPr>
            <a:cxnSpLocks/>
          </p:cNvCxnSpPr>
          <p:nvPr/>
        </p:nvCxnSpPr>
        <p:spPr>
          <a:xfrm>
            <a:off x="6234070" y="4515682"/>
            <a:ext cx="8784" cy="432423"/>
          </a:xfrm>
          <a:prstGeom prst="straightConnector1">
            <a:avLst/>
          </a:prstGeom>
          <a:ln w="38100">
            <a:solidFill>
              <a:srgbClr val="33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62DC79E1-0D70-41BD-A2E8-CB7958225CED}"/>
              </a:ext>
            </a:extLst>
          </p:cNvPr>
          <p:cNvSpPr txBox="1"/>
          <p:nvPr/>
        </p:nvSpPr>
        <p:spPr>
          <a:xfrm>
            <a:off x="5305877" y="441298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88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4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：处理数据帧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Flooding</a:t>
            </a:r>
            <a:r>
              <a:rPr lang="zh-CN" altLang="en-US" dirty="0"/>
              <a:t>（泛洪）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两种目的地址的帧，需要泛洪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sz="2400" dirty="0">
                <a:solidFill>
                  <a:srgbClr val="7030A0"/>
                </a:solidFill>
              </a:rPr>
              <a:t>广播帧</a:t>
            </a:r>
            <a:r>
              <a:rPr lang="zh-CN" altLang="en-US" sz="2400" dirty="0"/>
              <a:t>：目的地址为</a:t>
            </a:r>
            <a:r>
              <a:rPr lang="en-US" altLang="zh-CN" sz="2400" dirty="0"/>
              <a:t>FF-FF-FF-FF-FF-FF</a:t>
            </a:r>
            <a:r>
              <a:rPr lang="zh-CN" altLang="en-US" sz="2400" dirty="0"/>
              <a:t>的数据帧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sz="2400" dirty="0">
                <a:solidFill>
                  <a:srgbClr val="7030A0"/>
                </a:solidFill>
              </a:rPr>
              <a:t>未知单播帧</a:t>
            </a:r>
            <a:r>
              <a:rPr lang="zh-CN" altLang="en-US" sz="2400" dirty="0"/>
              <a:t>：目的地址不在</a:t>
            </a:r>
            <a:r>
              <a:rPr lang="en-US" altLang="zh-CN" sz="2400" dirty="0"/>
              <a:t>MAC</a:t>
            </a:r>
            <a:r>
              <a:rPr lang="zh-CN" altLang="en-US" sz="2400" dirty="0"/>
              <a:t>地址转发表中的单播数据帧</a:t>
            </a:r>
            <a:endParaRPr lang="en-US" altLang="zh-CN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9" name="灯片编号占位符 38">
            <a:extLst>
              <a:ext uri="{FF2B5EF4-FFF2-40B4-BE49-F238E27FC236}">
                <a16:creationId xmlns:a16="http://schemas.microsoft.com/office/drawing/2014/main" id="{07DB55CB-CD8E-415C-9B68-8A2C0F80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55</a:t>
            </a:fld>
            <a:endParaRPr kumimoji="1" lang="zh-CN" altLang="en-US" dirty="0"/>
          </a:p>
        </p:txBody>
      </p:sp>
      <p:sp>
        <p:nvSpPr>
          <p:cNvPr id="6" name="波形 5">
            <a:extLst>
              <a:ext uri="{FF2B5EF4-FFF2-40B4-BE49-F238E27FC236}">
                <a16:creationId xmlns:a16="http://schemas.microsoft.com/office/drawing/2014/main" id="{C7D00142-76D6-4EF0-854A-0D81F9C02667}"/>
              </a:ext>
            </a:extLst>
          </p:cNvPr>
          <p:cNvSpPr/>
          <p:nvPr/>
        </p:nvSpPr>
        <p:spPr>
          <a:xfrm>
            <a:off x="4637399" y="4267200"/>
            <a:ext cx="2917201" cy="1145309"/>
          </a:xfrm>
          <a:prstGeom prst="wav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7030A0"/>
                </a:solidFill>
              </a:rPr>
              <a:t>泛洪的两种情形！</a:t>
            </a:r>
          </a:p>
        </p:txBody>
      </p:sp>
    </p:spTree>
    <p:extLst>
      <p:ext uri="{BB962C8B-B14F-4D97-AF65-F5344CB8AC3E}">
        <p14:creationId xmlns:p14="http://schemas.microsoft.com/office/powerpoint/2010/main" val="42567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数据链路层交换原理</a:t>
            </a:r>
            <a:r>
              <a:rPr kumimoji="1" lang="zh-CN" altLang="en-US" dirty="0"/>
              <a:t>：总结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交换机工作原理（</a:t>
            </a:r>
            <a:r>
              <a:rPr kumimoji="1" lang="zh-CN" altLang="en-US" dirty="0">
                <a:solidFill>
                  <a:srgbClr val="7030A0"/>
                </a:solidFill>
              </a:rPr>
              <a:t>小结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>
                <a:solidFill>
                  <a:srgbClr val="0070C0"/>
                </a:solidFill>
              </a:rPr>
              <a:t>逆向学习</a:t>
            </a:r>
            <a:r>
              <a:rPr lang="zh-CN" altLang="en-US" dirty="0">
                <a:solidFill>
                  <a:srgbClr val="0070C0"/>
                </a:solidFill>
              </a:rPr>
              <a:t>：构建</a:t>
            </a:r>
            <a:r>
              <a:rPr lang="en-US" altLang="zh-CN" dirty="0">
                <a:solidFill>
                  <a:srgbClr val="0070C0"/>
                </a:solidFill>
              </a:rPr>
              <a:t>MAC</a:t>
            </a:r>
            <a:r>
              <a:rPr lang="zh-CN" altLang="en-US" dirty="0">
                <a:solidFill>
                  <a:srgbClr val="0070C0"/>
                </a:solidFill>
              </a:rPr>
              <a:t>地址表</a:t>
            </a:r>
            <a:endParaRPr lang="en-US" altLang="zh-CN" dirty="0">
              <a:solidFill>
                <a:srgbClr val="0070C0"/>
              </a:solidFill>
            </a:endParaRPr>
          </a:p>
          <a:p>
            <a:pPr marL="914400" lvl="2" indent="0">
              <a:lnSpc>
                <a:spcPct val="130000"/>
              </a:lnSpc>
              <a:buNone/>
            </a:pPr>
            <a:r>
              <a:rPr lang="zh-CN" altLang="en-US" sz="2400" dirty="0"/>
              <a:t>根据帧的</a:t>
            </a:r>
            <a:r>
              <a:rPr lang="zh-CN" altLang="en-US" sz="2400" dirty="0">
                <a:solidFill>
                  <a:srgbClr val="C00000"/>
                </a:solidFill>
              </a:rPr>
              <a:t>源地址</a:t>
            </a:r>
            <a:r>
              <a:rPr lang="zh-CN" altLang="en-US" sz="2400" dirty="0"/>
              <a:t>在</a:t>
            </a:r>
            <a:r>
              <a:rPr lang="en-US" altLang="zh-CN" sz="2400" dirty="0"/>
              <a:t>MAC</a:t>
            </a:r>
            <a:r>
              <a:rPr lang="zh-CN" altLang="en-US" sz="2400" dirty="0"/>
              <a:t>地址表查找匹配表项，</a:t>
            </a:r>
            <a:endParaRPr lang="en-US" altLang="zh-CN" sz="2400" dirty="0"/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如果没有，则</a:t>
            </a:r>
            <a:r>
              <a:rPr lang="zh-CN" altLang="en-US" sz="2400" dirty="0">
                <a:solidFill>
                  <a:srgbClr val="C00000"/>
                </a:solidFill>
              </a:rPr>
              <a:t>增加</a:t>
            </a:r>
            <a:r>
              <a:rPr lang="zh-CN" altLang="en-US" sz="2400" dirty="0"/>
              <a:t>一个新表项（源地址、入境端口、帧到达时间），</a:t>
            </a:r>
            <a:endParaRPr lang="en-US" altLang="zh-CN" sz="2400" dirty="0"/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如果有，则</a:t>
            </a:r>
            <a:r>
              <a:rPr lang="zh-CN" altLang="en-US" sz="2400" dirty="0">
                <a:solidFill>
                  <a:srgbClr val="C00000"/>
                </a:solidFill>
              </a:rPr>
              <a:t>更新</a:t>
            </a:r>
            <a:r>
              <a:rPr lang="zh-CN" altLang="en-US" sz="2400" dirty="0"/>
              <a:t>原表项的帧到达时间，重置老化时间。</a:t>
            </a:r>
            <a:endParaRPr lang="en-US" altLang="zh-CN" sz="2400" dirty="0"/>
          </a:p>
          <a:p>
            <a:pPr lvl="1">
              <a:lnSpc>
                <a:spcPct val="130000"/>
              </a:lnSpc>
            </a:pPr>
            <a:r>
              <a:rPr lang="zh-CN" altLang="zh-CN" dirty="0">
                <a:solidFill>
                  <a:srgbClr val="0070C0"/>
                </a:solidFill>
              </a:rPr>
              <a:t>对入境帧的</a:t>
            </a:r>
            <a:r>
              <a:rPr lang="zh-CN" altLang="en-US" dirty="0">
                <a:solidFill>
                  <a:srgbClr val="0070C0"/>
                </a:solidFill>
              </a:rPr>
              <a:t>转发过程：使用</a:t>
            </a:r>
            <a:r>
              <a:rPr lang="en-US" altLang="zh-CN" dirty="0">
                <a:solidFill>
                  <a:srgbClr val="0070C0"/>
                </a:solidFill>
              </a:rPr>
              <a:t>MAC</a:t>
            </a:r>
            <a:r>
              <a:rPr lang="zh-CN" altLang="en-US" dirty="0">
                <a:solidFill>
                  <a:srgbClr val="0070C0"/>
                </a:solidFill>
              </a:rPr>
              <a:t>地址表</a:t>
            </a:r>
            <a:endParaRPr lang="en-US" altLang="zh-CN" dirty="0">
              <a:solidFill>
                <a:srgbClr val="0070C0"/>
              </a:solidFill>
            </a:endParaRPr>
          </a:p>
          <a:p>
            <a:pPr marL="342900" lvl="1" indent="0">
              <a:lnSpc>
                <a:spcPct val="130000"/>
              </a:lnSpc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查帧的目的地址是否在</a:t>
            </a:r>
            <a:r>
              <a:rPr lang="en-US" altLang="zh-CN" sz="2400" dirty="0"/>
              <a:t>MAC</a:t>
            </a:r>
            <a:r>
              <a:rPr lang="zh-CN" altLang="en-US" sz="2400" dirty="0"/>
              <a:t>地址表中</a:t>
            </a:r>
            <a:endParaRPr lang="en-US" altLang="zh-CN" sz="2400" dirty="0"/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如果有，且入境端口≠出境端口，则从对应的出境端口</a:t>
            </a:r>
            <a:r>
              <a:rPr lang="zh-CN" altLang="en-US" sz="2400" dirty="0">
                <a:solidFill>
                  <a:srgbClr val="C00000"/>
                </a:solidFill>
              </a:rPr>
              <a:t>转发帧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如果有，且入境端口</a:t>
            </a:r>
            <a:r>
              <a:rPr lang="en-US" altLang="zh-CN" sz="2400" dirty="0"/>
              <a:t>=</a:t>
            </a:r>
            <a:r>
              <a:rPr lang="zh-CN" altLang="en-US" sz="2400" dirty="0"/>
              <a:t>出境端口，则丢弃帧（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黑体" pitchFamily="49" charset="-122"/>
                <a:cs typeface="+mn-cs"/>
              </a:rPr>
              <a:t>即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 pitchFamily="49" charset="-122"/>
                <a:cs typeface="+mn-cs"/>
              </a:rPr>
              <a:t>过滤帧</a:t>
            </a:r>
            <a:r>
              <a:rPr lang="zh-CN" altLang="en-US" sz="2400" dirty="0"/>
              <a:t>）；</a:t>
            </a:r>
            <a:endParaRPr lang="en-US" altLang="zh-CN" sz="2400" dirty="0"/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如果没有，则向除入境端口以外的其它所有端口</a:t>
            </a:r>
            <a:r>
              <a:rPr lang="zh-CN" altLang="en-US" sz="2400" dirty="0">
                <a:solidFill>
                  <a:srgbClr val="C00000"/>
                </a:solidFill>
              </a:rPr>
              <a:t>泛洪帧</a:t>
            </a:r>
            <a:r>
              <a:rPr lang="zh-CN" altLang="en-US" sz="2400" dirty="0"/>
              <a:t>。</a:t>
            </a: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3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9" name="灯片编号占位符 38">
            <a:extLst>
              <a:ext uri="{FF2B5EF4-FFF2-40B4-BE49-F238E27FC236}">
                <a16:creationId xmlns:a16="http://schemas.microsoft.com/office/drawing/2014/main" id="{74C3C397-5D09-418A-881D-B45B6BE18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868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4BFAA6F1-2F94-4501-8A36-D1DCB27B3156}"/>
              </a:ext>
            </a:extLst>
          </p:cNvPr>
          <p:cNvGrpSpPr/>
          <p:nvPr/>
        </p:nvGrpSpPr>
        <p:grpSpPr>
          <a:xfrm>
            <a:off x="7696200" y="4024736"/>
            <a:ext cx="2560638" cy="2101430"/>
            <a:chOff x="6854496" y="3807807"/>
            <a:chExt cx="2560638" cy="2101430"/>
          </a:xfrm>
        </p:grpSpPr>
        <p:sp>
          <p:nvSpPr>
            <p:cNvPr id="37" name="AutoShape 48">
              <a:extLst>
                <a:ext uri="{FF2B5EF4-FFF2-40B4-BE49-F238E27FC236}">
                  <a16:creationId xmlns:a16="http://schemas.microsoft.com/office/drawing/2014/main" id="{124D7F56-74BB-4CFF-BD1B-ADC7F1468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496" y="3807807"/>
              <a:ext cx="2560638" cy="210143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31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A5002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Text Box 81">
              <a:extLst>
                <a:ext uri="{FF2B5EF4-FFF2-40B4-BE49-F238E27FC236}">
                  <a16:creationId xmlns:a16="http://schemas.microsoft.com/office/drawing/2014/main" id="{509C03B6-D3C7-42DE-B19B-7A8553B3A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6493" y="5473067"/>
              <a:ext cx="95410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冲突域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链路层交换</a:t>
            </a:r>
            <a:r>
              <a:rPr kumimoji="1" lang="zh-CN" altLang="en-US" dirty="0"/>
              <a:t>机：使用方式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分段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交换机端口通常与集线器连接；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使用交换机把</a:t>
            </a:r>
            <a:r>
              <a:rPr lang="en-US" altLang="zh-CN" dirty="0"/>
              <a:t>LAN</a:t>
            </a:r>
            <a:r>
              <a:rPr lang="zh-CN" altLang="en-US" dirty="0"/>
              <a:t>分段为更小的冲突域。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61" name="灯片编号占位符 38">
            <a:extLst>
              <a:ext uri="{FF2B5EF4-FFF2-40B4-BE49-F238E27FC236}">
                <a16:creationId xmlns:a16="http://schemas.microsoft.com/office/drawing/2014/main" id="{A98B7F92-2306-4BED-9CF9-2FFDFBE30E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57</a:t>
            </a:fld>
            <a:endParaRPr kumimoji="1" lang="zh-CN" altLang="en-US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DBD565-7736-40AF-8566-E4DFB780753A}"/>
              </a:ext>
            </a:extLst>
          </p:cNvPr>
          <p:cNvGrpSpPr/>
          <p:nvPr/>
        </p:nvGrpSpPr>
        <p:grpSpPr>
          <a:xfrm>
            <a:off x="2089600" y="4037062"/>
            <a:ext cx="2560638" cy="2124618"/>
            <a:chOff x="1247896" y="3820133"/>
            <a:chExt cx="2560638" cy="2124618"/>
          </a:xfrm>
        </p:grpSpPr>
        <p:sp>
          <p:nvSpPr>
            <p:cNvPr id="7" name="AutoShape 48">
              <a:extLst>
                <a:ext uri="{FF2B5EF4-FFF2-40B4-BE49-F238E27FC236}">
                  <a16:creationId xmlns:a16="http://schemas.microsoft.com/office/drawing/2014/main" id="{DE3FBF76-2606-48D3-BCC5-3B66D6ACB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896" y="3820133"/>
              <a:ext cx="2560638" cy="212461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31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A5002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1">
              <a:extLst>
                <a:ext uri="{FF2B5EF4-FFF2-40B4-BE49-F238E27FC236}">
                  <a16:creationId xmlns:a16="http://schemas.microsoft.com/office/drawing/2014/main" id="{A478E318-D73C-4DA6-A64E-2A109D80F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505" y="5514320"/>
              <a:ext cx="95410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冲突域</a:t>
              </a:r>
            </a:p>
          </p:txBody>
        </p:sp>
      </p:grpSp>
      <p:pic>
        <p:nvPicPr>
          <p:cNvPr id="10" name="Picture 40" descr="computer">
            <a:extLst>
              <a:ext uri="{FF2B5EF4-FFF2-40B4-BE49-F238E27FC236}">
                <a16:creationId xmlns:a16="http://schemas.microsoft.com/office/drawing/2014/main" id="{33C1670D-6719-44FA-A1B5-F2E0AB46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61" y="521811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0" descr="computer">
            <a:extLst>
              <a:ext uri="{FF2B5EF4-FFF2-40B4-BE49-F238E27FC236}">
                <a16:creationId xmlns:a16="http://schemas.microsoft.com/office/drawing/2014/main" id="{B2C69DCB-4D07-4937-9B9F-370EAF82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403" y="521811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0" descr="computer">
            <a:extLst>
              <a:ext uri="{FF2B5EF4-FFF2-40B4-BE49-F238E27FC236}">
                <a16:creationId xmlns:a16="http://schemas.microsoft.com/office/drawing/2014/main" id="{82AD24CA-7259-416D-B67A-94077864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45" y="521811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0" descr="computer">
            <a:extLst>
              <a:ext uri="{FF2B5EF4-FFF2-40B4-BE49-F238E27FC236}">
                <a16:creationId xmlns:a16="http://schemas.microsoft.com/office/drawing/2014/main" id="{0D57A65A-7D74-4C2C-98F3-19335DBC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487" y="5218118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0AFE21A-A899-485A-A444-C3499D9C17A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38284" y="4472668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95A5ADF-0E69-424B-B4D7-88742D8AA0E7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032826" y="4472668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B07CE8-EB9E-442C-8B24-1840083E824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445436" y="4276178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391991-5A53-457F-A7CC-8D8565D3114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608028" y="4383314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D7CC96-ED75-4118-A56E-A1555D68B74E}"/>
              </a:ext>
            </a:extLst>
          </p:cNvPr>
          <p:cNvGrpSpPr/>
          <p:nvPr/>
        </p:nvGrpSpPr>
        <p:grpSpPr>
          <a:xfrm>
            <a:off x="4880585" y="4037062"/>
            <a:ext cx="2560638" cy="2124618"/>
            <a:chOff x="4038881" y="3820133"/>
            <a:chExt cx="2560638" cy="2124618"/>
          </a:xfrm>
        </p:grpSpPr>
        <p:sp>
          <p:nvSpPr>
            <p:cNvPr id="19" name="AutoShape 48">
              <a:extLst>
                <a:ext uri="{FF2B5EF4-FFF2-40B4-BE49-F238E27FC236}">
                  <a16:creationId xmlns:a16="http://schemas.microsoft.com/office/drawing/2014/main" id="{0619DCD9-193B-4A32-AAF3-D7E3A6A4A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881" y="3820133"/>
              <a:ext cx="2560638" cy="212461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31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A5002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81">
              <a:extLst>
                <a:ext uri="{FF2B5EF4-FFF2-40B4-BE49-F238E27FC236}">
                  <a16:creationId xmlns:a16="http://schemas.microsoft.com/office/drawing/2014/main" id="{C9E2D349-3093-4388-9E56-89E3AC532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7965" y="5509130"/>
              <a:ext cx="95410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冲突域</a:t>
              </a:r>
            </a:p>
          </p:txBody>
        </p:sp>
      </p:grpSp>
      <p:pic>
        <p:nvPicPr>
          <p:cNvPr id="22" name="Picture 40" descr="computer">
            <a:extLst>
              <a:ext uri="{FF2B5EF4-FFF2-40B4-BE49-F238E27FC236}">
                <a16:creationId xmlns:a16="http://schemas.microsoft.com/office/drawing/2014/main" id="{269DA90A-408F-4459-80E0-1C13E1C7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46" y="522575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0" descr="computer">
            <a:extLst>
              <a:ext uri="{FF2B5EF4-FFF2-40B4-BE49-F238E27FC236}">
                <a16:creationId xmlns:a16="http://schemas.microsoft.com/office/drawing/2014/main" id="{2235780D-559A-47CF-B736-49F042DB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88" y="522575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0" descr="computer">
            <a:extLst>
              <a:ext uri="{FF2B5EF4-FFF2-40B4-BE49-F238E27FC236}">
                <a16:creationId xmlns:a16="http://schemas.microsoft.com/office/drawing/2014/main" id="{A9D1FFBB-E3D5-4B4D-A8BB-E57FE9CE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30" y="522575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0" descr="computer">
            <a:extLst>
              <a:ext uri="{FF2B5EF4-FFF2-40B4-BE49-F238E27FC236}">
                <a16:creationId xmlns:a16="http://schemas.microsoft.com/office/drawing/2014/main" id="{FFC1DE64-E3CD-4BF9-87F9-FB6D4DE8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472" y="5225752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FE8576F-C84D-405F-B6FF-18195AD4467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229269" y="4480302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3DA593D-4F01-4DD5-B886-91CE4535BAC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823811" y="4480302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5C53EA-BD56-484F-ADFA-8DC6921C4A8C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236421" y="4283812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B0BAA78-3672-40D3-8D64-7F39F5F3B8B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6399013" y="4390948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4" descr="集线器">
            <a:extLst>
              <a:ext uri="{FF2B5EF4-FFF2-40B4-BE49-F238E27FC236}">
                <a16:creationId xmlns:a16="http://schemas.microsoft.com/office/drawing/2014/main" id="{31753D91-B272-43D2-B342-7C765AA24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48" y="4250187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33CA338-FBA8-4D67-8F14-DDC8C991BE83}"/>
              </a:ext>
            </a:extLst>
          </p:cNvPr>
          <p:cNvSpPr txBox="1"/>
          <p:nvPr/>
        </p:nvSpPr>
        <p:spPr>
          <a:xfrm>
            <a:off x="7940477" y="43391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Picture 40" descr="computer">
            <a:extLst>
              <a:ext uri="{FF2B5EF4-FFF2-40B4-BE49-F238E27FC236}">
                <a16:creationId xmlns:a16="http://schemas.microsoft.com/office/drawing/2014/main" id="{45C01F16-BC6A-4B9B-A9A7-8FEA1A577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461" y="5213426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0" descr="computer">
            <a:extLst>
              <a:ext uri="{FF2B5EF4-FFF2-40B4-BE49-F238E27FC236}">
                <a16:creationId xmlns:a16="http://schemas.microsoft.com/office/drawing/2014/main" id="{74B02C59-B1FD-4F50-A7F2-4C980CBC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003" y="5213425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computer">
            <a:extLst>
              <a:ext uri="{FF2B5EF4-FFF2-40B4-BE49-F238E27FC236}">
                <a16:creationId xmlns:a16="http://schemas.microsoft.com/office/drawing/2014/main" id="{06D47187-CBFE-4BFB-A39C-F0A29E14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45" y="5213426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0" descr="computer">
            <a:extLst>
              <a:ext uri="{FF2B5EF4-FFF2-40B4-BE49-F238E27FC236}">
                <a16:creationId xmlns:a16="http://schemas.microsoft.com/office/drawing/2014/main" id="{BA89A1D7-B435-49FC-BE00-C74C57D8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087" y="5213426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3ADD298-F99B-484F-9C69-76E3545397C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8044884" y="4467976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F6C7254-3B49-4BBE-8ABC-927ED6E37307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8639426" y="4467976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ADDC3A5-2E4F-4AD8-871E-3CE59F510BD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9052036" y="4271486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15B6017-AFBF-4D0D-B709-6751F4D826AD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14628" y="4378622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24" descr="集线器">
            <a:extLst>
              <a:ext uri="{FF2B5EF4-FFF2-40B4-BE49-F238E27FC236}">
                <a16:creationId xmlns:a16="http://schemas.microsoft.com/office/drawing/2014/main" id="{EF15E950-EEF5-4961-ABC2-19240B13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63" y="4237861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5C63E7E7-1FCF-43C5-A43F-2B4DC52E23D4}"/>
              </a:ext>
            </a:extLst>
          </p:cNvPr>
          <p:cNvGrpSpPr/>
          <p:nvPr/>
        </p:nvGrpSpPr>
        <p:grpSpPr>
          <a:xfrm>
            <a:off x="3347263" y="3540053"/>
            <a:ext cx="5608538" cy="716138"/>
            <a:chOff x="3785724" y="3537814"/>
            <a:chExt cx="3358876" cy="607324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0BB14B8-CE5A-40D3-979F-FC0ED9456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724" y="3537814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D3333CE-F479-4E7C-BDC3-130AE418AA97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24" y="3538120"/>
              <a:ext cx="335887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1514533-19A8-4CCE-8A45-E7A84E04D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600" y="3538120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通用交换机">
            <a:extLst>
              <a:ext uri="{FF2B5EF4-FFF2-40B4-BE49-F238E27FC236}">
                <a16:creationId xmlns:a16="http://schemas.microsoft.com/office/drawing/2014/main" id="{76FBE5C7-F12E-466B-BE9E-52845CCA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05" y="3131844"/>
            <a:ext cx="1026524" cy="7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3CB6451-797E-4300-86B6-0C50EA81FFD8}"/>
              </a:ext>
            </a:extLst>
          </p:cNvPr>
          <p:cNvSpPr txBox="1"/>
          <p:nvPr/>
        </p:nvSpPr>
        <p:spPr>
          <a:xfrm>
            <a:off x="6375454" y="279581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pic>
        <p:nvPicPr>
          <p:cNvPr id="18" name="Picture 24" descr="集线器">
            <a:extLst>
              <a:ext uri="{FF2B5EF4-FFF2-40B4-BE49-F238E27FC236}">
                <a16:creationId xmlns:a16="http://schemas.microsoft.com/office/drawing/2014/main" id="{EFEABB89-018F-4866-909D-A93E5113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63" y="4242553"/>
            <a:ext cx="914400" cy="6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23C4639-BF0C-4321-AF82-381E80DAD190}"/>
              </a:ext>
            </a:extLst>
          </p:cNvPr>
          <p:cNvSpPr txBox="1"/>
          <p:nvPr/>
        </p:nvSpPr>
        <p:spPr>
          <a:xfrm>
            <a:off x="5124862" y="4351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B4106E9-E420-4F42-A651-9F87EA671A12}"/>
              </a:ext>
            </a:extLst>
          </p:cNvPr>
          <p:cNvCxnSpPr>
            <a:stCxn id="6" idx="2"/>
            <a:endCxn id="30" idx="0"/>
          </p:cNvCxnSpPr>
          <p:nvPr/>
        </p:nvCxnSpPr>
        <p:spPr>
          <a:xfrm flipH="1">
            <a:off x="6138248" y="3878569"/>
            <a:ext cx="5919" cy="3716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D6C4A5B-308A-4CD7-8489-7AF1C470864B}"/>
              </a:ext>
            </a:extLst>
          </p:cNvPr>
          <p:cNvSpPr txBox="1"/>
          <p:nvPr/>
        </p:nvSpPr>
        <p:spPr>
          <a:xfrm>
            <a:off x="2333877" y="43438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链路层交换</a:t>
            </a:r>
            <a:r>
              <a:rPr kumimoji="1" lang="zh-CN" altLang="en-US" dirty="0"/>
              <a:t>机：使用方式</a:t>
            </a:r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现代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分段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直连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，微分段，创建无冲突域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51" name="灯片编号占位符 38">
            <a:extLst>
              <a:ext uri="{FF2B5EF4-FFF2-40B4-BE49-F238E27FC236}">
                <a16:creationId xmlns:a16="http://schemas.microsoft.com/office/drawing/2014/main" id="{472F5207-921E-45A5-B24E-9A5C784BD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58</a:t>
            </a:fld>
            <a:endParaRPr kumimoji="1" lang="zh-CN" altLang="en-US" dirty="0"/>
          </a:p>
        </p:txBody>
      </p:sp>
      <p:pic>
        <p:nvPicPr>
          <p:cNvPr id="10" name="Picture 40" descr="computer">
            <a:extLst>
              <a:ext uri="{FF2B5EF4-FFF2-40B4-BE49-F238E27FC236}">
                <a16:creationId xmlns:a16="http://schemas.microsoft.com/office/drawing/2014/main" id="{33C1670D-6719-44FA-A1B5-F2E0AB46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2577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0" descr="computer">
            <a:extLst>
              <a:ext uri="{FF2B5EF4-FFF2-40B4-BE49-F238E27FC236}">
                <a16:creationId xmlns:a16="http://schemas.microsoft.com/office/drawing/2014/main" id="{B2C69DCB-4D07-4937-9B9F-370EAF82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42" y="5257796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0" descr="computer">
            <a:extLst>
              <a:ext uri="{FF2B5EF4-FFF2-40B4-BE49-F238E27FC236}">
                <a16:creationId xmlns:a16="http://schemas.microsoft.com/office/drawing/2014/main" id="{82AD24CA-7259-416D-B67A-94077864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84" y="52577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0" descr="computer">
            <a:extLst>
              <a:ext uri="{FF2B5EF4-FFF2-40B4-BE49-F238E27FC236}">
                <a16:creationId xmlns:a16="http://schemas.microsoft.com/office/drawing/2014/main" id="{0D57A65A-7D74-4C2C-98F3-19335DBC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26" y="5257797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0AFE21A-A899-485A-A444-C3499D9C17A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57623" y="4512347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95A5ADF-0E69-424B-B4D7-88742D8AA0E7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152165" y="4512347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B07CE8-EB9E-442C-8B24-1840083E824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564775" y="4315857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391991-5A53-457F-A7CC-8D8565D3114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727367" y="4422993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40" descr="computer">
            <a:extLst>
              <a:ext uri="{FF2B5EF4-FFF2-40B4-BE49-F238E27FC236}">
                <a16:creationId xmlns:a16="http://schemas.microsoft.com/office/drawing/2014/main" id="{269DA90A-408F-4459-80E0-1C13E1C7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85" y="526543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0" descr="computer">
            <a:extLst>
              <a:ext uri="{FF2B5EF4-FFF2-40B4-BE49-F238E27FC236}">
                <a16:creationId xmlns:a16="http://schemas.microsoft.com/office/drawing/2014/main" id="{2235780D-559A-47CF-B736-49F042DB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27" y="5265430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0" descr="computer">
            <a:extLst>
              <a:ext uri="{FF2B5EF4-FFF2-40B4-BE49-F238E27FC236}">
                <a16:creationId xmlns:a16="http://schemas.microsoft.com/office/drawing/2014/main" id="{A9D1FFBB-E3D5-4B4D-A8BB-E57FE9CE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69" y="526543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0" descr="computer">
            <a:extLst>
              <a:ext uri="{FF2B5EF4-FFF2-40B4-BE49-F238E27FC236}">
                <a16:creationId xmlns:a16="http://schemas.microsoft.com/office/drawing/2014/main" id="{FFC1DE64-E3CD-4BF9-87F9-FB6D4DE8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11" y="5265431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FE8576F-C84D-405F-B6FF-18195AD4467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348608" y="4519981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3DA593D-4F01-4DD5-B886-91CE4535BAC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943150" y="4519981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5C53EA-BD56-484F-ADFA-8DC6921C4A8C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355760" y="4323491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B0BAA78-3672-40D3-8D64-7F39F5F3B8B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6518352" y="4430627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Picture 40" descr="computer">
            <a:extLst>
              <a:ext uri="{FF2B5EF4-FFF2-40B4-BE49-F238E27FC236}">
                <a16:creationId xmlns:a16="http://schemas.microsoft.com/office/drawing/2014/main" id="{45C01F16-BC6A-4B9B-A9A7-8FEA1A577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800" y="5253105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0" descr="computer">
            <a:extLst>
              <a:ext uri="{FF2B5EF4-FFF2-40B4-BE49-F238E27FC236}">
                <a16:creationId xmlns:a16="http://schemas.microsoft.com/office/drawing/2014/main" id="{74B02C59-B1FD-4F50-A7F2-4C980CBC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342" y="5253104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computer">
            <a:extLst>
              <a:ext uri="{FF2B5EF4-FFF2-40B4-BE49-F238E27FC236}">
                <a16:creationId xmlns:a16="http://schemas.microsoft.com/office/drawing/2014/main" id="{06D47187-CBFE-4BFB-A39C-F0A29E14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84" y="5253105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0" descr="computer">
            <a:extLst>
              <a:ext uri="{FF2B5EF4-FFF2-40B4-BE49-F238E27FC236}">
                <a16:creationId xmlns:a16="http://schemas.microsoft.com/office/drawing/2014/main" id="{BA89A1D7-B435-49FC-BE00-C74C57D8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426" y="5253105"/>
            <a:ext cx="390846" cy="3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3ADD298-F99B-484F-9C69-76E3545397C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8164223" y="4507655"/>
            <a:ext cx="653265" cy="745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F6C7254-3B49-4BBE-8ABC-927ED6E37307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8758765" y="4507655"/>
            <a:ext cx="221444" cy="745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ADDC3A5-2E4F-4AD8-871E-3CE59F510BD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9171375" y="4311165"/>
            <a:ext cx="181932" cy="941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15B6017-AFBF-4D0D-B709-6751F4D826AD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333967" y="4418301"/>
            <a:ext cx="613882" cy="834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C63E7E7-1FCF-43C5-A43F-2B4DC52E23D4}"/>
              </a:ext>
            </a:extLst>
          </p:cNvPr>
          <p:cNvGrpSpPr/>
          <p:nvPr/>
        </p:nvGrpSpPr>
        <p:grpSpPr>
          <a:xfrm>
            <a:off x="3466602" y="3579732"/>
            <a:ext cx="5608538" cy="716138"/>
            <a:chOff x="3785724" y="3537814"/>
            <a:chExt cx="3358876" cy="607324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0BB14B8-CE5A-40D3-979F-FC0ED9456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724" y="3537814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D3333CE-F479-4E7C-BDC3-130AE418AA97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24" y="3538120"/>
              <a:ext cx="335887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1514533-19A8-4CCE-8A45-E7A84E04D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600" y="3538120"/>
              <a:ext cx="0" cy="6070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通用交换机">
            <a:extLst>
              <a:ext uri="{FF2B5EF4-FFF2-40B4-BE49-F238E27FC236}">
                <a16:creationId xmlns:a16="http://schemas.microsoft.com/office/drawing/2014/main" id="{76FBE5C7-F12E-466B-BE9E-52845CCA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244" y="3171523"/>
            <a:ext cx="1026524" cy="7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B4106E9-E420-4F42-A651-9F87EA671A12}"/>
              </a:ext>
            </a:extLst>
          </p:cNvPr>
          <p:cNvCxnSpPr>
            <a:stCxn id="6" idx="2"/>
          </p:cNvCxnSpPr>
          <p:nvPr/>
        </p:nvCxnSpPr>
        <p:spPr>
          <a:xfrm flipH="1">
            <a:off x="6257587" y="3918248"/>
            <a:ext cx="5919" cy="3716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" descr="通用交换机">
            <a:extLst>
              <a:ext uri="{FF2B5EF4-FFF2-40B4-BE49-F238E27FC236}">
                <a16:creationId xmlns:a16="http://schemas.microsoft.com/office/drawing/2014/main" id="{0F08B9E3-3E2E-4137-8F42-3F65671B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8" y="41902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" descr="通用交换机">
            <a:extLst>
              <a:ext uri="{FF2B5EF4-FFF2-40B4-BE49-F238E27FC236}">
                <a16:creationId xmlns:a16="http://schemas.microsoft.com/office/drawing/2014/main" id="{D6A8D66F-319C-45B0-AE30-136722A04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68" y="4186665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3B17F34-6B78-4007-A937-41C9AFA2B850}"/>
              </a:ext>
            </a:extLst>
          </p:cNvPr>
          <p:cNvSpPr txBox="1"/>
          <p:nvPr/>
        </p:nvSpPr>
        <p:spPr>
          <a:xfrm>
            <a:off x="5788840" y="281200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A6A901E-6F21-46D0-AF32-03E7A69578E7}"/>
              </a:ext>
            </a:extLst>
          </p:cNvPr>
          <p:cNvSpPr txBox="1"/>
          <p:nvPr/>
        </p:nvSpPr>
        <p:spPr>
          <a:xfrm>
            <a:off x="2204720" y="4255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B1FDDE5-31E2-48C0-B843-A17358121165}"/>
              </a:ext>
            </a:extLst>
          </p:cNvPr>
          <p:cNvSpPr txBox="1"/>
          <p:nvPr/>
        </p:nvSpPr>
        <p:spPr>
          <a:xfrm>
            <a:off x="5041993" y="4251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62AEF93-79D7-4280-A6DC-886E944287B8}"/>
              </a:ext>
            </a:extLst>
          </p:cNvPr>
          <p:cNvSpPr txBox="1"/>
          <p:nvPr/>
        </p:nvSpPr>
        <p:spPr>
          <a:xfrm>
            <a:off x="7878629" y="4251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pic>
        <p:nvPicPr>
          <p:cNvPr id="57" name="Picture 5" descr="通用交换机">
            <a:extLst>
              <a:ext uri="{FF2B5EF4-FFF2-40B4-BE49-F238E27FC236}">
                <a16:creationId xmlns:a16="http://schemas.microsoft.com/office/drawing/2014/main" id="{DCC7D097-62DD-4E21-9A1B-25D2481C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60" y="41902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514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虚拟局域网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A6F4F-0912-4D60-A120-02BD1783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5098-19D1-4DC9-9491-B27FF2AA2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网络层讲义：介绍子网间传输过程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传输数据到</a:t>
            </a:r>
            <a:r>
              <a:rPr lang="en-US" altLang="zh-CN" dirty="0"/>
              <a:t>B</a:t>
            </a:r>
            <a:r>
              <a:rPr lang="zh-CN" altLang="en-US" dirty="0"/>
              <a:t>需要知道的信息：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的最近路由器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  <a:p>
            <a:pPr lvl="2"/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的网关，</a:t>
            </a:r>
            <a:r>
              <a:rPr lang="en-US" altLang="zh-CN" dirty="0"/>
              <a:t>A</a:t>
            </a:r>
            <a:r>
              <a:rPr lang="zh-CN" altLang="en-US" dirty="0"/>
              <a:t>通过静态配置或者</a:t>
            </a:r>
            <a:r>
              <a:rPr lang="en-US" altLang="zh-CN" dirty="0"/>
              <a:t>DHCP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en-US" altLang="zh-CN" dirty="0"/>
              <a:t>MAC</a:t>
            </a:r>
            <a:r>
              <a:rPr lang="zh-CN" altLang="en-US" dirty="0"/>
              <a:t>地址（通过</a:t>
            </a:r>
            <a:r>
              <a:rPr lang="en-US" altLang="zh-CN" dirty="0"/>
              <a:t>ARP</a:t>
            </a:r>
            <a:r>
              <a:rPr lang="zh-CN" altLang="en-US" dirty="0"/>
              <a:t>得到）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5D660-E333-46F8-ABCD-6EDC755D5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BEE2B45-CB7A-4E81-86D7-5D12999FE412}"/>
              </a:ext>
            </a:extLst>
          </p:cNvPr>
          <p:cNvGrpSpPr>
            <a:grpSpLocks/>
          </p:cNvGrpSpPr>
          <p:nvPr/>
        </p:nvGrpSpPr>
        <p:grpSpPr bwMode="auto">
          <a:xfrm>
            <a:off x="1985169" y="3863184"/>
            <a:ext cx="8221662" cy="2349500"/>
            <a:chOff x="709613" y="3962400"/>
            <a:chExt cx="8221662" cy="2349500"/>
          </a:xfrm>
        </p:grpSpPr>
        <p:grpSp>
          <p:nvGrpSpPr>
            <p:cNvPr id="70" name="Group 99">
              <a:extLst>
                <a:ext uri="{FF2B5EF4-FFF2-40B4-BE49-F238E27FC236}">
                  <a16:creationId xmlns:a16="http://schemas.microsoft.com/office/drawing/2014/main" id="{DB8AEF41-289C-4233-BEB8-A77448B1A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29" name="Group 44">
                <a:extLst>
                  <a:ext uri="{FF2B5EF4-FFF2-40B4-BE49-F238E27FC236}">
                    <a16:creationId xmlns:a16="http://schemas.microsoft.com/office/drawing/2014/main" id="{AC3F812F-1FB4-4F33-8FBB-C9A9E6C8AB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1" name="Picture 45" descr="desktop_computer_stylized_medium">
                  <a:extLst>
                    <a:ext uri="{FF2B5EF4-FFF2-40B4-BE49-F238E27FC236}">
                      <a16:creationId xmlns:a16="http://schemas.microsoft.com/office/drawing/2014/main" id="{AEDD2A3A-3643-4ACD-8623-7528295406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" name="Freeform 46">
                  <a:extLst>
                    <a:ext uri="{FF2B5EF4-FFF2-40B4-BE49-F238E27FC236}">
                      <a16:creationId xmlns:a16="http://schemas.microsoft.com/office/drawing/2014/main" id="{BFB3FFF2-0000-457B-BB69-3E3DAC702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30" name="Rectangle 43">
                <a:extLst>
                  <a:ext uri="{FF2B5EF4-FFF2-40B4-BE49-F238E27FC236}">
                    <a16:creationId xmlns:a16="http://schemas.microsoft.com/office/drawing/2014/main" id="{667D492B-428B-44E1-B759-7CFEB921D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2">
              <a:extLst>
                <a:ext uri="{FF2B5EF4-FFF2-40B4-BE49-F238E27FC236}">
                  <a16:creationId xmlns:a16="http://schemas.microsoft.com/office/drawing/2014/main" id="{D3591EC6-4C30-4915-A464-804CB6988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25" name="Rectangle 48">
                <a:extLst>
                  <a:ext uri="{FF2B5EF4-FFF2-40B4-BE49-F238E27FC236}">
                    <a16:creationId xmlns:a16="http://schemas.microsoft.com/office/drawing/2014/main" id="{E0EE0108-C974-4154-BC34-6F5BA5868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26" name="Group 49">
                <a:extLst>
                  <a:ext uri="{FF2B5EF4-FFF2-40B4-BE49-F238E27FC236}">
                    <a16:creationId xmlns:a16="http://schemas.microsoft.com/office/drawing/2014/main" id="{FD7F1DB3-EC70-4750-8AC6-352660D1A9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27" name="Picture 50" descr="desktop_computer_stylized_medium">
                  <a:extLst>
                    <a:ext uri="{FF2B5EF4-FFF2-40B4-BE49-F238E27FC236}">
                      <a16:creationId xmlns:a16="http://schemas.microsoft.com/office/drawing/2014/main" id="{21851BEE-8405-4222-8139-2A3E84E4BD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8716AA19-8968-4622-AF0B-3ABC9C1CF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2" name="Text Box 4">
              <a:extLst>
                <a:ext uri="{FF2B5EF4-FFF2-40B4-BE49-F238E27FC236}">
                  <a16:creationId xmlns:a16="http://schemas.microsoft.com/office/drawing/2014/main" id="{AECB4165-CCFF-4E45-87C0-E038F85FD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Text Box 21">
              <a:extLst>
                <a:ext uri="{FF2B5EF4-FFF2-40B4-BE49-F238E27FC236}">
                  <a16:creationId xmlns:a16="http://schemas.microsoft.com/office/drawing/2014/main" id="{C45CF9A2-D382-44B2-B6AF-5E18C43CB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74" name="Text Box 22">
              <a:extLst>
                <a:ext uri="{FF2B5EF4-FFF2-40B4-BE49-F238E27FC236}">
                  <a16:creationId xmlns:a16="http://schemas.microsoft.com/office/drawing/2014/main" id="{4EFF4A07-A186-4CD6-BECA-AEBFB6E50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75" name="Group 23">
              <a:extLst>
                <a:ext uri="{FF2B5EF4-FFF2-40B4-BE49-F238E27FC236}">
                  <a16:creationId xmlns:a16="http://schemas.microsoft.com/office/drawing/2014/main" id="{A9B4C10A-92A5-4EE5-8A69-A8F2F6FCF0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23" name="Text Box 24">
                <a:extLst>
                  <a:ext uri="{FF2B5EF4-FFF2-40B4-BE49-F238E27FC236}">
                    <a16:creationId xmlns:a16="http://schemas.microsoft.com/office/drawing/2014/main" id="{34AD7FC8-D369-4065-9413-5AAB8A0EE1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24" name="Text Box 25">
                <a:extLst>
                  <a:ext uri="{FF2B5EF4-FFF2-40B4-BE49-F238E27FC236}">
                    <a16:creationId xmlns:a16="http://schemas.microsoft.com/office/drawing/2014/main" id="{8B3533F1-303C-4D29-AED9-7B178961E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76" name="Text Box 26">
              <a:extLst>
                <a:ext uri="{FF2B5EF4-FFF2-40B4-BE49-F238E27FC236}">
                  <a16:creationId xmlns:a16="http://schemas.microsoft.com/office/drawing/2014/main" id="{5BAA797E-7DA8-441F-825D-7B3855817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19761C63-9A68-48F3-BD4C-0FB7E7A5A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78" name="Text Box 30">
              <a:extLst>
                <a:ext uri="{FF2B5EF4-FFF2-40B4-BE49-F238E27FC236}">
                  <a16:creationId xmlns:a16="http://schemas.microsoft.com/office/drawing/2014/main" id="{B98C5510-ED2A-48D6-845A-228786103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79" name="Text Box 33">
              <a:extLst>
                <a:ext uri="{FF2B5EF4-FFF2-40B4-BE49-F238E27FC236}">
                  <a16:creationId xmlns:a16="http://schemas.microsoft.com/office/drawing/2014/main" id="{BE363B55-904B-4335-B314-E9DE3378A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ED98084D-DFEC-4CFD-96FC-CCA3D817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26172957-AFAE-4414-B6BC-26D17F4BF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" name="Line 41">
              <a:extLst>
                <a:ext uri="{FF2B5EF4-FFF2-40B4-BE49-F238E27FC236}">
                  <a16:creationId xmlns:a16="http://schemas.microsoft.com/office/drawing/2014/main" id="{55FC5829-C65F-4EB6-BD57-C833F1030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8C2B1681-BF24-4DA0-970D-B5BCCC1B3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" name="Line 44">
              <a:extLst>
                <a:ext uri="{FF2B5EF4-FFF2-40B4-BE49-F238E27FC236}">
                  <a16:creationId xmlns:a16="http://schemas.microsoft.com/office/drawing/2014/main" id="{4F03FA74-AA8C-4112-A107-0ADC4FD24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5" name="Line 45">
              <a:extLst>
                <a:ext uri="{FF2B5EF4-FFF2-40B4-BE49-F238E27FC236}">
                  <a16:creationId xmlns:a16="http://schemas.microsoft.com/office/drawing/2014/main" id="{2B5D0BA5-2BBE-4867-B06F-6E58B47A1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6" name="Line 46">
              <a:extLst>
                <a:ext uri="{FF2B5EF4-FFF2-40B4-BE49-F238E27FC236}">
                  <a16:creationId xmlns:a16="http://schemas.microsoft.com/office/drawing/2014/main" id="{7D890D6A-397D-4BF8-BD02-E7DCC3EEF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" name="Line 47">
              <a:extLst>
                <a:ext uri="{FF2B5EF4-FFF2-40B4-BE49-F238E27FC236}">
                  <a16:creationId xmlns:a16="http://schemas.microsoft.com/office/drawing/2014/main" id="{CF3990AD-60B8-4E95-950B-8E3DB15E8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8" name="Text Box 58">
              <a:extLst>
                <a:ext uri="{FF2B5EF4-FFF2-40B4-BE49-F238E27FC236}">
                  <a16:creationId xmlns:a16="http://schemas.microsoft.com/office/drawing/2014/main" id="{F2783D0A-C79D-4CAE-A7A7-97ABF2FB9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89" name="Line 60">
              <a:extLst>
                <a:ext uri="{FF2B5EF4-FFF2-40B4-BE49-F238E27FC236}">
                  <a16:creationId xmlns:a16="http://schemas.microsoft.com/office/drawing/2014/main" id="{FBD53001-4E59-402D-8F82-AE8CF99D8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90" name="Group 63">
              <a:extLst>
                <a:ext uri="{FF2B5EF4-FFF2-40B4-BE49-F238E27FC236}">
                  <a16:creationId xmlns:a16="http://schemas.microsoft.com/office/drawing/2014/main" id="{9D28AF7F-833D-42DB-8877-70F11D875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21" name="Text Box 64">
                <a:extLst>
                  <a:ext uri="{FF2B5EF4-FFF2-40B4-BE49-F238E27FC236}">
                    <a16:creationId xmlns:a16="http://schemas.microsoft.com/office/drawing/2014/main" id="{ED1907AE-A33A-4A51-9532-1B8C557AC0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22" name="Text Box 65">
                <a:extLst>
                  <a:ext uri="{FF2B5EF4-FFF2-40B4-BE49-F238E27FC236}">
                    <a16:creationId xmlns:a16="http://schemas.microsoft.com/office/drawing/2014/main" id="{EA756C8F-FAB6-48F3-B661-9E76714E3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91" name="Line 67">
              <a:extLst>
                <a:ext uri="{FF2B5EF4-FFF2-40B4-BE49-F238E27FC236}">
                  <a16:creationId xmlns:a16="http://schemas.microsoft.com/office/drawing/2014/main" id="{6F3B2F22-6A01-4493-9B3D-04CB3B5535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2" name="Line 68">
              <a:extLst>
                <a:ext uri="{FF2B5EF4-FFF2-40B4-BE49-F238E27FC236}">
                  <a16:creationId xmlns:a16="http://schemas.microsoft.com/office/drawing/2014/main" id="{A4D21968-7932-4C51-BEB4-F4DA31385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3" name="Text Box 71">
              <a:extLst>
                <a:ext uri="{FF2B5EF4-FFF2-40B4-BE49-F238E27FC236}">
                  <a16:creationId xmlns:a16="http://schemas.microsoft.com/office/drawing/2014/main" id="{EC88DAB0-3550-49D3-8FAB-DABDEAD8E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94" name="Text Box 72">
              <a:extLst>
                <a:ext uri="{FF2B5EF4-FFF2-40B4-BE49-F238E27FC236}">
                  <a16:creationId xmlns:a16="http://schemas.microsoft.com/office/drawing/2014/main" id="{D94ADE67-3A23-4163-BD51-E7D484862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95" name="Line 73">
              <a:extLst>
                <a:ext uri="{FF2B5EF4-FFF2-40B4-BE49-F238E27FC236}">
                  <a16:creationId xmlns:a16="http://schemas.microsoft.com/office/drawing/2014/main" id="{BF66A745-2998-4D41-A505-976739E2CE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6" name="Line 74">
              <a:extLst>
                <a:ext uri="{FF2B5EF4-FFF2-40B4-BE49-F238E27FC236}">
                  <a16:creationId xmlns:a16="http://schemas.microsoft.com/office/drawing/2014/main" id="{7F2B8419-474E-4B0B-9AD0-6CCC7F60AA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5F3A4361-2C24-4513-9AB8-C430D830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8" name="Text Box 76">
              <a:extLst>
                <a:ext uri="{FF2B5EF4-FFF2-40B4-BE49-F238E27FC236}">
                  <a16:creationId xmlns:a16="http://schemas.microsoft.com/office/drawing/2014/main" id="{F1EC7803-9E05-43DF-A04F-BF33D4178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9" name="Group 3">
              <a:extLst>
                <a:ext uri="{FF2B5EF4-FFF2-40B4-BE49-F238E27FC236}">
                  <a16:creationId xmlns:a16="http://schemas.microsoft.com/office/drawing/2014/main" id="{A13F640F-AB92-4749-8532-10C341C3A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17" name="Group 44">
                <a:extLst>
                  <a:ext uri="{FF2B5EF4-FFF2-40B4-BE49-F238E27FC236}">
                    <a16:creationId xmlns:a16="http://schemas.microsoft.com/office/drawing/2014/main" id="{026AD197-6338-4A00-99E9-0B6B3ABED6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19" name="Picture 45" descr="desktop_computer_stylized_medium">
                  <a:extLst>
                    <a:ext uri="{FF2B5EF4-FFF2-40B4-BE49-F238E27FC236}">
                      <a16:creationId xmlns:a16="http://schemas.microsoft.com/office/drawing/2014/main" id="{A4B20C35-A9D0-4FD9-89CF-FE8B174A4C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0" name="Freeform 46">
                  <a:extLst>
                    <a:ext uri="{FF2B5EF4-FFF2-40B4-BE49-F238E27FC236}">
                      <a16:creationId xmlns:a16="http://schemas.microsoft.com/office/drawing/2014/main" id="{E96DA8F6-D1EA-4C29-9EE4-A17721CBA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18" name="Rectangle 43">
                <a:extLst>
                  <a:ext uri="{FF2B5EF4-FFF2-40B4-BE49-F238E27FC236}">
                    <a16:creationId xmlns:a16="http://schemas.microsoft.com/office/drawing/2014/main" id="{E57125FC-B249-474C-B194-F9E29323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1">
              <a:extLst>
                <a:ext uri="{FF2B5EF4-FFF2-40B4-BE49-F238E27FC236}">
                  <a16:creationId xmlns:a16="http://schemas.microsoft.com/office/drawing/2014/main" id="{B0CD9205-9B1C-4AEF-B8F6-B3018E2DD8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06" name="Rectangle 43">
                <a:extLst>
                  <a:ext uri="{FF2B5EF4-FFF2-40B4-BE49-F238E27FC236}">
                    <a16:creationId xmlns:a16="http://schemas.microsoft.com/office/drawing/2014/main" id="{2756C03C-DAD4-4F83-8DB4-4AB8C6FF7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07" name="Group 1185">
                <a:extLst>
                  <a:ext uri="{FF2B5EF4-FFF2-40B4-BE49-F238E27FC236}">
                    <a16:creationId xmlns:a16="http://schemas.microsoft.com/office/drawing/2014/main" id="{7250946C-912E-4031-8F69-C0B1B402D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09" name="Oval 407">
                  <a:extLst>
                    <a:ext uri="{FF2B5EF4-FFF2-40B4-BE49-F238E27FC236}">
                      <a16:creationId xmlns:a16="http://schemas.microsoft.com/office/drawing/2014/main" id="{DE9A86D7-9231-41F4-A9DC-5F131CED2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10" name="Rectangle 410">
                  <a:extLst>
                    <a:ext uri="{FF2B5EF4-FFF2-40B4-BE49-F238E27FC236}">
                      <a16:creationId xmlns:a16="http://schemas.microsoft.com/office/drawing/2014/main" id="{2D16DB23-50B1-42E6-8BF8-2ABF0F14B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11" name="Oval 411">
                  <a:extLst>
                    <a:ext uri="{FF2B5EF4-FFF2-40B4-BE49-F238E27FC236}">
                      <a16:creationId xmlns:a16="http://schemas.microsoft.com/office/drawing/2014/main" id="{AC657DD5-61D3-4C04-9EC0-2ADBE1731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12" name="Group 1189">
                  <a:extLst>
                    <a:ext uri="{FF2B5EF4-FFF2-40B4-BE49-F238E27FC236}">
                      <a16:creationId xmlns:a16="http://schemas.microsoft.com/office/drawing/2014/main" id="{0613BE52-2A55-4429-BA01-A6E64F0CFD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15" name="Freeform 1190">
                    <a:extLst>
                      <a:ext uri="{FF2B5EF4-FFF2-40B4-BE49-F238E27FC236}">
                        <a16:creationId xmlns:a16="http://schemas.microsoft.com/office/drawing/2014/main" id="{37363FD2-85F2-446A-BF4F-2E23DCE4C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16" name="Freeform 1191">
                    <a:extLst>
                      <a:ext uri="{FF2B5EF4-FFF2-40B4-BE49-F238E27FC236}">
                        <a16:creationId xmlns:a16="http://schemas.microsoft.com/office/drawing/2014/main" id="{4D858DDD-926A-49B3-9016-54EE93A0F3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1192">
                  <a:extLst>
                    <a:ext uri="{FF2B5EF4-FFF2-40B4-BE49-F238E27FC236}">
                      <a16:creationId xmlns:a16="http://schemas.microsoft.com/office/drawing/2014/main" id="{82C75F57-41E3-4803-A8C8-5C7ADA5C8F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14" name="Line 1193">
                  <a:extLst>
                    <a:ext uri="{FF2B5EF4-FFF2-40B4-BE49-F238E27FC236}">
                      <a16:creationId xmlns:a16="http://schemas.microsoft.com/office/drawing/2014/main" id="{29C76F32-5F16-454A-BF3B-D9E072C6A8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08" name="Rectangle 43">
                <a:extLst>
                  <a:ext uri="{FF2B5EF4-FFF2-40B4-BE49-F238E27FC236}">
                    <a16:creationId xmlns:a16="http://schemas.microsoft.com/office/drawing/2014/main" id="{395D62A1-D93F-48C5-AB1E-24F4340A0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93">
              <a:extLst>
                <a:ext uri="{FF2B5EF4-FFF2-40B4-BE49-F238E27FC236}">
                  <a16:creationId xmlns:a16="http://schemas.microsoft.com/office/drawing/2014/main" id="{EBCC55B7-C1E7-4506-8A64-AF770F5B98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02" name="Rectangle 48">
                <a:extLst>
                  <a:ext uri="{FF2B5EF4-FFF2-40B4-BE49-F238E27FC236}">
                    <a16:creationId xmlns:a16="http://schemas.microsoft.com/office/drawing/2014/main" id="{CCD5C7E6-B3CA-435B-B554-B3D8F2152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03" name="Group 49">
                <a:extLst>
                  <a:ext uri="{FF2B5EF4-FFF2-40B4-BE49-F238E27FC236}">
                    <a16:creationId xmlns:a16="http://schemas.microsoft.com/office/drawing/2014/main" id="{BF8752FE-491F-4F96-92F5-EE82B1F331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04" name="Picture 50" descr="desktop_computer_stylized_medium">
                  <a:extLst>
                    <a:ext uri="{FF2B5EF4-FFF2-40B4-BE49-F238E27FC236}">
                      <a16:creationId xmlns:a16="http://schemas.microsoft.com/office/drawing/2014/main" id="{5B1CBD7A-26C6-4AAF-9B69-29B2823220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5" name="Freeform 51">
                  <a:extLst>
                    <a:ext uri="{FF2B5EF4-FFF2-40B4-BE49-F238E27FC236}">
                      <a16:creationId xmlns:a16="http://schemas.microsoft.com/office/drawing/2014/main" id="{A8B0637B-6DBE-48C8-8FE2-949B695DA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0502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E6156-C321-4C9B-ADB1-D5890C0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虚拟局域网的动机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B08F4-6118-41BC-B339-6096BDAA3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Freeform 81">
            <a:extLst>
              <a:ext uri="{FF2B5EF4-FFF2-40B4-BE49-F238E27FC236}">
                <a16:creationId xmlns:a16="http://schemas.microsoft.com/office/drawing/2014/main" id="{727EC61D-7E3C-434E-B744-75FAC701CD23}"/>
              </a:ext>
            </a:extLst>
          </p:cNvPr>
          <p:cNvSpPr>
            <a:spLocks/>
          </p:cNvSpPr>
          <p:nvPr/>
        </p:nvSpPr>
        <p:spPr bwMode="auto">
          <a:xfrm rot="5400000">
            <a:off x="1774826" y="1076324"/>
            <a:ext cx="2789237" cy="4313238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Line 33">
            <a:extLst>
              <a:ext uri="{FF2B5EF4-FFF2-40B4-BE49-F238E27FC236}">
                <a16:creationId xmlns:a16="http://schemas.microsoft.com/office/drawing/2014/main" id="{D72A1180-A592-4F1E-AC13-2B4D43AFDC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6587" y="2849561"/>
            <a:ext cx="11811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3BA0E0CE-9ABE-4F12-B119-0C4DF4009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812" y="2841624"/>
            <a:ext cx="0" cy="946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09407E13-B970-4D21-9F43-F0A8A3B27C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09938" y="2798761"/>
            <a:ext cx="1063625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9" name="Line 59">
            <a:extLst>
              <a:ext uri="{FF2B5EF4-FFF2-40B4-BE49-F238E27FC236}">
                <a16:creationId xmlns:a16="http://schemas.microsoft.com/office/drawing/2014/main" id="{BDD99637-E38A-438E-B5E0-2593EAA793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0263" y="2400300"/>
            <a:ext cx="706437" cy="274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0" name="Line 60">
            <a:extLst>
              <a:ext uri="{FF2B5EF4-FFF2-40B4-BE49-F238E27FC236}">
                <a16:creationId xmlns:a16="http://schemas.microsoft.com/office/drawing/2014/main" id="{338FD910-988E-4811-A59A-BB812A7B7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1200" y="2192336"/>
            <a:ext cx="385763" cy="490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1" name="Line 77">
            <a:extLst>
              <a:ext uri="{FF2B5EF4-FFF2-40B4-BE49-F238E27FC236}">
                <a16:creationId xmlns:a16="http://schemas.microsoft.com/office/drawing/2014/main" id="{1259C3F1-A663-47D2-9958-94206E397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375" y="2292350"/>
            <a:ext cx="498475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2" name="Line 78">
            <a:extLst>
              <a:ext uri="{FF2B5EF4-FFF2-40B4-BE49-F238E27FC236}">
                <a16:creationId xmlns:a16="http://schemas.microsoft.com/office/drawing/2014/main" id="{6A683415-8BCD-4FCA-929D-31160D3E6A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6099" y="2225674"/>
            <a:ext cx="490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843567B7-B728-4558-AE09-41E4DEE9E2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9713" y="3732211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68F270F7-CD25-4D48-8053-9AA1A419E3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3550" y="3762374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DFA21DB5-698C-4D4E-B84C-1A7B66A91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4850" y="3781424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16" name="Group 44">
            <a:extLst>
              <a:ext uri="{FF2B5EF4-FFF2-40B4-BE49-F238E27FC236}">
                <a16:creationId xmlns:a16="http://schemas.microsoft.com/office/drawing/2014/main" id="{7D4757A6-1A41-4985-B82E-969A51366C37}"/>
              </a:ext>
            </a:extLst>
          </p:cNvPr>
          <p:cNvGrpSpPr>
            <a:grpSpLocks/>
          </p:cNvGrpSpPr>
          <p:nvPr/>
        </p:nvGrpSpPr>
        <p:grpSpPr bwMode="auto">
          <a:xfrm>
            <a:off x="1247212" y="3605400"/>
            <a:ext cx="328359" cy="310623"/>
            <a:chOff x="-44" y="1473"/>
            <a:chExt cx="981" cy="1105"/>
          </a:xfrm>
        </p:grpSpPr>
        <p:pic>
          <p:nvPicPr>
            <p:cNvPr id="17" name="Picture 45" descr="desktop_computer_stylized_medium">
              <a:extLst>
                <a:ext uri="{FF2B5EF4-FFF2-40B4-BE49-F238E27FC236}">
                  <a16:creationId xmlns:a16="http://schemas.microsoft.com/office/drawing/2014/main" id="{8DE7F37C-0892-4190-A9DA-EA3A7FFAD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0ECC0842-33C8-4C88-AE44-BFDBACD179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9" name="Group 44">
            <a:extLst>
              <a:ext uri="{FF2B5EF4-FFF2-40B4-BE49-F238E27FC236}">
                <a16:creationId xmlns:a16="http://schemas.microsoft.com/office/drawing/2014/main" id="{43497A89-4FCA-4CE8-8450-8F21B99C89F9}"/>
              </a:ext>
            </a:extLst>
          </p:cNvPr>
          <p:cNvGrpSpPr>
            <a:grpSpLocks/>
          </p:cNvGrpSpPr>
          <p:nvPr/>
        </p:nvGrpSpPr>
        <p:grpSpPr bwMode="auto">
          <a:xfrm>
            <a:off x="1481754" y="3900567"/>
            <a:ext cx="328359" cy="310623"/>
            <a:chOff x="-44" y="1473"/>
            <a:chExt cx="981" cy="1105"/>
          </a:xfrm>
        </p:grpSpPr>
        <p:pic>
          <p:nvPicPr>
            <p:cNvPr id="20" name="Picture 45" descr="desktop_computer_stylized_medium">
              <a:extLst>
                <a:ext uri="{FF2B5EF4-FFF2-40B4-BE49-F238E27FC236}">
                  <a16:creationId xmlns:a16="http://schemas.microsoft.com/office/drawing/2014/main" id="{40CE13F7-E3F0-4DEB-B6C0-13C65271B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81E4A853-DCCC-4155-8EFD-C073BC77B1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2" name="Group 44">
            <a:extLst>
              <a:ext uri="{FF2B5EF4-FFF2-40B4-BE49-F238E27FC236}">
                <a16:creationId xmlns:a16="http://schemas.microsoft.com/office/drawing/2014/main" id="{C1B5D754-A062-4C2B-991F-0BCE44FA8C92}"/>
              </a:ext>
            </a:extLst>
          </p:cNvPr>
          <p:cNvGrpSpPr>
            <a:grpSpLocks/>
          </p:cNvGrpSpPr>
          <p:nvPr/>
        </p:nvGrpSpPr>
        <p:grpSpPr bwMode="auto">
          <a:xfrm>
            <a:off x="1786658" y="3920245"/>
            <a:ext cx="328359" cy="310623"/>
            <a:chOff x="-44" y="1473"/>
            <a:chExt cx="981" cy="1105"/>
          </a:xfrm>
        </p:grpSpPr>
        <p:pic>
          <p:nvPicPr>
            <p:cNvPr id="23" name="Picture 45" descr="desktop_computer_stylized_medium">
              <a:extLst>
                <a:ext uri="{FF2B5EF4-FFF2-40B4-BE49-F238E27FC236}">
                  <a16:creationId xmlns:a16="http://schemas.microsoft.com/office/drawing/2014/main" id="{50DF859F-BFE2-4ADB-9FF2-35E080694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C91BAA-A35D-45D0-A6AA-E184704DD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" name="Line 21">
            <a:extLst>
              <a:ext uri="{FF2B5EF4-FFF2-40B4-BE49-F238E27FC236}">
                <a16:creationId xmlns:a16="http://schemas.microsoft.com/office/drawing/2014/main" id="{7ED4DDEB-3DFE-40B7-B721-26680F61F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1850" y="3736974"/>
            <a:ext cx="219075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06F7D0AF-FE89-43FD-AAAE-D3BA707997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5199" y="4056062"/>
            <a:ext cx="69850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2AF424C5-9623-4812-B2F0-80D464093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0150" y="4062411"/>
            <a:ext cx="41275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5B681AD1-A4BD-4D6F-95D0-FEE2089F76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9825" y="3986211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29" name="Group 44">
            <a:extLst>
              <a:ext uri="{FF2B5EF4-FFF2-40B4-BE49-F238E27FC236}">
                <a16:creationId xmlns:a16="http://schemas.microsoft.com/office/drawing/2014/main" id="{AD9E4D5B-1A8B-4A41-8EB8-536F3524C715}"/>
              </a:ext>
            </a:extLst>
          </p:cNvPr>
          <p:cNvGrpSpPr>
            <a:grpSpLocks/>
          </p:cNvGrpSpPr>
          <p:nvPr/>
        </p:nvGrpSpPr>
        <p:grpSpPr bwMode="auto">
          <a:xfrm>
            <a:off x="2020189" y="4161129"/>
            <a:ext cx="328359" cy="310623"/>
            <a:chOff x="-44" y="1473"/>
            <a:chExt cx="981" cy="1105"/>
          </a:xfrm>
        </p:grpSpPr>
        <p:pic>
          <p:nvPicPr>
            <p:cNvPr id="30" name="Picture 45" descr="desktop_computer_stylized_medium">
              <a:extLst>
                <a:ext uri="{FF2B5EF4-FFF2-40B4-BE49-F238E27FC236}">
                  <a16:creationId xmlns:a16="http://schemas.microsoft.com/office/drawing/2014/main" id="{211F6C11-C065-4A37-9B42-3E630FDD5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056990BA-84D4-46BD-B2C1-44F28B3884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id="{DBE658A3-B134-4391-82B8-40F17E45A9AB}"/>
              </a:ext>
            </a:extLst>
          </p:cNvPr>
          <p:cNvGrpSpPr>
            <a:grpSpLocks/>
          </p:cNvGrpSpPr>
          <p:nvPr/>
        </p:nvGrpSpPr>
        <p:grpSpPr bwMode="auto">
          <a:xfrm>
            <a:off x="2284048" y="4205235"/>
            <a:ext cx="328359" cy="310623"/>
            <a:chOff x="-44" y="1473"/>
            <a:chExt cx="981" cy="1105"/>
          </a:xfrm>
        </p:grpSpPr>
        <p:pic>
          <p:nvPicPr>
            <p:cNvPr id="33" name="Picture 45" descr="desktop_computer_stylized_medium">
              <a:extLst>
                <a:ext uri="{FF2B5EF4-FFF2-40B4-BE49-F238E27FC236}">
                  <a16:creationId xmlns:a16="http://schemas.microsoft.com/office/drawing/2014/main" id="{B00BB992-62AA-4C66-95EE-6685998EA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9CC0C14E-50CB-4CFF-91FA-970326EC36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35" name="Picture 3">
            <a:extLst>
              <a:ext uri="{FF2B5EF4-FFF2-40B4-BE49-F238E27FC236}">
                <a16:creationId xmlns:a16="http://schemas.microsoft.com/office/drawing/2014/main" id="{F31596C6-E79C-451E-841B-5DA8BB11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633787"/>
            <a:ext cx="390525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ACED71AE-EA9C-41EB-A9B9-F02484D9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7" y="3902075"/>
            <a:ext cx="392112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7" name="Group 44">
            <a:extLst>
              <a:ext uri="{FF2B5EF4-FFF2-40B4-BE49-F238E27FC236}">
                <a16:creationId xmlns:a16="http://schemas.microsoft.com/office/drawing/2014/main" id="{F6404058-6A73-4C76-B5D7-7752764CF5AA}"/>
              </a:ext>
            </a:extLst>
          </p:cNvPr>
          <p:cNvGrpSpPr>
            <a:grpSpLocks/>
          </p:cNvGrpSpPr>
          <p:nvPr/>
        </p:nvGrpSpPr>
        <p:grpSpPr bwMode="auto">
          <a:xfrm>
            <a:off x="2529711" y="3855785"/>
            <a:ext cx="328359" cy="310623"/>
            <a:chOff x="-44" y="1473"/>
            <a:chExt cx="981" cy="1105"/>
          </a:xfrm>
        </p:grpSpPr>
        <p:pic>
          <p:nvPicPr>
            <p:cNvPr id="38" name="Picture 45" descr="desktop_computer_stylized_medium">
              <a:extLst>
                <a:ext uri="{FF2B5EF4-FFF2-40B4-BE49-F238E27FC236}">
                  <a16:creationId xmlns:a16="http://schemas.microsoft.com/office/drawing/2014/main" id="{180EC58F-32F3-4814-B03F-2F46E3B46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EBCCF34D-448D-4308-8CED-C565088EA3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40" name="Line 20">
            <a:extLst>
              <a:ext uri="{FF2B5EF4-FFF2-40B4-BE49-F238E27FC236}">
                <a16:creationId xmlns:a16="http://schemas.microsoft.com/office/drawing/2014/main" id="{B882DF67-7FF1-4CAD-B65A-62E37CFC31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4938" y="3905249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1" name="Line 21">
            <a:extLst>
              <a:ext uri="{FF2B5EF4-FFF2-40B4-BE49-F238E27FC236}">
                <a16:creationId xmlns:a16="http://schemas.microsoft.com/office/drawing/2014/main" id="{402815A0-442B-4429-A93E-70AA668CF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75" y="3935411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2" name="Line 22">
            <a:extLst>
              <a:ext uri="{FF2B5EF4-FFF2-40B4-BE49-F238E27FC236}">
                <a16:creationId xmlns:a16="http://schemas.microsoft.com/office/drawing/2014/main" id="{10109126-1B65-49D0-8074-DCF0247F2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075" y="3954461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43" name="Group 44">
            <a:extLst>
              <a:ext uri="{FF2B5EF4-FFF2-40B4-BE49-F238E27FC236}">
                <a16:creationId xmlns:a16="http://schemas.microsoft.com/office/drawing/2014/main" id="{2112644D-00DC-4A89-810D-ECD1CB281286}"/>
              </a:ext>
            </a:extLst>
          </p:cNvPr>
          <p:cNvGrpSpPr>
            <a:grpSpLocks/>
          </p:cNvGrpSpPr>
          <p:nvPr/>
        </p:nvGrpSpPr>
        <p:grpSpPr bwMode="auto">
          <a:xfrm>
            <a:off x="3767527" y="3785214"/>
            <a:ext cx="328359" cy="310623"/>
            <a:chOff x="-44" y="1473"/>
            <a:chExt cx="981" cy="1105"/>
          </a:xfrm>
        </p:grpSpPr>
        <p:pic>
          <p:nvPicPr>
            <p:cNvPr id="44" name="Picture 45" descr="desktop_computer_stylized_medium">
              <a:extLst>
                <a:ext uri="{FF2B5EF4-FFF2-40B4-BE49-F238E27FC236}">
                  <a16:creationId xmlns:a16="http://schemas.microsoft.com/office/drawing/2014/main" id="{F81A2496-1839-46FE-B22E-7973436AF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272CC1BC-2FC6-4E99-847E-BC41F712B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6" name="Group 44">
            <a:extLst>
              <a:ext uri="{FF2B5EF4-FFF2-40B4-BE49-F238E27FC236}">
                <a16:creationId xmlns:a16="http://schemas.microsoft.com/office/drawing/2014/main" id="{82B33C7B-C948-46DD-99F0-D6779A7F47EA}"/>
              </a:ext>
            </a:extLst>
          </p:cNvPr>
          <p:cNvGrpSpPr>
            <a:grpSpLocks/>
          </p:cNvGrpSpPr>
          <p:nvPr/>
        </p:nvGrpSpPr>
        <p:grpSpPr bwMode="auto">
          <a:xfrm>
            <a:off x="3917148" y="4073597"/>
            <a:ext cx="328359" cy="310623"/>
            <a:chOff x="-44" y="1473"/>
            <a:chExt cx="981" cy="1105"/>
          </a:xfrm>
        </p:grpSpPr>
        <p:pic>
          <p:nvPicPr>
            <p:cNvPr id="47" name="Picture 45" descr="desktop_computer_stylized_medium">
              <a:extLst>
                <a:ext uri="{FF2B5EF4-FFF2-40B4-BE49-F238E27FC236}">
                  <a16:creationId xmlns:a16="http://schemas.microsoft.com/office/drawing/2014/main" id="{3E77A407-BDA7-49EA-861B-D7460AE62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6B20561D-F11E-4A0F-87AE-574B956A31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" name="Group 44">
            <a:extLst>
              <a:ext uri="{FF2B5EF4-FFF2-40B4-BE49-F238E27FC236}">
                <a16:creationId xmlns:a16="http://schemas.microsoft.com/office/drawing/2014/main" id="{DB6CC9DA-804C-4C4C-A96A-76EA10F43915}"/>
              </a:ext>
            </a:extLst>
          </p:cNvPr>
          <p:cNvGrpSpPr>
            <a:grpSpLocks/>
          </p:cNvGrpSpPr>
          <p:nvPr/>
        </p:nvGrpSpPr>
        <p:grpSpPr bwMode="auto">
          <a:xfrm>
            <a:off x="4222053" y="4093274"/>
            <a:ext cx="328359" cy="310623"/>
            <a:chOff x="-44" y="1473"/>
            <a:chExt cx="981" cy="1105"/>
          </a:xfrm>
        </p:grpSpPr>
        <p:pic>
          <p:nvPicPr>
            <p:cNvPr id="50" name="Picture 45" descr="desktop_computer_stylized_medium">
              <a:extLst>
                <a:ext uri="{FF2B5EF4-FFF2-40B4-BE49-F238E27FC236}">
                  <a16:creationId xmlns:a16="http://schemas.microsoft.com/office/drawing/2014/main" id="{152EC2EE-170D-494C-A6C4-5EB6B37F5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9FE480AC-9BF0-4C40-8B28-9D85705D85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2" name="Line 20">
            <a:extLst>
              <a:ext uri="{FF2B5EF4-FFF2-40B4-BE49-F238E27FC236}">
                <a16:creationId xmlns:a16="http://schemas.microsoft.com/office/drawing/2014/main" id="{6A5D2B26-AF46-4801-9F63-933C6D5D6D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4387" y="3935412"/>
            <a:ext cx="349250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49B0C921-904D-4A3D-9DCD-E740FB48DB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6100" y="3905249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4" name="Line 22">
            <a:extLst>
              <a:ext uri="{FF2B5EF4-FFF2-40B4-BE49-F238E27FC236}">
                <a16:creationId xmlns:a16="http://schemas.microsoft.com/office/drawing/2014/main" id="{F60BCB58-4654-48B9-9283-D2AA6BC66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7400" y="3924299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55" name="Group 44">
            <a:extLst>
              <a:ext uri="{FF2B5EF4-FFF2-40B4-BE49-F238E27FC236}">
                <a16:creationId xmlns:a16="http://schemas.microsoft.com/office/drawing/2014/main" id="{34027178-3C5E-4F29-BEB7-4F2283A434AE}"/>
              </a:ext>
            </a:extLst>
          </p:cNvPr>
          <p:cNvGrpSpPr>
            <a:grpSpLocks/>
          </p:cNvGrpSpPr>
          <p:nvPr/>
        </p:nvGrpSpPr>
        <p:grpSpPr bwMode="auto">
          <a:xfrm>
            <a:off x="3436944" y="4039668"/>
            <a:ext cx="328359" cy="310623"/>
            <a:chOff x="-44" y="1473"/>
            <a:chExt cx="981" cy="1105"/>
          </a:xfrm>
        </p:grpSpPr>
        <p:pic>
          <p:nvPicPr>
            <p:cNvPr id="56" name="Picture 45" descr="desktop_computer_stylized_medium">
              <a:extLst>
                <a:ext uri="{FF2B5EF4-FFF2-40B4-BE49-F238E27FC236}">
                  <a16:creationId xmlns:a16="http://schemas.microsoft.com/office/drawing/2014/main" id="{3415A997-B8FC-4FB8-9849-461E32470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74AF5ACF-86C7-42AC-A96A-95AA70869B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8" name="Group 44">
            <a:extLst>
              <a:ext uri="{FF2B5EF4-FFF2-40B4-BE49-F238E27FC236}">
                <a16:creationId xmlns:a16="http://schemas.microsoft.com/office/drawing/2014/main" id="{8FDA984C-7B71-4685-A98C-692AD0F8FADE}"/>
              </a:ext>
            </a:extLst>
          </p:cNvPr>
          <p:cNvGrpSpPr>
            <a:grpSpLocks/>
          </p:cNvGrpSpPr>
          <p:nvPr/>
        </p:nvGrpSpPr>
        <p:grpSpPr bwMode="auto">
          <a:xfrm>
            <a:off x="2834414" y="4043062"/>
            <a:ext cx="328359" cy="310623"/>
            <a:chOff x="-44" y="1473"/>
            <a:chExt cx="981" cy="1105"/>
          </a:xfrm>
        </p:grpSpPr>
        <p:pic>
          <p:nvPicPr>
            <p:cNvPr id="59" name="Picture 45" descr="desktop_computer_stylized_medium">
              <a:extLst>
                <a:ext uri="{FF2B5EF4-FFF2-40B4-BE49-F238E27FC236}">
                  <a16:creationId xmlns:a16="http://schemas.microsoft.com/office/drawing/2014/main" id="{2413FB19-8A0F-456B-90D8-2F6DCC168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5C84F0EE-3500-4F9A-B561-A3359354F4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1" name="Group 44">
            <a:extLst>
              <a:ext uri="{FF2B5EF4-FFF2-40B4-BE49-F238E27FC236}">
                <a16:creationId xmlns:a16="http://schemas.microsoft.com/office/drawing/2014/main" id="{CE8EC728-0316-434F-9F69-BDBCAECEEC61}"/>
              </a:ext>
            </a:extLst>
          </p:cNvPr>
          <p:cNvGrpSpPr>
            <a:grpSpLocks/>
          </p:cNvGrpSpPr>
          <p:nvPr/>
        </p:nvGrpSpPr>
        <p:grpSpPr bwMode="auto">
          <a:xfrm>
            <a:off x="3139318" y="4062740"/>
            <a:ext cx="328359" cy="310623"/>
            <a:chOff x="-44" y="1473"/>
            <a:chExt cx="981" cy="1105"/>
          </a:xfrm>
        </p:grpSpPr>
        <p:pic>
          <p:nvPicPr>
            <p:cNvPr id="62" name="Picture 45" descr="desktop_computer_stylized_medium">
              <a:extLst>
                <a:ext uri="{FF2B5EF4-FFF2-40B4-BE49-F238E27FC236}">
                  <a16:creationId xmlns:a16="http://schemas.microsoft.com/office/drawing/2014/main" id="{69FD3F26-175A-4D1D-9989-70739D80F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8ACEBAF5-BEE2-4082-823D-521246D429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64" name="Picture 3">
            <a:extLst>
              <a:ext uri="{FF2B5EF4-FFF2-40B4-BE49-F238E27FC236}">
                <a16:creationId xmlns:a16="http://schemas.microsoft.com/office/drawing/2014/main" id="{3544A1F6-8904-477B-B9FA-66ACC42E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776662"/>
            <a:ext cx="392113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5" name="Line 20">
            <a:extLst>
              <a:ext uri="{FF2B5EF4-FFF2-40B4-BE49-F238E27FC236}">
                <a16:creationId xmlns:a16="http://schemas.microsoft.com/office/drawing/2014/main" id="{F4175A49-DC75-4955-A4C5-0357E7744E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538" y="3956049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pic>
        <p:nvPicPr>
          <p:cNvPr id="66" name="Picture 3">
            <a:extLst>
              <a:ext uri="{FF2B5EF4-FFF2-40B4-BE49-F238E27FC236}">
                <a16:creationId xmlns:a16="http://schemas.microsoft.com/office/drawing/2014/main" id="{64C6B5EC-384A-4F5D-98D8-E0501E84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806824"/>
            <a:ext cx="392113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7" name="Group 44">
            <a:extLst>
              <a:ext uri="{FF2B5EF4-FFF2-40B4-BE49-F238E27FC236}">
                <a16:creationId xmlns:a16="http://schemas.microsoft.com/office/drawing/2014/main" id="{D00D31AF-5304-4597-B097-A2E94E1ADBF6}"/>
              </a:ext>
            </a:extLst>
          </p:cNvPr>
          <p:cNvGrpSpPr>
            <a:grpSpLocks/>
          </p:cNvGrpSpPr>
          <p:nvPr/>
        </p:nvGrpSpPr>
        <p:grpSpPr bwMode="auto">
          <a:xfrm>
            <a:off x="4522711" y="3815749"/>
            <a:ext cx="328359" cy="310623"/>
            <a:chOff x="-44" y="1473"/>
            <a:chExt cx="981" cy="1105"/>
          </a:xfrm>
        </p:grpSpPr>
        <p:pic>
          <p:nvPicPr>
            <p:cNvPr id="68" name="Picture 45" descr="desktop_computer_stylized_medium">
              <a:extLst>
                <a:ext uri="{FF2B5EF4-FFF2-40B4-BE49-F238E27FC236}">
                  <a16:creationId xmlns:a16="http://schemas.microsoft.com/office/drawing/2014/main" id="{BFBB26E9-E978-4CA8-A69B-40EE33506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89A5E9-567E-4902-832E-0253496F5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" name="Picture 3">
            <a:extLst>
              <a:ext uri="{FF2B5EF4-FFF2-40B4-BE49-F238E27FC236}">
                <a16:creationId xmlns:a16="http://schemas.microsoft.com/office/drawing/2014/main" id="{B9B4B602-E011-4F92-A053-BD4480DB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2640011"/>
            <a:ext cx="53975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1" name="Group 906">
            <a:extLst>
              <a:ext uri="{FF2B5EF4-FFF2-40B4-BE49-F238E27FC236}">
                <a16:creationId xmlns:a16="http://schemas.microsoft.com/office/drawing/2014/main" id="{84C3F16C-56A2-4F92-B2BA-6B91D68440DE}"/>
              </a:ext>
            </a:extLst>
          </p:cNvPr>
          <p:cNvGrpSpPr>
            <a:grpSpLocks/>
          </p:cNvGrpSpPr>
          <p:nvPr/>
        </p:nvGrpSpPr>
        <p:grpSpPr bwMode="auto">
          <a:xfrm>
            <a:off x="3630965" y="2025964"/>
            <a:ext cx="211953" cy="373659"/>
            <a:chOff x="4140" y="429"/>
            <a:chExt cx="1425" cy="2396"/>
          </a:xfrm>
        </p:grpSpPr>
        <p:sp>
          <p:nvSpPr>
            <p:cNvPr id="72" name="Freeform 907">
              <a:extLst>
                <a:ext uri="{FF2B5EF4-FFF2-40B4-BE49-F238E27FC236}">
                  <a16:creationId xmlns:a16="http://schemas.microsoft.com/office/drawing/2014/main" id="{547A126B-DBB9-435D-9FB4-F1CDC782C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Rectangle 908">
              <a:extLst>
                <a:ext uri="{FF2B5EF4-FFF2-40B4-BE49-F238E27FC236}">
                  <a16:creationId xmlns:a16="http://schemas.microsoft.com/office/drawing/2014/main" id="{15A17623-CAF2-4B6B-9FC9-1D7098387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427"/>
              <a:ext cx="1057" cy="2290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" name="Freeform 909">
              <a:extLst>
                <a:ext uri="{FF2B5EF4-FFF2-40B4-BE49-F238E27FC236}">
                  <a16:creationId xmlns:a16="http://schemas.microsoft.com/office/drawing/2014/main" id="{6DE6F0BE-11AD-4350-AA29-97CF9020B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910">
              <a:extLst>
                <a:ext uri="{FF2B5EF4-FFF2-40B4-BE49-F238E27FC236}">
                  <a16:creationId xmlns:a16="http://schemas.microsoft.com/office/drawing/2014/main" id="{E75D262B-22BC-427D-9240-2BADE540D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Rectangle 911">
              <a:extLst>
                <a:ext uri="{FF2B5EF4-FFF2-40B4-BE49-F238E27FC236}">
                  <a16:creationId xmlns:a16="http://schemas.microsoft.com/office/drawing/2014/main" id="{D8ECC347-3F06-40B5-8CBB-CD4AD68D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2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77" name="Group 912">
              <a:extLst>
                <a:ext uri="{FF2B5EF4-FFF2-40B4-BE49-F238E27FC236}">
                  <a16:creationId xmlns:a16="http://schemas.microsoft.com/office/drawing/2014/main" id="{BF93E153-87EB-4FC7-BB56-17B916755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2" name="AutoShape 913">
                <a:extLst>
                  <a:ext uri="{FF2B5EF4-FFF2-40B4-BE49-F238E27FC236}">
                    <a16:creationId xmlns:a16="http://schemas.microsoft.com/office/drawing/2014/main" id="{FCBFCF94-E9AC-41C2-A009-282F57FD4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" y="2571"/>
                <a:ext cx="73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" name="AutoShape 914">
                <a:extLst>
                  <a:ext uri="{FF2B5EF4-FFF2-40B4-BE49-F238E27FC236}">
                    <a16:creationId xmlns:a16="http://schemas.microsoft.com/office/drawing/2014/main" id="{BA660998-D568-46A0-8A5B-1E0CDD87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1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8" name="Rectangle 915">
              <a:extLst>
                <a:ext uri="{FF2B5EF4-FFF2-40B4-BE49-F238E27FC236}">
                  <a16:creationId xmlns:a16="http://schemas.microsoft.com/office/drawing/2014/main" id="{8A378166-B527-40BB-9B59-F763522BA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7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79" name="Group 916">
              <a:extLst>
                <a:ext uri="{FF2B5EF4-FFF2-40B4-BE49-F238E27FC236}">
                  <a16:creationId xmlns:a16="http://schemas.microsoft.com/office/drawing/2014/main" id="{AE29FB43-10EA-4EA7-BAAB-7E94D13F7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" name="AutoShape 917">
                <a:extLst>
                  <a:ext uri="{FF2B5EF4-FFF2-40B4-BE49-F238E27FC236}">
                    <a16:creationId xmlns:a16="http://schemas.microsoft.com/office/drawing/2014/main" id="{0BCC489A-B490-4267-8A97-0E156AB5F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7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AutoShape 918">
                <a:extLst>
                  <a:ext uri="{FF2B5EF4-FFF2-40B4-BE49-F238E27FC236}">
                    <a16:creationId xmlns:a16="http://schemas.microsoft.com/office/drawing/2014/main" id="{6DAD153B-F3B5-4D97-AE52-D97E87553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2"/>
                <a:ext cx="70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0" name="Rectangle 919">
              <a:extLst>
                <a:ext uri="{FF2B5EF4-FFF2-40B4-BE49-F238E27FC236}">
                  <a16:creationId xmlns:a16="http://schemas.microsoft.com/office/drawing/2014/main" id="{BBF8BAA2-50E3-4493-8AD1-CA46512C8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363"/>
              <a:ext cx="598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" name="Rectangle 920">
              <a:extLst>
                <a:ext uri="{FF2B5EF4-FFF2-40B4-BE49-F238E27FC236}">
                  <a16:creationId xmlns:a16="http://schemas.microsoft.com/office/drawing/2014/main" id="{E9D20FC2-5A9F-4CB8-94BD-1D139C0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659"/>
              <a:ext cx="598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82" name="Group 921">
              <a:extLst>
                <a:ext uri="{FF2B5EF4-FFF2-40B4-BE49-F238E27FC236}">
                  <a16:creationId xmlns:a16="http://schemas.microsoft.com/office/drawing/2014/main" id="{1B65EAA1-F226-4573-9C1D-7F23ED0756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8" name="AutoShape 922">
                <a:extLst>
                  <a:ext uri="{FF2B5EF4-FFF2-40B4-BE49-F238E27FC236}">
                    <a16:creationId xmlns:a16="http://schemas.microsoft.com/office/drawing/2014/main" id="{C41D248D-B8F7-4D4D-9696-65AE107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9" name="AutoShape 923">
                <a:extLst>
                  <a:ext uri="{FF2B5EF4-FFF2-40B4-BE49-F238E27FC236}">
                    <a16:creationId xmlns:a16="http://schemas.microsoft.com/office/drawing/2014/main" id="{3602C150-6C85-4C04-8DE3-EF53FA27E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8"/>
                <a:ext cx="74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3" name="Freeform 924">
              <a:extLst>
                <a:ext uri="{FF2B5EF4-FFF2-40B4-BE49-F238E27FC236}">
                  <a16:creationId xmlns:a16="http://schemas.microsoft.com/office/drawing/2014/main" id="{68CC3E76-1369-41E7-BD38-5F3F6196C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4" name="Group 925">
              <a:extLst>
                <a:ext uri="{FF2B5EF4-FFF2-40B4-BE49-F238E27FC236}">
                  <a16:creationId xmlns:a16="http://schemas.microsoft.com/office/drawing/2014/main" id="{F68FB400-0EC9-4EA8-A68F-780D62976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" name="AutoShape 926">
                <a:extLst>
                  <a:ext uri="{FF2B5EF4-FFF2-40B4-BE49-F238E27FC236}">
                    <a16:creationId xmlns:a16="http://schemas.microsoft.com/office/drawing/2014/main" id="{A1F3D1C5-B7DF-414E-AFC8-BBCE573D9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4"/>
                <a:ext cx="731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7" name="AutoShape 927">
                <a:extLst>
                  <a:ext uri="{FF2B5EF4-FFF2-40B4-BE49-F238E27FC236}">
                    <a16:creationId xmlns:a16="http://schemas.microsoft.com/office/drawing/2014/main" id="{77F6C00D-B3F6-44FB-8F07-1D35BD949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" y="2584"/>
                <a:ext cx="70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5" name="Rectangle 928">
              <a:extLst>
                <a:ext uri="{FF2B5EF4-FFF2-40B4-BE49-F238E27FC236}">
                  <a16:creationId xmlns:a16="http://schemas.microsoft.com/office/drawing/2014/main" id="{1B9BB400-F48F-44AF-B0B2-DBC6B04F5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7"/>
              <a:ext cx="7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" name="Freeform 929">
              <a:extLst>
                <a:ext uri="{FF2B5EF4-FFF2-40B4-BE49-F238E27FC236}">
                  <a16:creationId xmlns:a16="http://schemas.microsoft.com/office/drawing/2014/main" id="{06B92BF4-92EA-4802-8B22-195690074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930">
              <a:extLst>
                <a:ext uri="{FF2B5EF4-FFF2-40B4-BE49-F238E27FC236}">
                  <a16:creationId xmlns:a16="http://schemas.microsoft.com/office/drawing/2014/main" id="{31F6D5B3-EA71-4DC7-8C55-4B0ED91F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Oval 931">
              <a:extLst>
                <a:ext uri="{FF2B5EF4-FFF2-40B4-BE49-F238E27FC236}">
                  <a16:creationId xmlns:a16="http://schemas.microsoft.com/office/drawing/2014/main" id="{FBB6927F-1D06-4543-9814-F0BAC97DB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16"/>
              <a:ext cx="53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" name="Freeform 932">
              <a:extLst>
                <a:ext uri="{FF2B5EF4-FFF2-40B4-BE49-F238E27FC236}">
                  <a16:creationId xmlns:a16="http://schemas.microsoft.com/office/drawing/2014/main" id="{41E6D724-D2ED-4D7A-8321-C8FEE5BC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AutoShape 933">
              <a:extLst>
                <a:ext uri="{FF2B5EF4-FFF2-40B4-BE49-F238E27FC236}">
                  <a16:creationId xmlns:a16="http://schemas.microsoft.com/office/drawing/2014/main" id="{A6268103-1056-47A4-B276-10F9B0228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2687"/>
              <a:ext cx="1206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" name="AutoShape 934">
              <a:extLst>
                <a:ext uri="{FF2B5EF4-FFF2-40B4-BE49-F238E27FC236}">
                  <a16:creationId xmlns:a16="http://schemas.microsoft.com/office/drawing/2014/main" id="{CD560478-47DA-4C6F-8ABE-CC5BE2F86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2717"/>
              <a:ext cx="1078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" name="Oval 935">
              <a:extLst>
                <a:ext uri="{FF2B5EF4-FFF2-40B4-BE49-F238E27FC236}">
                  <a16:creationId xmlns:a16="http://schemas.microsoft.com/office/drawing/2014/main" id="{447CE287-BC93-4FE5-8FE3-82F92B05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60" cy="15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" name="Oval 936">
              <a:extLst>
                <a:ext uri="{FF2B5EF4-FFF2-40B4-BE49-F238E27FC236}">
                  <a16:creationId xmlns:a16="http://schemas.microsoft.com/office/drawing/2014/main" id="{427EC387-8BF0-4C9C-87D9-715CB6A38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239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" name="Oval 937">
              <a:extLst>
                <a:ext uri="{FF2B5EF4-FFF2-40B4-BE49-F238E27FC236}">
                  <a16:creationId xmlns:a16="http://schemas.microsoft.com/office/drawing/2014/main" id="{A4388536-3569-4460-976E-71DF667BA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" name="Rectangle 938">
              <a:extLst>
                <a:ext uri="{FF2B5EF4-FFF2-40B4-BE49-F238E27FC236}">
                  <a16:creationId xmlns:a16="http://schemas.microsoft.com/office/drawing/2014/main" id="{2D487E3B-92C3-465F-8AD1-F4E794F7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6" y="1832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04" name="Group 906">
            <a:extLst>
              <a:ext uri="{FF2B5EF4-FFF2-40B4-BE49-F238E27FC236}">
                <a16:creationId xmlns:a16="http://schemas.microsoft.com/office/drawing/2014/main" id="{F4D4D02E-C181-4B95-8CA8-9662E75DC284}"/>
              </a:ext>
            </a:extLst>
          </p:cNvPr>
          <p:cNvGrpSpPr>
            <a:grpSpLocks/>
          </p:cNvGrpSpPr>
          <p:nvPr/>
        </p:nvGrpSpPr>
        <p:grpSpPr bwMode="auto">
          <a:xfrm>
            <a:off x="3979745" y="2355059"/>
            <a:ext cx="211953" cy="373659"/>
            <a:chOff x="4140" y="429"/>
            <a:chExt cx="1425" cy="2396"/>
          </a:xfrm>
        </p:grpSpPr>
        <p:sp>
          <p:nvSpPr>
            <p:cNvPr id="105" name="Freeform 907">
              <a:extLst>
                <a:ext uri="{FF2B5EF4-FFF2-40B4-BE49-F238E27FC236}">
                  <a16:creationId xmlns:a16="http://schemas.microsoft.com/office/drawing/2014/main" id="{13E93897-F29A-4C8C-AB44-D973C6F32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Rectangle 908">
              <a:extLst>
                <a:ext uri="{FF2B5EF4-FFF2-40B4-BE49-F238E27FC236}">
                  <a16:creationId xmlns:a16="http://schemas.microsoft.com/office/drawing/2014/main" id="{16C93B09-399F-44F7-88BB-B9642CD8C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34"/>
              <a:ext cx="1046" cy="2280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7" name="Freeform 909">
              <a:extLst>
                <a:ext uri="{FF2B5EF4-FFF2-40B4-BE49-F238E27FC236}">
                  <a16:creationId xmlns:a16="http://schemas.microsoft.com/office/drawing/2014/main" id="{EC9EC10E-E0C7-4927-9026-C49F5707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Freeform 910">
              <a:extLst>
                <a:ext uri="{FF2B5EF4-FFF2-40B4-BE49-F238E27FC236}">
                  <a16:creationId xmlns:a16="http://schemas.microsoft.com/office/drawing/2014/main" id="{8713AD9D-A955-4650-AF16-BBDF0A4A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Rectangle 911">
              <a:extLst>
                <a:ext uri="{FF2B5EF4-FFF2-40B4-BE49-F238E27FC236}">
                  <a16:creationId xmlns:a16="http://schemas.microsoft.com/office/drawing/2014/main" id="{C2B70903-0E99-434F-9EC7-3FA85DC42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699"/>
              <a:ext cx="587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0" name="Group 912">
              <a:extLst>
                <a:ext uri="{FF2B5EF4-FFF2-40B4-BE49-F238E27FC236}">
                  <a16:creationId xmlns:a16="http://schemas.microsoft.com/office/drawing/2014/main" id="{7BBBEEB5-D2B0-45DB-A27D-198A0DDD8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5" name="AutoShape 913">
                <a:extLst>
                  <a:ext uri="{FF2B5EF4-FFF2-40B4-BE49-F238E27FC236}">
                    <a16:creationId xmlns:a16="http://schemas.microsoft.com/office/drawing/2014/main" id="{0606CA40-F112-4E8B-A10D-7CE44B02C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19" cy="17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6" name="AutoShape 914">
                <a:extLst>
                  <a:ext uri="{FF2B5EF4-FFF2-40B4-BE49-F238E27FC236}">
                    <a16:creationId xmlns:a16="http://schemas.microsoft.com/office/drawing/2014/main" id="{0FA528C9-1D55-4B9F-800B-BA7E1FBE0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8"/>
                <a:ext cx="693" cy="13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1" name="Rectangle 915">
              <a:extLst>
                <a:ext uri="{FF2B5EF4-FFF2-40B4-BE49-F238E27FC236}">
                  <a16:creationId xmlns:a16="http://schemas.microsoft.com/office/drawing/2014/main" id="{02A4A307-67C3-495A-BFE2-51B73D745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4"/>
              <a:ext cx="587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2" name="Group 916">
              <a:extLst>
                <a:ext uri="{FF2B5EF4-FFF2-40B4-BE49-F238E27FC236}">
                  <a16:creationId xmlns:a16="http://schemas.microsoft.com/office/drawing/2014/main" id="{8EF8FDD4-8D0E-49A7-80ED-00F9D1D72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3" name="AutoShape 917">
                <a:extLst>
                  <a:ext uri="{FF2B5EF4-FFF2-40B4-BE49-F238E27FC236}">
                    <a16:creationId xmlns:a16="http://schemas.microsoft.com/office/drawing/2014/main" id="{DB033349-60AF-44FE-9AC6-982F528C0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4" name="AutoShape 918">
                <a:extLst>
                  <a:ext uri="{FF2B5EF4-FFF2-40B4-BE49-F238E27FC236}">
                    <a16:creationId xmlns:a16="http://schemas.microsoft.com/office/drawing/2014/main" id="{D0302772-6625-4659-9BF8-44A296BEA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9"/>
                <a:ext cx="693" cy="13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3" name="Rectangle 919">
              <a:extLst>
                <a:ext uri="{FF2B5EF4-FFF2-40B4-BE49-F238E27FC236}">
                  <a16:creationId xmlns:a16="http://schemas.microsoft.com/office/drawing/2014/main" id="{B5C325E2-59EB-4A91-B0D0-B8BE6973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60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4" name="Rectangle 920">
              <a:extLst>
                <a:ext uri="{FF2B5EF4-FFF2-40B4-BE49-F238E27FC236}">
                  <a16:creationId xmlns:a16="http://schemas.microsoft.com/office/drawing/2014/main" id="{C51A3AB6-8643-49A4-997F-996DC6049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6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5" name="Group 921">
              <a:extLst>
                <a:ext uri="{FF2B5EF4-FFF2-40B4-BE49-F238E27FC236}">
                  <a16:creationId xmlns:a16="http://schemas.microsoft.com/office/drawing/2014/main" id="{60FFDAE0-087B-41AD-9BC8-059195353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1" name="AutoShape 922">
                <a:extLst>
                  <a:ext uri="{FF2B5EF4-FFF2-40B4-BE49-F238E27FC236}">
                    <a16:creationId xmlns:a16="http://schemas.microsoft.com/office/drawing/2014/main" id="{BD3517C4-8843-4324-B2CA-004D22539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604"/>
                <a:ext cx="718" cy="10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2" name="AutoShape 923">
                <a:extLst>
                  <a:ext uri="{FF2B5EF4-FFF2-40B4-BE49-F238E27FC236}">
                    <a16:creationId xmlns:a16="http://schemas.microsoft.com/office/drawing/2014/main" id="{1D6078E5-34DA-4073-8CE9-00F7060E8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622"/>
                <a:ext cx="691" cy="6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6" name="Freeform 924">
              <a:extLst>
                <a:ext uri="{FF2B5EF4-FFF2-40B4-BE49-F238E27FC236}">
                  <a16:creationId xmlns:a16="http://schemas.microsoft.com/office/drawing/2014/main" id="{38E6DFFF-717C-4E4B-A518-073B4CC8D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925">
              <a:extLst>
                <a:ext uri="{FF2B5EF4-FFF2-40B4-BE49-F238E27FC236}">
                  <a16:creationId xmlns:a16="http://schemas.microsoft.com/office/drawing/2014/main" id="{437180F1-6D9F-4758-8878-6CF5E8FC0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" name="AutoShape 926">
                <a:extLst>
                  <a:ext uri="{FF2B5EF4-FFF2-40B4-BE49-F238E27FC236}">
                    <a16:creationId xmlns:a16="http://schemas.microsoft.com/office/drawing/2014/main" id="{C2299B4A-7168-4C84-8C85-D70D7C831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678" cy="17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0" name="AutoShape 927">
                <a:extLst>
                  <a:ext uri="{FF2B5EF4-FFF2-40B4-BE49-F238E27FC236}">
                    <a16:creationId xmlns:a16="http://schemas.microsoft.com/office/drawing/2014/main" id="{F33DCF4E-E199-4FF4-872F-F7AF5C6C4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91"/>
                <a:ext cx="651" cy="13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8" name="Rectangle 928">
              <a:extLst>
                <a:ext uri="{FF2B5EF4-FFF2-40B4-BE49-F238E27FC236}">
                  <a16:creationId xmlns:a16="http://schemas.microsoft.com/office/drawing/2014/main" id="{44E278E6-712B-40C8-85ED-B0B5AAE37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34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9" name="Freeform 929">
              <a:extLst>
                <a:ext uri="{FF2B5EF4-FFF2-40B4-BE49-F238E27FC236}">
                  <a16:creationId xmlns:a16="http://schemas.microsoft.com/office/drawing/2014/main" id="{5E847F76-ECED-4C03-9B9E-AE9CE654C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930">
              <a:extLst>
                <a:ext uri="{FF2B5EF4-FFF2-40B4-BE49-F238E27FC236}">
                  <a16:creationId xmlns:a16="http://schemas.microsoft.com/office/drawing/2014/main" id="{725E1493-FDAB-4E73-87EE-466D0FAE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Oval 931">
              <a:extLst>
                <a:ext uri="{FF2B5EF4-FFF2-40B4-BE49-F238E27FC236}">
                  <a16:creationId xmlns:a16="http://schemas.microsoft.com/office/drawing/2014/main" id="{EF2AC501-A5D1-4E3F-BCC1-F6DAB6BD0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3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2" name="Freeform 932">
              <a:extLst>
                <a:ext uri="{FF2B5EF4-FFF2-40B4-BE49-F238E27FC236}">
                  <a16:creationId xmlns:a16="http://schemas.microsoft.com/office/drawing/2014/main" id="{5AC55012-D132-40BE-96C1-14EAC345F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AutoShape 933">
              <a:extLst>
                <a:ext uri="{FF2B5EF4-FFF2-40B4-BE49-F238E27FC236}">
                  <a16:creationId xmlns:a16="http://schemas.microsoft.com/office/drawing/2014/main" id="{672C5E33-C344-4BD9-B205-F4D9808DC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2684"/>
              <a:ext cx="1195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" name="AutoShape 934">
              <a:extLst>
                <a:ext uri="{FF2B5EF4-FFF2-40B4-BE49-F238E27FC236}">
                  <a16:creationId xmlns:a16="http://schemas.microsoft.com/office/drawing/2014/main" id="{8C1386B8-C675-4A87-92A2-9540EAD7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4"/>
              <a:ext cx="1067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5" name="Oval 935">
              <a:extLst>
                <a:ext uri="{FF2B5EF4-FFF2-40B4-BE49-F238E27FC236}">
                  <a16:creationId xmlns:a16="http://schemas.microsoft.com/office/drawing/2014/main" id="{BDE68018-C626-40BF-9D36-0B86A9E94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2389"/>
              <a:ext cx="14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6" name="Oval 936">
              <a:extLst>
                <a:ext uri="{FF2B5EF4-FFF2-40B4-BE49-F238E27FC236}">
                  <a16:creationId xmlns:a16="http://schemas.microsoft.com/office/drawing/2014/main" id="{148B1985-2627-4D9C-BD12-54A56CE1C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9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7" name="Oval 937">
              <a:extLst>
                <a:ext uri="{FF2B5EF4-FFF2-40B4-BE49-F238E27FC236}">
                  <a16:creationId xmlns:a16="http://schemas.microsoft.com/office/drawing/2014/main" id="{9CA961DB-EDF1-4EDF-9504-F1F10DEE4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8"/>
              <a:ext cx="14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8" name="Rectangle 938">
              <a:extLst>
                <a:ext uri="{FF2B5EF4-FFF2-40B4-BE49-F238E27FC236}">
                  <a16:creationId xmlns:a16="http://schemas.microsoft.com/office/drawing/2014/main" id="{ACB2A740-05CC-4589-B7A2-FB58C6823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9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37" name="Text Box 86">
            <a:extLst>
              <a:ext uri="{FF2B5EF4-FFF2-40B4-BE49-F238E27FC236}">
                <a16:creationId xmlns:a16="http://schemas.microsoft.com/office/drawing/2014/main" id="{A6F2F3EF-D51B-4184-B327-9EF6EE3BB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4244975"/>
            <a:ext cx="1019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Computer </a:t>
            </a:r>
          </a:p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Science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8" name="Text Box 87">
            <a:extLst>
              <a:ext uri="{FF2B5EF4-FFF2-40B4-BE49-F238E27FC236}">
                <a16:creationId xmlns:a16="http://schemas.microsoft.com/office/drawing/2014/main" id="{C896FAED-B92F-4B5E-995F-D02B43EED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495800"/>
            <a:ext cx="1141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Electrical</a:t>
            </a:r>
          </a:p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Engineering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9" name="Text Box 88">
            <a:extLst>
              <a:ext uri="{FF2B5EF4-FFF2-40B4-BE49-F238E27FC236}">
                <a16:creationId xmlns:a16="http://schemas.microsoft.com/office/drawing/2014/main" id="{844E9ACA-EA37-4B9B-9EDC-4FCB4366C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463" y="4337050"/>
            <a:ext cx="10903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zh-CN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Artificial</a:t>
            </a:r>
          </a:p>
          <a:p>
            <a:pPr>
              <a:defRPr/>
            </a:pPr>
            <a:r>
              <a:rPr lang="en-US" altLang="zh-CN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Intelligence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40" name="Group 347">
            <a:extLst>
              <a:ext uri="{FF2B5EF4-FFF2-40B4-BE49-F238E27FC236}">
                <a16:creationId xmlns:a16="http://schemas.microsoft.com/office/drawing/2014/main" id="{2B7A50A5-9CAB-44AC-8E03-5080A3759D76}"/>
              </a:ext>
            </a:extLst>
          </p:cNvPr>
          <p:cNvGrpSpPr>
            <a:grpSpLocks/>
          </p:cNvGrpSpPr>
          <p:nvPr/>
        </p:nvGrpSpPr>
        <p:grpSpPr bwMode="auto">
          <a:xfrm>
            <a:off x="2201216" y="2084228"/>
            <a:ext cx="518892" cy="300522"/>
            <a:chOff x="1871277" y="1576300"/>
            <a:chExt cx="1128371" cy="437861"/>
          </a:xfrm>
        </p:grpSpPr>
        <p:sp>
          <p:nvSpPr>
            <p:cNvPr id="141" name="Oval 154">
              <a:extLst>
                <a:ext uri="{FF2B5EF4-FFF2-40B4-BE49-F238E27FC236}">
                  <a16:creationId xmlns:a16="http://schemas.microsoft.com/office/drawing/2014/main" id="{5F79C520-8EE3-48F9-AAD4-6E2EB547AC35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2" name="Rectangle 155">
              <a:extLst>
                <a:ext uri="{FF2B5EF4-FFF2-40B4-BE49-F238E27FC236}">
                  <a16:creationId xmlns:a16="http://schemas.microsoft.com/office/drawing/2014/main" id="{A2884157-E183-4C42-93C9-EFE8C5D160F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3" name="Oval 156">
              <a:extLst>
                <a:ext uri="{FF2B5EF4-FFF2-40B4-BE49-F238E27FC236}">
                  <a16:creationId xmlns:a16="http://schemas.microsoft.com/office/drawing/2014/main" id="{8F0F8C45-8B60-42E3-8DFD-1288F62E41ED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4" name="Freeform 157">
              <a:extLst>
                <a:ext uri="{FF2B5EF4-FFF2-40B4-BE49-F238E27FC236}">
                  <a16:creationId xmlns:a16="http://schemas.microsoft.com/office/drawing/2014/main" id="{9AC420BE-8607-4876-9D90-AFEA2B0F84C2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5" name="Freeform 158">
              <a:extLst>
                <a:ext uri="{FF2B5EF4-FFF2-40B4-BE49-F238E27FC236}">
                  <a16:creationId xmlns:a16="http://schemas.microsoft.com/office/drawing/2014/main" id="{20493097-5E3D-49FE-886A-6F9A59F83A61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6" name="Freeform 159">
              <a:extLst>
                <a:ext uri="{FF2B5EF4-FFF2-40B4-BE49-F238E27FC236}">
                  <a16:creationId xmlns:a16="http://schemas.microsoft.com/office/drawing/2014/main" id="{C10D965F-61E4-4DC5-BDC7-399A606154A3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7" name="Freeform 160">
              <a:extLst>
                <a:ext uri="{FF2B5EF4-FFF2-40B4-BE49-F238E27FC236}">
                  <a16:creationId xmlns:a16="http://schemas.microsoft.com/office/drawing/2014/main" id="{C68112E7-90B6-4A70-916F-8D719875BC05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48" name="Straight Connector 161">
              <a:extLst>
                <a:ext uri="{FF2B5EF4-FFF2-40B4-BE49-F238E27FC236}">
                  <a16:creationId xmlns:a16="http://schemas.microsoft.com/office/drawing/2014/main" id="{763688CA-EFD2-4B4C-95B8-0F274353EB6A}"/>
                </a:ext>
              </a:extLst>
            </p:cNvPr>
            <p:cNvCxnSpPr>
              <a:endCxn id="14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62">
              <a:extLst>
                <a:ext uri="{FF2B5EF4-FFF2-40B4-BE49-F238E27FC236}">
                  <a16:creationId xmlns:a16="http://schemas.microsoft.com/office/drawing/2014/main" id="{34F4BCEC-6090-45AE-A4DF-704541709FEA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内容占位符 2">
            <a:extLst>
              <a:ext uri="{FF2B5EF4-FFF2-40B4-BE49-F238E27FC236}">
                <a16:creationId xmlns:a16="http://schemas.microsoft.com/office/drawing/2014/main" id="{1287D356-3E33-4087-A846-55A3229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24" y="1600203"/>
            <a:ext cx="5584775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交换机上连接多组用户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：为每一组用户建立各自局域网，但不添置新交换机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：为每一组用户建立各自广播域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ARP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DHCP</a:t>
            </a:r>
            <a:r>
              <a:rPr kumimoji="1" lang="zh-CN" altLang="en-US" dirty="0"/>
              <a:t>，未知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地址都会产生广播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隐私要求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性能要求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739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55A-7ED1-458E-9D70-6DCDA937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虚拟局域网的类型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B4DED-011B-4252-9576-BEE9B01B3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可以通过配置交换机，在一套</a:t>
            </a:r>
            <a:r>
              <a:rPr lang="zh-CN" altLang="en-US" dirty="0">
                <a:solidFill>
                  <a:srgbClr val="C00000"/>
                </a:solidFill>
              </a:rPr>
              <a:t>物理</a:t>
            </a:r>
            <a:r>
              <a:rPr lang="zh-CN" altLang="en-US" dirty="0"/>
              <a:t>交换机设备上，运行多个</a:t>
            </a:r>
            <a:r>
              <a:rPr lang="zh-CN" altLang="en-US" dirty="0">
                <a:solidFill>
                  <a:srgbClr val="C00000"/>
                </a:solidFill>
              </a:rPr>
              <a:t>虚拟</a:t>
            </a:r>
            <a:r>
              <a:rPr lang="zh-CN" altLang="en-US" dirty="0"/>
              <a:t>局域网（</a:t>
            </a:r>
            <a:r>
              <a:rPr lang="en-US" altLang="zh-CN" dirty="0"/>
              <a:t>VLAN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每个虚拟局域网，有一个单独的</a:t>
            </a:r>
            <a:r>
              <a:rPr lang="zh-CN" altLang="en-US" dirty="0">
                <a:solidFill>
                  <a:srgbClr val="C00000"/>
                </a:solidFill>
              </a:rPr>
              <a:t>广播域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虚拟局域网的类型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基于端口的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地址的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 </a:t>
            </a:r>
          </a:p>
          <a:p>
            <a:pPr lvl="1">
              <a:lnSpc>
                <a:spcPct val="120000"/>
              </a:lnSpc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基于协议的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</a:p>
          <a:p>
            <a:pPr lvl="1">
              <a:lnSpc>
                <a:spcPct val="120000"/>
              </a:lnSpc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基于子网的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8D520E-C7FB-4A47-AB23-81C2A732D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70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AEB5F-2CAB-4C4B-8BA1-3ADAE8D8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1</a:t>
            </a:r>
            <a:r>
              <a:rPr lang="zh-CN" altLang="en-US" dirty="0"/>
              <a:t>：基于端口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1C2CA-7553-4216-B913-B2C42EB8C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43" y="2075304"/>
            <a:ext cx="5006964" cy="1963296"/>
          </a:xfrm>
        </p:spPr>
        <p:txBody>
          <a:bodyPr/>
          <a:lstStyle/>
          <a:p>
            <a:r>
              <a:rPr lang="zh-CN" altLang="en-US" dirty="0"/>
              <a:t>将端口分为不同组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每一组如同一个独立的交换机，即一个</a:t>
            </a:r>
            <a:r>
              <a:rPr lang="en-US" altLang="zh-CN" dirty="0"/>
              <a:t>VLAN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222BDC-EBE8-454B-9551-2E0988155B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Rectangle 213">
            <a:extLst>
              <a:ext uri="{FF2B5EF4-FFF2-40B4-BE49-F238E27FC236}">
                <a16:creationId xmlns:a16="http://schemas.microsoft.com/office/drawing/2014/main" id="{57D19389-07AB-45D5-AF68-35379880F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940" y="1802608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12">
            <a:extLst>
              <a:ext uri="{FF2B5EF4-FFF2-40B4-BE49-F238E27FC236}">
                <a16:creationId xmlns:a16="http://schemas.microsoft.com/office/drawing/2014/main" id="{F41A98E6-8985-460F-8A96-D41E20D88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665" y="158670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80">
            <a:extLst>
              <a:ext uri="{FF2B5EF4-FFF2-40B4-BE49-F238E27FC236}">
                <a16:creationId xmlns:a16="http://schemas.microsoft.com/office/drawing/2014/main" id="{C0324DE8-D6EC-4EBA-91FE-EA5D129D8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728" y="1796258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77">
            <a:extLst>
              <a:ext uri="{FF2B5EF4-FFF2-40B4-BE49-F238E27FC236}">
                <a16:creationId xmlns:a16="http://schemas.microsoft.com/office/drawing/2014/main" id="{5E5500C2-4E25-4574-BF63-C8DECC34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416" y="1577183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76">
            <a:extLst>
              <a:ext uri="{FF2B5EF4-FFF2-40B4-BE49-F238E27FC236}">
                <a16:creationId xmlns:a16="http://schemas.microsoft.com/office/drawing/2014/main" id="{90B92606-01CB-46D8-BC34-D82D60D47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8829" y="1581946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8178C9FD-9A34-4233-BBE9-1B6CF343A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478" y="1581947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123B2D4-EF87-4320-BE8B-8F19FC8E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729" y="1574009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F6B22E6E-4699-4515-BF50-C502AD52E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315" y="1789909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15E83AFF-2D51-491E-A6D9-35EEC6D86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5178" y="1532734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9D0C3C4C-B698-4FC5-8F9B-DCB6BB053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8828" y="1578771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620256A0-4813-4293-B4EB-D22CF5E38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154" y="1315247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045D78D-33E6-4886-B5AF-EADD3EA1C473}"/>
              </a:ext>
            </a:extLst>
          </p:cNvPr>
          <p:cNvSpPr>
            <a:spLocks/>
          </p:cNvSpPr>
          <p:nvPr/>
        </p:nvSpPr>
        <p:spPr bwMode="auto">
          <a:xfrm>
            <a:off x="9802629" y="1318422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76C2A016-2C48-491C-92AC-02A1B8638682}"/>
              </a:ext>
            </a:extLst>
          </p:cNvPr>
          <p:cNvSpPr>
            <a:spLocks/>
          </p:cNvSpPr>
          <p:nvPr/>
        </p:nvSpPr>
        <p:spPr bwMode="auto">
          <a:xfrm>
            <a:off x="7800790" y="1362871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4DA89083-9D5E-49EA-B769-A9920C1B1343}"/>
              </a:ext>
            </a:extLst>
          </p:cNvPr>
          <p:cNvSpPr>
            <a:spLocks/>
          </p:cNvSpPr>
          <p:nvPr/>
        </p:nvSpPr>
        <p:spPr bwMode="auto">
          <a:xfrm>
            <a:off x="8273866" y="1362872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9497D573-EB86-4A83-BD33-67E27EFB3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8903" y="158353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35D75D42-FF5D-49CB-834E-62D4F1FBC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8753" y="1578771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038360D6-23F0-4116-918C-3AFE71AD9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8240" y="1575596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5B70030-11AC-4494-A83C-3801E8194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7728" y="1588296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A5869905-3BBF-4A68-8D93-07F509512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9740" y="158353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82EA1C5D-29B8-4059-8ED4-AF49999D6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3628" y="1578771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733A997D-9F2A-47B5-B6B2-8BD9AE152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4178" y="157400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F7C18F4C-4F6E-46AC-88E9-75B824C7C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240" y="1742284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FCA17B6A-BD70-444D-BB29-B602BF60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328" y="1527971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F52FADDD-A4C3-4776-8E34-50204FD2E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1628" y="1747046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30" name="Text Box 29">
            <a:extLst>
              <a:ext uri="{FF2B5EF4-FFF2-40B4-BE49-F238E27FC236}">
                <a16:creationId xmlns:a16="http://schemas.microsoft.com/office/drawing/2014/main" id="{7A8D40D4-14AC-4F6C-93F7-742962D65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278" y="1747046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DA036C9D-9C3D-438C-B50F-A962CC9CC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703" y="1732759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32" name="Text Box 57">
            <a:extLst>
              <a:ext uri="{FF2B5EF4-FFF2-40B4-BE49-F238E27FC236}">
                <a16:creationId xmlns:a16="http://schemas.microsoft.com/office/drawing/2014/main" id="{711F38EA-92F1-419B-8B89-2BF0239E8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478" y="1527971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33" name="Line 61">
            <a:extLst>
              <a:ext uri="{FF2B5EF4-FFF2-40B4-BE49-F238E27FC236}">
                <a16:creationId xmlns:a16="http://schemas.microsoft.com/office/drawing/2014/main" id="{D3A0D4FA-6175-4A7F-8197-621D3239EE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67315" y="1908971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4" name="Line 62">
            <a:extLst>
              <a:ext uri="{FF2B5EF4-FFF2-40B4-BE49-F238E27FC236}">
                <a16:creationId xmlns:a16="http://schemas.microsoft.com/office/drawing/2014/main" id="{C1BE91F7-6521-485E-9226-07D409D62F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3078" y="1908971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Line 63">
            <a:extLst>
              <a:ext uri="{FF2B5EF4-FFF2-40B4-BE49-F238E27FC236}">
                <a16:creationId xmlns:a16="http://schemas.microsoft.com/office/drawing/2014/main" id="{0D3DE7A9-54ED-43FC-9BA9-27C9417F9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216" y="1924846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Text Box 64">
            <a:extLst>
              <a:ext uri="{FF2B5EF4-FFF2-40B4-BE49-F238E27FC236}">
                <a16:creationId xmlns:a16="http://schemas.microsoft.com/office/drawing/2014/main" id="{485B8CC4-49BE-4584-A29A-F36B3FA0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065" y="2286796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37" name="Line 69">
            <a:extLst>
              <a:ext uri="{FF2B5EF4-FFF2-40B4-BE49-F238E27FC236}">
                <a16:creationId xmlns:a16="http://schemas.microsoft.com/office/drawing/2014/main" id="{D2786348-F01F-4AD1-8228-5661BD14B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278" y="1912147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Line 70">
            <a:extLst>
              <a:ext uri="{FF2B5EF4-FFF2-40B4-BE49-F238E27FC236}">
                <a16:creationId xmlns:a16="http://schemas.microsoft.com/office/drawing/2014/main" id="{E5319704-8111-4BA6-95D7-9D9A1B191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0754" y="171053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Line 71">
            <a:extLst>
              <a:ext uri="{FF2B5EF4-FFF2-40B4-BE49-F238E27FC236}">
                <a16:creationId xmlns:a16="http://schemas.microsoft.com/office/drawing/2014/main" id="{86438534-EB88-4F2D-B25F-F42B27143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6415" y="1654972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72">
            <a:extLst>
              <a:ext uri="{FF2B5EF4-FFF2-40B4-BE49-F238E27FC236}">
                <a16:creationId xmlns:a16="http://schemas.microsoft.com/office/drawing/2014/main" id="{F7A441C0-FF39-4BDC-9B65-0B3A191FD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790" y="2829721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41" name="Text Box 73">
            <a:extLst>
              <a:ext uri="{FF2B5EF4-FFF2-40B4-BE49-F238E27FC236}">
                <a16:creationId xmlns:a16="http://schemas.microsoft.com/office/drawing/2014/main" id="{8A19ED37-05EA-4E06-BC5E-EDAE7DD8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966" y="2817021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42" name="Text Box 74">
            <a:extLst>
              <a:ext uri="{FF2B5EF4-FFF2-40B4-BE49-F238E27FC236}">
                <a16:creationId xmlns:a16="http://schemas.microsoft.com/office/drawing/2014/main" id="{CB800CEB-E864-4C44-9FD3-8DB08FC93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865" y="1523209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43" name="Oval 81">
            <a:extLst>
              <a:ext uri="{FF2B5EF4-FFF2-40B4-BE49-F238E27FC236}">
                <a16:creationId xmlns:a16="http://schemas.microsoft.com/office/drawing/2014/main" id="{D5A928E9-1669-4C29-A0E9-232B41A0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616" y="1888334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Oval 82">
            <a:extLst>
              <a:ext uri="{FF2B5EF4-FFF2-40B4-BE49-F238E27FC236}">
                <a16:creationId xmlns:a16="http://schemas.microsoft.com/office/drawing/2014/main" id="{5DE5D07E-BB76-4295-BA83-202F07BB1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716" y="188515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Oval 83">
            <a:extLst>
              <a:ext uri="{FF2B5EF4-FFF2-40B4-BE49-F238E27FC236}">
                <a16:creationId xmlns:a16="http://schemas.microsoft.com/office/drawing/2014/main" id="{5B428299-25DB-4933-AA08-1371310D0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3091" y="1889922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Oval 84">
            <a:extLst>
              <a:ext uri="{FF2B5EF4-FFF2-40B4-BE49-F238E27FC236}">
                <a16:creationId xmlns:a16="http://schemas.microsoft.com/office/drawing/2014/main" id="{20EB7F2C-0C8B-4A91-AAE5-768092CB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878" y="1886747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Oval 85">
            <a:extLst>
              <a:ext uri="{FF2B5EF4-FFF2-40B4-BE49-F238E27FC236}">
                <a16:creationId xmlns:a16="http://schemas.microsoft.com/office/drawing/2014/main" id="{4743AFD7-2824-4BFE-B06B-2838516C1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178" y="1672434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Oval 86">
            <a:extLst>
              <a:ext uri="{FF2B5EF4-FFF2-40B4-BE49-F238E27FC236}">
                <a16:creationId xmlns:a16="http://schemas.microsoft.com/office/drawing/2014/main" id="{8BA78FBD-85B9-425C-97DF-BE2A7125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891" y="166925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Text Box 45">
            <a:extLst>
              <a:ext uri="{FF2B5EF4-FFF2-40B4-BE49-F238E27FC236}">
                <a16:creationId xmlns:a16="http://schemas.microsoft.com/office/drawing/2014/main" id="{E71BFDF4-F4BC-4EED-AE2B-FD5B37B05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065" y="2253459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50" name="Group 44">
            <a:extLst>
              <a:ext uri="{FF2B5EF4-FFF2-40B4-BE49-F238E27FC236}">
                <a16:creationId xmlns:a16="http://schemas.microsoft.com/office/drawing/2014/main" id="{A4D763CA-4D3D-4285-A3EC-D5788281AC47}"/>
              </a:ext>
            </a:extLst>
          </p:cNvPr>
          <p:cNvGrpSpPr>
            <a:grpSpLocks/>
          </p:cNvGrpSpPr>
          <p:nvPr/>
        </p:nvGrpSpPr>
        <p:grpSpPr bwMode="auto">
          <a:xfrm>
            <a:off x="6130740" y="2094708"/>
            <a:ext cx="609600" cy="558800"/>
            <a:chOff x="-44" y="1473"/>
            <a:chExt cx="981" cy="1105"/>
          </a:xfrm>
        </p:grpSpPr>
        <p:pic>
          <p:nvPicPr>
            <p:cNvPr id="51" name="Picture 45" descr="desktop_computer_stylized_medium">
              <a:extLst>
                <a:ext uri="{FF2B5EF4-FFF2-40B4-BE49-F238E27FC236}">
                  <a16:creationId xmlns:a16="http://schemas.microsoft.com/office/drawing/2014/main" id="{35E5EC08-C255-4BF3-9F3A-F807FA6E3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74DCD323-0B6C-46B8-BEE8-7EFB0FB12E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7C933D5-E84E-4D98-9B9C-A797A15C2B1A}"/>
              </a:ext>
            </a:extLst>
          </p:cNvPr>
          <p:cNvGrpSpPr>
            <a:grpSpLocks/>
          </p:cNvGrpSpPr>
          <p:nvPr/>
        </p:nvGrpSpPr>
        <p:grpSpPr bwMode="auto">
          <a:xfrm>
            <a:off x="6659378" y="2186783"/>
            <a:ext cx="609600" cy="558800"/>
            <a:chOff x="-44" y="1473"/>
            <a:chExt cx="981" cy="1105"/>
          </a:xfrm>
        </p:grpSpPr>
        <p:pic>
          <p:nvPicPr>
            <p:cNvPr id="54" name="Picture 45" descr="desktop_computer_stylized_medium">
              <a:extLst>
                <a:ext uri="{FF2B5EF4-FFF2-40B4-BE49-F238E27FC236}">
                  <a16:creationId xmlns:a16="http://schemas.microsoft.com/office/drawing/2014/main" id="{69CDDFF8-DEB1-48A7-A471-D478DF216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626DC75-9A4E-4283-B7AA-4166781CA6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6" name="Group 44">
            <a:extLst>
              <a:ext uri="{FF2B5EF4-FFF2-40B4-BE49-F238E27FC236}">
                <a16:creationId xmlns:a16="http://schemas.microsoft.com/office/drawing/2014/main" id="{8AFBBE75-DB2F-4B9B-8C3D-5180285E4405}"/>
              </a:ext>
            </a:extLst>
          </p:cNvPr>
          <p:cNvGrpSpPr>
            <a:grpSpLocks/>
          </p:cNvGrpSpPr>
          <p:nvPr/>
        </p:nvGrpSpPr>
        <p:grpSpPr bwMode="auto">
          <a:xfrm>
            <a:off x="7380103" y="2207421"/>
            <a:ext cx="609600" cy="558800"/>
            <a:chOff x="-44" y="1473"/>
            <a:chExt cx="981" cy="1105"/>
          </a:xfrm>
        </p:grpSpPr>
        <p:pic>
          <p:nvPicPr>
            <p:cNvPr id="57" name="Picture 45" descr="desktop_computer_stylized_medium">
              <a:extLst>
                <a:ext uri="{FF2B5EF4-FFF2-40B4-BE49-F238E27FC236}">
                  <a16:creationId xmlns:a16="http://schemas.microsoft.com/office/drawing/2014/main" id="{D0D37D60-B4D1-4C52-BD1A-A379BA6A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8A830F7B-12D3-4F45-A6C9-CD555C0C51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9" name="Group 44">
            <a:extLst>
              <a:ext uri="{FF2B5EF4-FFF2-40B4-BE49-F238E27FC236}">
                <a16:creationId xmlns:a16="http://schemas.microsoft.com/office/drawing/2014/main" id="{E8FEB77E-7ED0-4150-A97B-BE5ACCD3452F}"/>
              </a:ext>
            </a:extLst>
          </p:cNvPr>
          <p:cNvGrpSpPr>
            <a:grpSpLocks/>
          </p:cNvGrpSpPr>
          <p:nvPr/>
        </p:nvGrpSpPr>
        <p:grpSpPr bwMode="auto">
          <a:xfrm>
            <a:off x="8396103" y="2228058"/>
            <a:ext cx="609600" cy="558800"/>
            <a:chOff x="-44" y="1473"/>
            <a:chExt cx="981" cy="1105"/>
          </a:xfrm>
        </p:grpSpPr>
        <p:pic>
          <p:nvPicPr>
            <p:cNvPr id="60" name="Picture 45" descr="desktop_computer_stylized_medium">
              <a:extLst>
                <a:ext uri="{FF2B5EF4-FFF2-40B4-BE49-F238E27FC236}">
                  <a16:creationId xmlns:a16="http://schemas.microsoft.com/office/drawing/2014/main" id="{3E7C49F4-2B90-44BA-8F15-0D09C49EC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B6BE93DE-66B6-422F-A8A5-F720BB725D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2" name="Group 44">
            <a:extLst>
              <a:ext uri="{FF2B5EF4-FFF2-40B4-BE49-F238E27FC236}">
                <a16:creationId xmlns:a16="http://schemas.microsoft.com/office/drawing/2014/main" id="{7010795E-E8E7-4246-8FEF-E1D7956D8C40}"/>
              </a:ext>
            </a:extLst>
          </p:cNvPr>
          <p:cNvGrpSpPr>
            <a:grpSpLocks/>
          </p:cNvGrpSpPr>
          <p:nvPr/>
        </p:nvGrpSpPr>
        <p:grpSpPr bwMode="auto">
          <a:xfrm>
            <a:off x="8904103" y="2237583"/>
            <a:ext cx="609600" cy="558800"/>
            <a:chOff x="-44" y="1473"/>
            <a:chExt cx="981" cy="1105"/>
          </a:xfrm>
        </p:grpSpPr>
        <p:pic>
          <p:nvPicPr>
            <p:cNvPr id="63" name="Picture 45" descr="desktop_computer_stylized_medium">
              <a:extLst>
                <a:ext uri="{FF2B5EF4-FFF2-40B4-BE49-F238E27FC236}">
                  <a16:creationId xmlns:a16="http://schemas.microsoft.com/office/drawing/2014/main" id="{EA6044E9-0D8E-4511-8BDB-DFCEE4EDA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A22D0C55-0A66-41B4-BE86-342524F72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5" name="Group 44">
            <a:extLst>
              <a:ext uri="{FF2B5EF4-FFF2-40B4-BE49-F238E27FC236}">
                <a16:creationId xmlns:a16="http://schemas.microsoft.com/office/drawing/2014/main" id="{F348EE60-0B24-41DD-8528-103C2D2DE539}"/>
              </a:ext>
            </a:extLst>
          </p:cNvPr>
          <p:cNvGrpSpPr>
            <a:grpSpLocks/>
          </p:cNvGrpSpPr>
          <p:nvPr/>
        </p:nvGrpSpPr>
        <p:grpSpPr bwMode="auto">
          <a:xfrm>
            <a:off x="9767703" y="2055021"/>
            <a:ext cx="609600" cy="558800"/>
            <a:chOff x="-44" y="1473"/>
            <a:chExt cx="981" cy="1105"/>
          </a:xfrm>
        </p:grpSpPr>
        <p:pic>
          <p:nvPicPr>
            <p:cNvPr id="66" name="Picture 45" descr="desktop_computer_stylized_medium">
              <a:extLst>
                <a:ext uri="{FF2B5EF4-FFF2-40B4-BE49-F238E27FC236}">
                  <a16:creationId xmlns:a16="http://schemas.microsoft.com/office/drawing/2014/main" id="{2C62D16B-B7D3-4833-BFDB-E5B7FEA15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D40ADEEB-A38E-4CAD-AA49-BA5EC67314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8" name="Group 1">
            <a:extLst>
              <a:ext uri="{FF2B5EF4-FFF2-40B4-BE49-F238E27FC236}">
                <a16:creationId xmlns:a16="http://schemas.microsoft.com/office/drawing/2014/main" id="{0126610C-62A7-4384-89A9-31921DC26FCA}"/>
              </a:ext>
            </a:extLst>
          </p:cNvPr>
          <p:cNvGrpSpPr>
            <a:grpSpLocks/>
          </p:cNvGrpSpPr>
          <p:nvPr/>
        </p:nvGrpSpPr>
        <p:grpSpPr bwMode="auto">
          <a:xfrm>
            <a:off x="5835606" y="4170242"/>
            <a:ext cx="5174970" cy="2198687"/>
            <a:chOff x="3902075" y="4090988"/>
            <a:chExt cx="5175250" cy="2198687"/>
          </a:xfrm>
        </p:grpSpPr>
        <p:sp>
          <p:nvSpPr>
            <p:cNvPr id="69" name="Cloud">
              <a:extLst>
                <a:ext uri="{FF2B5EF4-FFF2-40B4-BE49-F238E27FC236}">
                  <a16:creationId xmlns:a16="http://schemas.microsoft.com/office/drawing/2014/main" id="{3E0E97DC-802D-49BB-A8B0-4AAA4A2719FE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560888" y="4090988"/>
              <a:ext cx="4516437" cy="121443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Rectangle 263">
              <a:extLst>
                <a:ext uri="{FF2B5EF4-FFF2-40B4-BE49-F238E27FC236}">
                  <a16:creationId xmlns:a16="http://schemas.microsoft.com/office/drawing/2014/main" id="{2BB9B841-AC6B-4CF4-9044-169E5A9BE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262">
              <a:extLst>
                <a:ext uri="{FF2B5EF4-FFF2-40B4-BE49-F238E27FC236}">
                  <a16:creationId xmlns:a16="http://schemas.microsoft.com/office/drawing/2014/main" id="{F79572D7-7140-48E7-8D5A-3B10889AD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E56BE4AE-A263-4A97-98E3-58EBE6A0E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4038" y="4911725"/>
              <a:ext cx="9017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CA41A0A5-297A-4BAE-92E5-6FBD73073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9800" y="4911725"/>
              <a:ext cx="80645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42D90347-E3D0-4F87-BB18-5E100E019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4921250"/>
              <a:ext cx="684212" cy="366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 Box 72">
              <a:extLst>
                <a:ext uri="{FF2B5EF4-FFF2-40B4-BE49-F238E27FC236}">
                  <a16:creationId xmlns:a16="http://schemas.microsoft.com/office/drawing/2014/main" id="{DE810B20-4E24-4581-B866-FCDE86DD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513" y="5832475"/>
              <a:ext cx="165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Electrical Engineering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1-8)</a:t>
              </a:r>
            </a:p>
          </p:txBody>
        </p:sp>
        <p:sp>
          <p:nvSpPr>
            <p:cNvPr id="76" name="Text Box 45">
              <a:extLst>
                <a:ext uri="{FF2B5EF4-FFF2-40B4-BE49-F238E27FC236}">
                  <a16:creationId xmlns:a16="http://schemas.microsoft.com/office/drawing/2014/main" id="{6F895B72-D85C-4FA3-B467-51EE5FDE9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3788" y="5256213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grpSp>
          <p:nvGrpSpPr>
            <p:cNvPr id="77" name="Group 186">
              <a:extLst>
                <a:ext uri="{FF2B5EF4-FFF2-40B4-BE49-F238E27FC236}">
                  <a16:creationId xmlns:a16="http://schemas.microsoft.com/office/drawing/2014/main" id="{8B8ADC56-CD4C-44F9-B7D3-BD67B5CD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22" name="Rectangle 80">
                <a:extLst>
                  <a:ext uri="{FF2B5EF4-FFF2-40B4-BE49-F238E27FC236}">
                    <a16:creationId xmlns:a16="http://schemas.microsoft.com/office/drawing/2014/main" id="{91BA614A-064D-44B1-9E50-FDF06AA07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75">
                <a:extLst>
                  <a:ext uri="{FF2B5EF4-FFF2-40B4-BE49-F238E27FC236}">
                    <a16:creationId xmlns:a16="http://schemas.microsoft.com/office/drawing/2014/main" id="{380ABCFA-BE2E-47BF-A5B1-B793C42CA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2">
                <a:extLst>
                  <a:ext uri="{FF2B5EF4-FFF2-40B4-BE49-F238E27FC236}">
                    <a16:creationId xmlns:a16="http://schemas.microsoft.com/office/drawing/2014/main" id="{BA5400D3-1F9B-4F1E-9D75-08ED2DEEF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Line 3">
                <a:extLst>
                  <a:ext uri="{FF2B5EF4-FFF2-40B4-BE49-F238E27FC236}">
                    <a16:creationId xmlns:a16="http://schemas.microsoft.com/office/drawing/2014/main" id="{2936E5C6-1072-4C8F-82F6-8D8B6CBF5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2" y="2910"/>
                <a:ext cx="74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Text Box 6">
                <a:extLst>
                  <a:ext uri="{FF2B5EF4-FFF2-40B4-BE49-F238E27FC236}">
                    <a16:creationId xmlns:a16="http://schemas.microsoft.com/office/drawing/2014/main" id="{3528FF7A-CABE-49BB-8BE7-41E3BA79A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9" y="274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27" name="AutoShape 8">
                <a:extLst>
                  <a:ext uri="{FF2B5EF4-FFF2-40B4-BE49-F238E27FC236}">
                    <a16:creationId xmlns:a16="http://schemas.microsoft.com/office/drawing/2014/main" id="{9190F094-C64A-4618-8C70-FCAF93E6E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4E3C1D58-BD27-4507-AADD-5C14C1B0B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8" y="2639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Line 18">
                <a:extLst>
                  <a:ext uri="{FF2B5EF4-FFF2-40B4-BE49-F238E27FC236}">
                    <a16:creationId xmlns:a16="http://schemas.microsoft.com/office/drawing/2014/main" id="{11C58581-2414-4531-8524-1E7307EA3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7" y="2777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0" name="Line 21">
                <a:extLst>
                  <a:ext uri="{FF2B5EF4-FFF2-40B4-BE49-F238E27FC236}">
                    <a16:creationId xmlns:a16="http://schemas.microsoft.com/office/drawing/2014/main" id="{ACE586F8-9458-4C1C-ABCF-0A87B6E79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4" y="2775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1" name="Line 22">
                <a:extLst>
                  <a:ext uri="{FF2B5EF4-FFF2-40B4-BE49-F238E27FC236}">
                    <a16:creationId xmlns:a16="http://schemas.microsoft.com/office/drawing/2014/main" id="{A5F73B28-313B-4B30-B509-93D943189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1" y="2783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2" name="Line 23">
                <a:extLst>
                  <a:ext uri="{FF2B5EF4-FFF2-40B4-BE49-F238E27FC236}">
                    <a16:creationId xmlns:a16="http://schemas.microsoft.com/office/drawing/2014/main" id="{A503941B-8893-4E31-BE9A-2AB126305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2780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" name="Text Box 26">
                <a:extLst>
                  <a:ext uri="{FF2B5EF4-FFF2-40B4-BE49-F238E27FC236}">
                    <a16:creationId xmlns:a16="http://schemas.microsoft.com/office/drawing/2014/main" id="{D75234B3-9300-4651-8C30-2A0698B455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4" y="2880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8</a:t>
                </a:r>
              </a:p>
            </p:txBody>
          </p:sp>
          <p:sp>
            <p:nvSpPr>
              <p:cNvPr id="134" name="Text Box 30">
                <a:extLst>
                  <a:ext uri="{FF2B5EF4-FFF2-40B4-BE49-F238E27FC236}">
                    <a16:creationId xmlns:a16="http://schemas.microsoft.com/office/drawing/2014/main" id="{1B939584-1389-4983-8838-B404E725D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" y="287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35" name="Text Box 57">
                <a:extLst>
                  <a:ext uri="{FF2B5EF4-FFF2-40B4-BE49-F238E27FC236}">
                    <a16:creationId xmlns:a16="http://schemas.microsoft.com/office/drawing/2014/main" id="{6080D8F3-DF69-49A2-857A-10A9666CDB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1" y="274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7</a:t>
                </a:r>
              </a:p>
            </p:txBody>
          </p:sp>
          <p:sp>
            <p:nvSpPr>
              <p:cNvPr id="136" name="Oval 81">
                <a:extLst>
                  <a:ext uri="{FF2B5EF4-FFF2-40B4-BE49-F238E27FC236}">
                    <a16:creationId xmlns:a16="http://schemas.microsoft.com/office/drawing/2014/main" id="{826BABED-06E7-4CEB-B7BD-3A3836986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Oval 82">
                <a:extLst>
                  <a:ext uri="{FF2B5EF4-FFF2-40B4-BE49-F238E27FC236}">
                    <a16:creationId xmlns:a16="http://schemas.microsoft.com/office/drawing/2014/main" id="{620C6BB8-2199-4EAC-BF8C-29FC57BD0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Oval 83">
                <a:extLst>
                  <a:ext uri="{FF2B5EF4-FFF2-40B4-BE49-F238E27FC236}">
                    <a16:creationId xmlns:a16="http://schemas.microsoft.com/office/drawing/2014/main" id="{43DFFE04-60AB-4AA1-B007-088956BF5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Freeform 10">
                <a:extLst>
                  <a:ext uri="{FF2B5EF4-FFF2-40B4-BE49-F238E27FC236}">
                    <a16:creationId xmlns:a16="http://schemas.microsoft.com/office/drawing/2014/main" id="{3F454087-9073-483B-B768-9B3A73F313E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54" y="2639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40" name="Freeform 185">
                <a:extLst>
                  <a:ext uri="{FF2B5EF4-FFF2-40B4-BE49-F238E27FC236}">
                    <a16:creationId xmlns:a16="http://schemas.microsoft.com/office/drawing/2014/main" id="{D6886171-B539-4770-AF0F-4BCE328E4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2610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CACA4B36-977C-4C58-832D-D744091347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03" name="Group 207">
                <a:extLst>
                  <a:ext uri="{FF2B5EF4-FFF2-40B4-BE49-F238E27FC236}">
                    <a16:creationId xmlns:a16="http://schemas.microsoft.com/office/drawing/2014/main" id="{04A84CB4-804B-4DB4-95C4-2BEEC9544B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10" name="Rectangle 77">
                  <a:extLst>
                    <a:ext uri="{FF2B5EF4-FFF2-40B4-BE49-F238E27FC236}">
                      <a16:creationId xmlns:a16="http://schemas.microsoft.com/office/drawing/2014/main" id="{B1F0234A-D26E-4669-97E4-63E7687BD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11" name="Rectangle 76">
                  <a:extLst>
                    <a:ext uri="{FF2B5EF4-FFF2-40B4-BE49-F238E27FC236}">
                      <a16:creationId xmlns:a16="http://schemas.microsoft.com/office/drawing/2014/main" id="{82BD229D-4CD7-459B-AA50-00FBF6AA8C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12" name="Line 17">
                  <a:extLst>
                    <a:ext uri="{FF2B5EF4-FFF2-40B4-BE49-F238E27FC236}">
                      <a16:creationId xmlns:a16="http://schemas.microsoft.com/office/drawing/2014/main" id="{2715E6D2-DA1A-4FA6-BF66-7147421AF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74" y="3797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3" name="Line 24">
                  <a:extLst>
                    <a:ext uri="{FF2B5EF4-FFF2-40B4-BE49-F238E27FC236}">
                      <a16:creationId xmlns:a16="http://schemas.microsoft.com/office/drawing/2014/main" id="{6BCFFF9E-F56E-49D1-A1EF-E6BF678677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8" y="3794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4" name="Line 25">
                  <a:extLst>
                    <a:ext uri="{FF2B5EF4-FFF2-40B4-BE49-F238E27FC236}">
                      <a16:creationId xmlns:a16="http://schemas.microsoft.com/office/drawing/2014/main" id="{18692F77-1FC4-4097-9206-754B2D4C3E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60" y="3791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" name="Text Box 27">
                  <a:extLst>
                    <a:ext uri="{FF2B5EF4-FFF2-40B4-BE49-F238E27FC236}">
                      <a16:creationId xmlns:a16="http://schemas.microsoft.com/office/drawing/2014/main" id="{7B3D6935-71FC-45B4-8AD0-B98BE2AF64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9</a:t>
                  </a:r>
                </a:p>
              </p:txBody>
            </p:sp>
            <p:sp>
              <p:nvSpPr>
                <p:cNvPr id="116" name="Text Box 28">
                  <a:extLst>
                    <a:ext uri="{FF2B5EF4-FFF2-40B4-BE49-F238E27FC236}">
                      <a16:creationId xmlns:a16="http://schemas.microsoft.com/office/drawing/2014/main" id="{EF10BF67-5727-4A6C-91C9-CD6DD315EB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16</a:t>
                  </a:r>
                </a:p>
              </p:txBody>
            </p:sp>
            <p:sp>
              <p:nvSpPr>
                <p:cNvPr id="117" name="Text Box 29">
                  <a:extLst>
                    <a:ext uri="{FF2B5EF4-FFF2-40B4-BE49-F238E27FC236}">
                      <a16:creationId xmlns:a16="http://schemas.microsoft.com/office/drawing/2014/main" id="{739187C1-F3B2-416B-9C2B-759469C546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10</a:t>
                  </a:r>
                </a:p>
              </p:txBody>
            </p:sp>
            <p:sp>
              <p:nvSpPr>
                <p:cNvPr id="118" name="Text Box 74">
                  <a:extLst>
                    <a:ext uri="{FF2B5EF4-FFF2-40B4-BE49-F238E27FC236}">
                      <a16:creationId xmlns:a16="http://schemas.microsoft.com/office/drawing/2014/main" id="{901684E0-A8F2-4E69-B499-C994332DAF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15</a:t>
                  </a:r>
                </a:p>
              </p:txBody>
            </p:sp>
            <p:sp>
              <p:nvSpPr>
                <p:cNvPr id="119" name="Oval 84">
                  <a:extLst>
                    <a:ext uri="{FF2B5EF4-FFF2-40B4-BE49-F238E27FC236}">
                      <a16:creationId xmlns:a16="http://schemas.microsoft.com/office/drawing/2014/main" id="{06DBF9D0-C12A-4B47-81B2-0B483A74F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20" name="Oval 85">
                  <a:extLst>
                    <a:ext uri="{FF2B5EF4-FFF2-40B4-BE49-F238E27FC236}">
                      <a16:creationId xmlns:a16="http://schemas.microsoft.com/office/drawing/2014/main" id="{DD4DE3AA-3B9C-45F8-96D5-297D314C6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21" name="Oval 86">
                  <a:extLst>
                    <a:ext uri="{FF2B5EF4-FFF2-40B4-BE49-F238E27FC236}">
                      <a16:creationId xmlns:a16="http://schemas.microsoft.com/office/drawing/2014/main" id="{6CCD93B6-6A0B-4BE6-8BE4-D421B393B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4" name="AutoShape 8">
                <a:extLst>
                  <a:ext uri="{FF2B5EF4-FFF2-40B4-BE49-F238E27FC236}">
                    <a16:creationId xmlns:a16="http://schemas.microsoft.com/office/drawing/2014/main" id="{3905891F-36FE-40EB-9DC5-64F59D4D5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5" name="Freeform 10">
                <a:extLst>
                  <a:ext uri="{FF2B5EF4-FFF2-40B4-BE49-F238E27FC236}">
                    <a16:creationId xmlns:a16="http://schemas.microsoft.com/office/drawing/2014/main" id="{534B8A79-D723-4B7A-84DA-4E7A2AC6F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3614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B0AA67B9-8A66-401E-A626-07395788BF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287" y="3614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07" name="Freeform 206">
                <a:extLst>
                  <a:ext uri="{FF2B5EF4-FFF2-40B4-BE49-F238E27FC236}">
                    <a16:creationId xmlns:a16="http://schemas.microsoft.com/office/drawing/2014/main" id="{1EA2F6A4-52FF-4C38-965F-9DC5B394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3585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8" name="Freeform 208">
                <a:extLst>
                  <a:ext uri="{FF2B5EF4-FFF2-40B4-BE49-F238E27FC236}">
                    <a16:creationId xmlns:a16="http://schemas.microsoft.com/office/drawing/2014/main" id="{C9BA646C-3BD9-454A-850D-8D5CC97AA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3747"/>
                <a:ext cx="762" cy="303"/>
              </a:xfrm>
              <a:custGeom>
                <a:avLst/>
                <a:gdLst>
                  <a:gd name="T0" fmla="*/ 0 w 762"/>
                  <a:gd name="T1" fmla="*/ 3 h 303"/>
                  <a:gd name="T2" fmla="*/ 0 w 762"/>
                  <a:gd name="T3" fmla="*/ 303 h 303"/>
                  <a:gd name="T4" fmla="*/ 762 w 762"/>
                  <a:gd name="T5" fmla="*/ 303 h 303"/>
                  <a:gd name="T6" fmla="*/ 762 w 762"/>
                  <a:gd name="T7" fmla="*/ 0 h 3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9" name="Line 209">
                <a:extLst>
                  <a:ext uri="{FF2B5EF4-FFF2-40B4-BE49-F238E27FC236}">
                    <a16:creationId xmlns:a16="http://schemas.microsoft.com/office/drawing/2014/main" id="{4F69DF39-66DF-4DCE-83C3-59BCF6FB0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4" y="3888"/>
                <a:ext cx="76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79" name="Text Box 64">
              <a:extLst>
                <a:ext uri="{FF2B5EF4-FFF2-40B4-BE49-F238E27FC236}">
                  <a16:creationId xmlns:a16="http://schemas.microsoft.com/office/drawing/2014/main" id="{28131E94-472E-45E9-82EC-4E64EFBC6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7513" y="5297488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639C1334-6BB5-49E5-A775-677FA2424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725" y="4922838"/>
              <a:ext cx="10160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C9871414-F88C-4893-9720-558636754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721225"/>
              <a:ext cx="479425" cy="60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4E9F7660-2CB9-47DB-BC5B-85E072226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0863" y="4665663"/>
              <a:ext cx="514350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Text Box 73">
              <a:extLst>
                <a:ext uri="{FF2B5EF4-FFF2-40B4-BE49-F238E27FC236}">
                  <a16:creationId xmlns:a16="http://schemas.microsoft.com/office/drawing/2014/main" id="{F03E2E29-93E2-483B-A187-619B84A0D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4413" y="5827713"/>
              <a:ext cx="1433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Computer Science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9-16)</a:t>
              </a:r>
            </a:p>
          </p:txBody>
        </p:sp>
        <p:grpSp>
          <p:nvGrpSpPr>
            <p:cNvPr id="85" name="Group 44">
              <a:extLst>
                <a:ext uri="{FF2B5EF4-FFF2-40B4-BE49-F238E27FC236}">
                  <a16:creationId xmlns:a16="http://schemas.microsoft.com/office/drawing/2014/main" id="{66DBE2A9-8B06-459D-93FC-1A8BB34AF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01" name="Picture 45" descr="desktop_computer_stylized_medium">
                <a:extLst>
                  <a:ext uri="{FF2B5EF4-FFF2-40B4-BE49-F238E27FC236}">
                    <a16:creationId xmlns:a16="http://schemas.microsoft.com/office/drawing/2014/main" id="{C613F5A0-39C5-46D3-B722-2AA943A161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Freeform 46">
                <a:extLst>
                  <a:ext uri="{FF2B5EF4-FFF2-40B4-BE49-F238E27FC236}">
                    <a16:creationId xmlns:a16="http://schemas.microsoft.com/office/drawing/2014/main" id="{2E2EDADF-1D48-4C31-AABF-03240A4DDF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86" name="Group 44">
              <a:extLst>
                <a:ext uri="{FF2B5EF4-FFF2-40B4-BE49-F238E27FC236}">
                  <a16:creationId xmlns:a16="http://schemas.microsoft.com/office/drawing/2014/main" id="{C7F4DF8E-1D85-42DB-9287-F98D1CBEF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99" name="Picture 45" descr="desktop_computer_stylized_medium">
                <a:extLst>
                  <a:ext uri="{FF2B5EF4-FFF2-40B4-BE49-F238E27FC236}">
                    <a16:creationId xmlns:a16="http://schemas.microsoft.com/office/drawing/2014/main" id="{5C351EB3-BAA1-4F49-8BD9-9286D2CC3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46">
                <a:extLst>
                  <a:ext uri="{FF2B5EF4-FFF2-40B4-BE49-F238E27FC236}">
                    <a16:creationId xmlns:a16="http://schemas.microsoft.com/office/drawing/2014/main" id="{E73E57AA-04CE-4109-8567-3EBF3DAAF8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87" name="Group 44">
              <a:extLst>
                <a:ext uri="{FF2B5EF4-FFF2-40B4-BE49-F238E27FC236}">
                  <a16:creationId xmlns:a16="http://schemas.microsoft.com/office/drawing/2014/main" id="{2FED179F-5DCC-48EB-8300-1E56B69A7F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97" name="Picture 45" descr="desktop_computer_stylized_medium">
                <a:extLst>
                  <a:ext uri="{FF2B5EF4-FFF2-40B4-BE49-F238E27FC236}">
                    <a16:creationId xmlns:a16="http://schemas.microsoft.com/office/drawing/2014/main" id="{38641577-5011-493B-A1BF-7B9B300901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46">
                <a:extLst>
                  <a:ext uri="{FF2B5EF4-FFF2-40B4-BE49-F238E27FC236}">
                    <a16:creationId xmlns:a16="http://schemas.microsoft.com/office/drawing/2014/main" id="{6026F1D6-B863-4B68-826C-62711E6B69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88" name="Group 44">
              <a:extLst>
                <a:ext uri="{FF2B5EF4-FFF2-40B4-BE49-F238E27FC236}">
                  <a16:creationId xmlns:a16="http://schemas.microsoft.com/office/drawing/2014/main" id="{4A2C1920-8715-43A5-92FB-9DCC6461D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95" name="Picture 45" descr="desktop_computer_stylized_medium">
                <a:extLst>
                  <a:ext uri="{FF2B5EF4-FFF2-40B4-BE49-F238E27FC236}">
                    <a16:creationId xmlns:a16="http://schemas.microsoft.com/office/drawing/2014/main" id="{6F43C2E1-34A4-4188-998C-B6942E5C3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id="{BA27381E-8225-4E0B-8E9F-9B76D2AC3E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89" name="Group 44">
              <a:extLst>
                <a:ext uri="{FF2B5EF4-FFF2-40B4-BE49-F238E27FC236}">
                  <a16:creationId xmlns:a16="http://schemas.microsoft.com/office/drawing/2014/main" id="{ADEFD18E-D7AC-4DDF-ACF4-1BB6C10BA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93" name="Picture 45" descr="desktop_computer_stylized_medium">
                <a:extLst>
                  <a:ext uri="{FF2B5EF4-FFF2-40B4-BE49-F238E27FC236}">
                    <a16:creationId xmlns:a16="http://schemas.microsoft.com/office/drawing/2014/main" id="{ADEE7149-60E1-4D5B-8067-19493D3218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46">
                <a:extLst>
                  <a:ext uri="{FF2B5EF4-FFF2-40B4-BE49-F238E27FC236}">
                    <a16:creationId xmlns:a16="http://schemas.microsoft.com/office/drawing/2014/main" id="{194B7490-6981-47E1-AD8E-77B9F5FC5D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0" name="Group 44">
              <a:extLst>
                <a:ext uri="{FF2B5EF4-FFF2-40B4-BE49-F238E27FC236}">
                  <a16:creationId xmlns:a16="http://schemas.microsoft.com/office/drawing/2014/main" id="{368C79AE-A253-4969-800F-F595B1304D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91" name="Picture 45" descr="desktop_computer_stylized_medium">
                <a:extLst>
                  <a:ext uri="{FF2B5EF4-FFF2-40B4-BE49-F238E27FC236}">
                    <a16:creationId xmlns:a16="http://schemas.microsoft.com/office/drawing/2014/main" id="{461565D6-E54D-4885-8574-15EB8D658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46">
                <a:extLst>
                  <a:ext uri="{FF2B5EF4-FFF2-40B4-BE49-F238E27FC236}">
                    <a16:creationId xmlns:a16="http://schemas.microsoft.com/office/drawing/2014/main" id="{83324DF1-DF98-40E5-BE65-0BF83C0E11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141" name="箭头: 下 140">
            <a:extLst>
              <a:ext uri="{FF2B5EF4-FFF2-40B4-BE49-F238E27FC236}">
                <a16:creationId xmlns:a16="http://schemas.microsoft.com/office/drawing/2014/main" id="{F78C2246-5B53-4AA8-A3E2-C09D82F1D10A}"/>
              </a:ext>
            </a:extLst>
          </p:cNvPr>
          <p:cNvSpPr/>
          <p:nvPr/>
        </p:nvSpPr>
        <p:spPr bwMode="auto">
          <a:xfrm>
            <a:off x="5474027" y="3505156"/>
            <a:ext cx="720540" cy="609600"/>
          </a:xfrm>
          <a:prstGeom prst="down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1</a:t>
            </a:r>
            <a:r>
              <a:rPr lang="zh-CN" altLang="en-US" dirty="0"/>
              <a:t>：基于端口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基于端口的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成员端口</a:t>
            </a:r>
          </a:p>
          <a:p>
            <a:pPr>
              <a:lnSpc>
                <a:spcPct val="120000"/>
              </a:lnSpc>
            </a:pP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灯片编号占位符 38">
            <a:extLst>
              <a:ext uri="{FF2B5EF4-FFF2-40B4-BE49-F238E27FC236}">
                <a16:creationId xmlns:a16="http://schemas.microsoft.com/office/drawing/2014/main" id="{94DD4987-0C28-4759-AC66-B839DEE045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63</a:t>
            </a:fld>
            <a:endParaRPr kumimoji="1"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F0719D-3C67-4C3B-9A33-0027A0C03A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5767" y="3272269"/>
            <a:ext cx="1354138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8023176-60CC-42D2-83E5-3D66469C3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1305" y="3272269"/>
            <a:ext cx="1354137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FEC94A2-C7F8-42A3-805B-B2A05DBB2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3991406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A3AB7629-3C8B-4302-AB48-28B88A908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5359831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7B34C745-10D6-4074-ABD2-8C923ED4F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391838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B28732A-9D71-4F8F-98D2-6878C00BD7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535983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21C8A495-D68F-4B61-B601-6897DCACF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2480" y="4999469"/>
            <a:ext cx="19431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F3778BBF-5E5D-45F3-B90B-9F6726965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6942" y="4710544"/>
            <a:ext cx="1800225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BA39D29E-9995-485B-ADDF-2CC9981CE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999469"/>
            <a:ext cx="1728788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D360E8F8-B6C5-4C27-89E8-2C57F3C0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710544"/>
            <a:ext cx="17272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66B91AC1-D9FE-4DC4-86E1-E406C2B3BE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4192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2F10A48-EE10-48C0-9ABE-17582598C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3991406"/>
            <a:ext cx="0" cy="719138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3117D952-1538-4BFC-8101-FB831DBC9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7167" y="3918381"/>
            <a:ext cx="0" cy="792163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74BDB6B2-836F-4E98-BC4A-1F80977A0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E3903DE4-1466-4C4E-8D8C-19974D5A4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8517" y="4337481"/>
            <a:ext cx="1511300" cy="1093788"/>
            <a:chOff x="0" y="0"/>
            <a:chExt cx="576" cy="417"/>
          </a:xfrm>
        </p:grpSpPr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CC108EC3-7738-412A-B987-70334072FB8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未知">
              <a:extLst>
                <a:ext uri="{FF2B5EF4-FFF2-40B4-BE49-F238E27FC236}">
                  <a16:creationId xmlns:a16="http://schemas.microsoft.com/office/drawing/2014/main" id="{DBCB96C0-2105-45E7-BDD5-6A32F627E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166"/>
              <a:ext cx="286" cy="252"/>
            </a:xfrm>
            <a:custGeom>
              <a:avLst/>
              <a:gdLst>
                <a:gd name="T0" fmla="*/ 286 w 286"/>
                <a:gd name="T1" fmla="*/ 0 h 252"/>
                <a:gd name="T2" fmla="*/ 286 w 286"/>
                <a:gd name="T3" fmla="*/ 85 h 252"/>
                <a:gd name="T4" fmla="*/ 0 w 286"/>
                <a:gd name="T5" fmla="*/ 252 h 252"/>
                <a:gd name="T6" fmla="*/ 0 w 286"/>
                <a:gd name="T7" fmla="*/ 166 h 252"/>
                <a:gd name="T8" fmla="*/ 286 w 286"/>
                <a:gd name="T9" fmla="*/ 0 h 252"/>
                <a:gd name="T10" fmla="*/ 286 w 286"/>
                <a:gd name="T11" fmla="*/ 0 h 252"/>
                <a:gd name="T12" fmla="*/ 286 w 286"/>
                <a:gd name="T13" fmla="*/ 0 h 252"/>
                <a:gd name="T14" fmla="*/ 286 w 286"/>
                <a:gd name="T15" fmla="*/ 0 h 252"/>
                <a:gd name="T16" fmla="*/ 286 w 286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252">
                  <a:moveTo>
                    <a:pt x="286" y="0"/>
                  </a:moveTo>
                  <a:lnTo>
                    <a:pt x="286" y="85"/>
                  </a:lnTo>
                  <a:lnTo>
                    <a:pt x="0" y="25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未知">
              <a:extLst>
                <a:ext uri="{FF2B5EF4-FFF2-40B4-BE49-F238E27FC236}">
                  <a16:creationId xmlns:a16="http://schemas.microsoft.com/office/drawing/2014/main" id="{47542AFD-E722-4FAE-9D2B-968CE16B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6"/>
              <a:ext cx="288" cy="252"/>
            </a:xfrm>
            <a:custGeom>
              <a:avLst/>
              <a:gdLst>
                <a:gd name="T0" fmla="*/ 288 w 288"/>
                <a:gd name="T1" fmla="*/ 166 h 252"/>
                <a:gd name="T2" fmla="*/ 288 w 288"/>
                <a:gd name="T3" fmla="*/ 252 h 252"/>
                <a:gd name="T4" fmla="*/ 0 w 288"/>
                <a:gd name="T5" fmla="*/ 85 h 252"/>
                <a:gd name="T6" fmla="*/ 0 w 288"/>
                <a:gd name="T7" fmla="*/ 0 h 252"/>
                <a:gd name="T8" fmla="*/ 288 w 288"/>
                <a:gd name="T9" fmla="*/ 166 h 252"/>
                <a:gd name="T10" fmla="*/ 288 w 288"/>
                <a:gd name="T11" fmla="*/ 166 h 252"/>
                <a:gd name="T12" fmla="*/ 288 w 288"/>
                <a:gd name="T13" fmla="*/ 166 h 252"/>
                <a:gd name="T14" fmla="*/ 288 w 288"/>
                <a:gd name="T15" fmla="*/ 166 h 252"/>
                <a:gd name="T16" fmla="*/ 288 w 288"/>
                <a:gd name="T17" fmla="*/ 16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52">
                  <a:moveTo>
                    <a:pt x="288" y="166"/>
                  </a:moveTo>
                  <a:lnTo>
                    <a:pt x="288" y="252"/>
                  </a:lnTo>
                  <a:lnTo>
                    <a:pt x="0" y="85"/>
                  </a:lnTo>
                  <a:lnTo>
                    <a:pt x="0" y="0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未知">
              <a:extLst>
                <a:ext uri="{FF2B5EF4-FFF2-40B4-BE49-F238E27FC236}">
                  <a16:creationId xmlns:a16="http://schemas.microsoft.com/office/drawing/2014/main" id="{76D4AD5C-1422-482B-AD44-BB24E28BF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574" cy="332"/>
            </a:xfrm>
            <a:custGeom>
              <a:avLst/>
              <a:gdLst>
                <a:gd name="T0" fmla="*/ 574 w 574"/>
                <a:gd name="T1" fmla="*/ 166 h 332"/>
                <a:gd name="T2" fmla="*/ 288 w 574"/>
                <a:gd name="T3" fmla="*/ 332 h 332"/>
                <a:gd name="T4" fmla="*/ 0 w 574"/>
                <a:gd name="T5" fmla="*/ 166 h 332"/>
                <a:gd name="T6" fmla="*/ 286 w 574"/>
                <a:gd name="T7" fmla="*/ 0 h 332"/>
                <a:gd name="T8" fmla="*/ 574 w 574"/>
                <a:gd name="T9" fmla="*/ 166 h 332"/>
                <a:gd name="T10" fmla="*/ 574 w 574"/>
                <a:gd name="T11" fmla="*/ 166 h 332"/>
                <a:gd name="T12" fmla="*/ 574 w 574"/>
                <a:gd name="T13" fmla="*/ 166 h 332"/>
                <a:gd name="T14" fmla="*/ 574 w 574"/>
                <a:gd name="T15" fmla="*/ 166 h 332"/>
                <a:gd name="T16" fmla="*/ 574 w 574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332">
                  <a:moveTo>
                    <a:pt x="574" y="166"/>
                  </a:moveTo>
                  <a:lnTo>
                    <a:pt x="288" y="33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未知">
              <a:extLst>
                <a:ext uri="{FF2B5EF4-FFF2-40B4-BE49-F238E27FC236}">
                  <a16:creationId xmlns:a16="http://schemas.microsoft.com/office/drawing/2014/main" id="{E104E3F3-15F3-4A01-BE09-B8627D6C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8"/>
              <a:ext cx="416" cy="241"/>
            </a:xfrm>
            <a:custGeom>
              <a:avLst/>
              <a:gdLst>
                <a:gd name="T0" fmla="*/ 483 w 785"/>
                <a:gd name="T1" fmla="*/ 356 h 457"/>
                <a:gd name="T2" fmla="*/ 523 w 785"/>
                <a:gd name="T3" fmla="*/ 379 h 457"/>
                <a:gd name="T4" fmla="*/ 389 w 785"/>
                <a:gd name="T5" fmla="*/ 457 h 457"/>
                <a:gd name="T6" fmla="*/ 255 w 785"/>
                <a:gd name="T7" fmla="*/ 379 h 457"/>
                <a:gd name="T8" fmla="*/ 295 w 785"/>
                <a:gd name="T9" fmla="*/ 356 h 457"/>
                <a:gd name="T10" fmla="*/ 356 w 785"/>
                <a:gd name="T11" fmla="*/ 391 h 457"/>
                <a:gd name="T12" fmla="*/ 356 w 785"/>
                <a:gd name="T13" fmla="*/ 313 h 457"/>
                <a:gd name="T14" fmla="*/ 286 w 785"/>
                <a:gd name="T15" fmla="*/ 290 h 457"/>
                <a:gd name="T16" fmla="*/ 246 w 785"/>
                <a:gd name="T17" fmla="*/ 249 h 457"/>
                <a:gd name="T18" fmla="*/ 113 w 785"/>
                <a:gd name="T19" fmla="*/ 249 h 457"/>
                <a:gd name="T20" fmla="*/ 174 w 785"/>
                <a:gd name="T21" fmla="*/ 285 h 457"/>
                <a:gd name="T22" fmla="*/ 134 w 785"/>
                <a:gd name="T23" fmla="*/ 308 h 457"/>
                <a:gd name="T24" fmla="*/ 0 w 785"/>
                <a:gd name="T25" fmla="*/ 230 h 457"/>
                <a:gd name="T26" fmla="*/ 134 w 785"/>
                <a:gd name="T27" fmla="*/ 153 h 457"/>
                <a:gd name="T28" fmla="*/ 174 w 785"/>
                <a:gd name="T29" fmla="*/ 176 h 457"/>
                <a:gd name="T30" fmla="*/ 113 w 785"/>
                <a:gd name="T31" fmla="*/ 211 h 457"/>
                <a:gd name="T32" fmla="*/ 244 w 785"/>
                <a:gd name="T33" fmla="*/ 211 h 457"/>
                <a:gd name="T34" fmla="*/ 286 w 785"/>
                <a:gd name="T35" fmla="*/ 165 h 457"/>
                <a:gd name="T36" fmla="*/ 369 w 785"/>
                <a:gd name="T37" fmla="*/ 140 h 457"/>
                <a:gd name="T38" fmla="*/ 369 w 785"/>
                <a:gd name="T39" fmla="*/ 66 h 457"/>
                <a:gd name="T40" fmla="*/ 308 w 785"/>
                <a:gd name="T41" fmla="*/ 101 h 457"/>
                <a:gd name="T42" fmla="*/ 268 w 785"/>
                <a:gd name="T43" fmla="*/ 78 h 457"/>
                <a:gd name="T44" fmla="*/ 402 w 785"/>
                <a:gd name="T45" fmla="*/ 0 h 457"/>
                <a:gd name="T46" fmla="*/ 536 w 785"/>
                <a:gd name="T47" fmla="*/ 78 h 457"/>
                <a:gd name="T48" fmla="*/ 496 w 785"/>
                <a:gd name="T49" fmla="*/ 101 h 457"/>
                <a:gd name="T50" fmla="*/ 435 w 785"/>
                <a:gd name="T51" fmla="*/ 66 h 457"/>
                <a:gd name="T52" fmla="*/ 435 w 785"/>
                <a:gd name="T53" fmla="*/ 142 h 457"/>
                <a:gd name="T54" fmla="*/ 502 w 785"/>
                <a:gd name="T55" fmla="*/ 165 h 457"/>
                <a:gd name="T56" fmla="*/ 541 w 785"/>
                <a:gd name="T57" fmla="*/ 204 h 457"/>
                <a:gd name="T58" fmla="*/ 672 w 785"/>
                <a:gd name="T59" fmla="*/ 204 h 457"/>
                <a:gd name="T60" fmla="*/ 611 w 785"/>
                <a:gd name="T61" fmla="*/ 169 h 457"/>
                <a:gd name="T62" fmla="*/ 650 w 785"/>
                <a:gd name="T63" fmla="*/ 145 h 457"/>
                <a:gd name="T64" fmla="*/ 785 w 785"/>
                <a:gd name="T65" fmla="*/ 223 h 457"/>
                <a:gd name="T66" fmla="*/ 651 w 785"/>
                <a:gd name="T67" fmla="*/ 301 h 457"/>
                <a:gd name="T68" fmla="*/ 611 w 785"/>
                <a:gd name="T69" fmla="*/ 278 h 457"/>
                <a:gd name="T70" fmla="*/ 672 w 785"/>
                <a:gd name="T71" fmla="*/ 242 h 457"/>
                <a:gd name="T72" fmla="*/ 545 w 785"/>
                <a:gd name="T73" fmla="*/ 242 h 457"/>
                <a:gd name="T74" fmla="*/ 502 w 785"/>
                <a:gd name="T75" fmla="*/ 290 h 457"/>
                <a:gd name="T76" fmla="*/ 422 w 785"/>
                <a:gd name="T77" fmla="*/ 315 h 457"/>
                <a:gd name="T78" fmla="*/ 422 w 785"/>
                <a:gd name="T79" fmla="*/ 391 h 457"/>
                <a:gd name="T80" fmla="*/ 483 w 785"/>
                <a:gd name="T81" fmla="*/ 356 h 457"/>
                <a:gd name="T82" fmla="*/ 483 w 785"/>
                <a:gd name="T83" fmla="*/ 356 h 457"/>
                <a:gd name="T84" fmla="*/ 483 w 785"/>
                <a:gd name="T85" fmla="*/ 356 h 457"/>
                <a:gd name="T86" fmla="*/ 338 w 785"/>
                <a:gd name="T87" fmla="*/ 260 h 457"/>
                <a:gd name="T88" fmla="*/ 450 w 785"/>
                <a:gd name="T89" fmla="*/ 260 h 457"/>
                <a:gd name="T90" fmla="*/ 450 w 785"/>
                <a:gd name="T91" fmla="*/ 195 h 457"/>
                <a:gd name="T92" fmla="*/ 338 w 785"/>
                <a:gd name="T93" fmla="*/ 195 h 457"/>
                <a:gd name="T94" fmla="*/ 338 w 785"/>
                <a:gd name="T95" fmla="*/ 26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7">
                  <a:moveTo>
                    <a:pt x="483" y="356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7"/>
                    <a:pt x="389" y="457"/>
                    <a:pt x="389" y="457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6"/>
                    <a:pt x="295" y="356"/>
                    <a:pt x="295" y="356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2"/>
                    <a:pt x="286" y="290"/>
                  </a:cubicBezTo>
                  <a:cubicBezTo>
                    <a:pt x="266" y="279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5"/>
                    <a:pt x="174" y="285"/>
                    <a:pt x="174" y="285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6"/>
                    <a:pt x="369" y="66"/>
                    <a:pt x="369" y="66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6"/>
                    <a:pt x="435" y="66"/>
                    <a:pt x="435" y="66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90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9"/>
                    <a:pt x="611" y="169"/>
                    <a:pt x="611" y="169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1"/>
                    <a:pt x="651" y="301"/>
                    <a:pt x="651" y="301"/>
                  </a:cubicBezTo>
                  <a:cubicBezTo>
                    <a:pt x="611" y="278"/>
                    <a:pt x="611" y="278"/>
                    <a:pt x="611" y="278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60"/>
                    <a:pt x="526" y="277"/>
                    <a:pt x="502" y="290"/>
                  </a:cubicBezTo>
                  <a:cubicBezTo>
                    <a:pt x="480" y="303"/>
                    <a:pt x="451" y="312"/>
                    <a:pt x="422" y="315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未知">
              <a:extLst>
                <a:ext uri="{FF2B5EF4-FFF2-40B4-BE49-F238E27FC236}">
                  <a16:creationId xmlns:a16="http://schemas.microsoft.com/office/drawing/2014/main" id="{8A91EF59-FE5F-4A06-B92B-759347C9C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2"/>
              <a:ext cx="416" cy="241"/>
            </a:xfrm>
            <a:custGeom>
              <a:avLst/>
              <a:gdLst>
                <a:gd name="T0" fmla="*/ 483 w 785"/>
                <a:gd name="T1" fmla="*/ 355 h 456"/>
                <a:gd name="T2" fmla="*/ 523 w 785"/>
                <a:gd name="T3" fmla="*/ 379 h 456"/>
                <a:gd name="T4" fmla="*/ 389 w 785"/>
                <a:gd name="T5" fmla="*/ 456 h 456"/>
                <a:gd name="T6" fmla="*/ 255 w 785"/>
                <a:gd name="T7" fmla="*/ 379 h 456"/>
                <a:gd name="T8" fmla="*/ 295 w 785"/>
                <a:gd name="T9" fmla="*/ 355 h 456"/>
                <a:gd name="T10" fmla="*/ 356 w 785"/>
                <a:gd name="T11" fmla="*/ 391 h 456"/>
                <a:gd name="T12" fmla="*/ 356 w 785"/>
                <a:gd name="T13" fmla="*/ 313 h 456"/>
                <a:gd name="T14" fmla="*/ 286 w 785"/>
                <a:gd name="T15" fmla="*/ 290 h 456"/>
                <a:gd name="T16" fmla="*/ 246 w 785"/>
                <a:gd name="T17" fmla="*/ 249 h 456"/>
                <a:gd name="T18" fmla="*/ 113 w 785"/>
                <a:gd name="T19" fmla="*/ 249 h 456"/>
                <a:gd name="T20" fmla="*/ 174 w 785"/>
                <a:gd name="T21" fmla="*/ 284 h 456"/>
                <a:gd name="T22" fmla="*/ 134 w 785"/>
                <a:gd name="T23" fmla="*/ 308 h 456"/>
                <a:gd name="T24" fmla="*/ 0 w 785"/>
                <a:gd name="T25" fmla="*/ 230 h 456"/>
                <a:gd name="T26" fmla="*/ 134 w 785"/>
                <a:gd name="T27" fmla="*/ 152 h 456"/>
                <a:gd name="T28" fmla="*/ 174 w 785"/>
                <a:gd name="T29" fmla="*/ 175 h 456"/>
                <a:gd name="T30" fmla="*/ 113 w 785"/>
                <a:gd name="T31" fmla="*/ 211 h 456"/>
                <a:gd name="T32" fmla="*/ 244 w 785"/>
                <a:gd name="T33" fmla="*/ 211 h 456"/>
                <a:gd name="T34" fmla="*/ 286 w 785"/>
                <a:gd name="T35" fmla="*/ 165 h 456"/>
                <a:gd name="T36" fmla="*/ 369 w 785"/>
                <a:gd name="T37" fmla="*/ 140 h 456"/>
                <a:gd name="T38" fmla="*/ 369 w 785"/>
                <a:gd name="T39" fmla="*/ 65 h 456"/>
                <a:gd name="T40" fmla="*/ 308 w 785"/>
                <a:gd name="T41" fmla="*/ 101 h 456"/>
                <a:gd name="T42" fmla="*/ 268 w 785"/>
                <a:gd name="T43" fmla="*/ 78 h 456"/>
                <a:gd name="T44" fmla="*/ 402 w 785"/>
                <a:gd name="T45" fmla="*/ 0 h 456"/>
                <a:gd name="T46" fmla="*/ 536 w 785"/>
                <a:gd name="T47" fmla="*/ 78 h 456"/>
                <a:gd name="T48" fmla="*/ 496 w 785"/>
                <a:gd name="T49" fmla="*/ 101 h 456"/>
                <a:gd name="T50" fmla="*/ 435 w 785"/>
                <a:gd name="T51" fmla="*/ 65 h 456"/>
                <a:gd name="T52" fmla="*/ 435 w 785"/>
                <a:gd name="T53" fmla="*/ 142 h 456"/>
                <a:gd name="T54" fmla="*/ 502 w 785"/>
                <a:gd name="T55" fmla="*/ 165 h 456"/>
                <a:gd name="T56" fmla="*/ 541 w 785"/>
                <a:gd name="T57" fmla="*/ 204 h 456"/>
                <a:gd name="T58" fmla="*/ 672 w 785"/>
                <a:gd name="T59" fmla="*/ 204 h 456"/>
                <a:gd name="T60" fmla="*/ 611 w 785"/>
                <a:gd name="T61" fmla="*/ 168 h 456"/>
                <a:gd name="T62" fmla="*/ 650 w 785"/>
                <a:gd name="T63" fmla="*/ 145 h 456"/>
                <a:gd name="T64" fmla="*/ 785 w 785"/>
                <a:gd name="T65" fmla="*/ 223 h 456"/>
                <a:gd name="T66" fmla="*/ 651 w 785"/>
                <a:gd name="T67" fmla="*/ 300 h 456"/>
                <a:gd name="T68" fmla="*/ 611 w 785"/>
                <a:gd name="T69" fmla="*/ 277 h 456"/>
                <a:gd name="T70" fmla="*/ 672 w 785"/>
                <a:gd name="T71" fmla="*/ 242 h 456"/>
                <a:gd name="T72" fmla="*/ 545 w 785"/>
                <a:gd name="T73" fmla="*/ 242 h 456"/>
                <a:gd name="T74" fmla="*/ 502 w 785"/>
                <a:gd name="T75" fmla="*/ 290 h 456"/>
                <a:gd name="T76" fmla="*/ 422 w 785"/>
                <a:gd name="T77" fmla="*/ 314 h 456"/>
                <a:gd name="T78" fmla="*/ 422 w 785"/>
                <a:gd name="T79" fmla="*/ 391 h 456"/>
                <a:gd name="T80" fmla="*/ 483 w 785"/>
                <a:gd name="T81" fmla="*/ 355 h 456"/>
                <a:gd name="T82" fmla="*/ 483 w 785"/>
                <a:gd name="T83" fmla="*/ 355 h 456"/>
                <a:gd name="T84" fmla="*/ 483 w 785"/>
                <a:gd name="T85" fmla="*/ 355 h 456"/>
                <a:gd name="T86" fmla="*/ 338 w 785"/>
                <a:gd name="T87" fmla="*/ 260 h 456"/>
                <a:gd name="T88" fmla="*/ 450 w 785"/>
                <a:gd name="T89" fmla="*/ 260 h 456"/>
                <a:gd name="T90" fmla="*/ 450 w 785"/>
                <a:gd name="T91" fmla="*/ 195 h 456"/>
                <a:gd name="T92" fmla="*/ 338 w 785"/>
                <a:gd name="T93" fmla="*/ 195 h 456"/>
                <a:gd name="T94" fmla="*/ 338 w 785"/>
                <a:gd name="T95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6">
                  <a:moveTo>
                    <a:pt x="483" y="355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6"/>
                    <a:pt x="389" y="456"/>
                    <a:pt x="389" y="456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5"/>
                    <a:pt x="295" y="355"/>
                    <a:pt x="295" y="355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1"/>
                    <a:pt x="286" y="290"/>
                  </a:cubicBezTo>
                  <a:cubicBezTo>
                    <a:pt x="266" y="278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4"/>
                    <a:pt x="174" y="284"/>
                    <a:pt x="174" y="284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74" y="175"/>
                    <a:pt x="174" y="175"/>
                    <a:pt x="174" y="175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5"/>
                    <a:pt x="435" y="65"/>
                    <a:pt x="435" y="65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89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8"/>
                    <a:pt x="611" y="168"/>
                    <a:pt x="611" y="168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0"/>
                    <a:pt x="651" y="300"/>
                    <a:pt x="651" y="300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59"/>
                    <a:pt x="526" y="276"/>
                    <a:pt x="502" y="290"/>
                  </a:cubicBezTo>
                  <a:cubicBezTo>
                    <a:pt x="480" y="303"/>
                    <a:pt x="451" y="311"/>
                    <a:pt x="422" y="314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未知">
              <a:extLst>
                <a:ext uri="{FF2B5EF4-FFF2-40B4-BE49-F238E27FC236}">
                  <a16:creationId xmlns:a16="http://schemas.microsoft.com/office/drawing/2014/main" id="{0D1FDEAA-1BA6-40F7-B7A4-8A46A66F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226"/>
              <a:ext cx="30" cy="48"/>
            </a:xfrm>
            <a:custGeom>
              <a:avLst/>
              <a:gdLst>
                <a:gd name="T0" fmla="*/ 27 w 56"/>
                <a:gd name="T1" fmla="*/ 5 h 92"/>
                <a:gd name="T2" fmla="*/ 46 w 56"/>
                <a:gd name="T3" fmla="*/ 21 h 92"/>
                <a:gd name="T4" fmla="*/ 54 w 56"/>
                <a:gd name="T5" fmla="*/ 45 h 92"/>
                <a:gd name="T6" fmla="*/ 40 w 56"/>
                <a:gd name="T7" fmla="*/ 36 h 92"/>
                <a:gd name="T8" fmla="*/ 27 w 56"/>
                <a:gd name="T9" fmla="*/ 17 h 92"/>
                <a:gd name="T10" fmla="*/ 20 w 56"/>
                <a:gd name="T11" fmla="*/ 15 h 92"/>
                <a:gd name="T12" fmla="*/ 17 w 56"/>
                <a:gd name="T13" fmla="*/ 20 h 92"/>
                <a:gd name="T14" fmla="*/ 20 w 56"/>
                <a:gd name="T15" fmla="*/ 28 h 92"/>
                <a:gd name="T16" fmla="*/ 36 w 56"/>
                <a:gd name="T17" fmla="*/ 43 h 92"/>
                <a:gd name="T18" fmla="*/ 48 w 56"/>
                <a:gd name="T19" fmla="*/ 55 h 92"/>
                <a:gd name="T20" fmla="*/ 56 w 56"/>
                <a:gd name="T21" fmla="*/ 77 h 92"/>
                <a:gd name="T22" fmla="*/ 49 w 56"/>
                <a:gd name="T23" fmla="*/ 90 h 92"/>
                <a:gd name="T24" fmla="*/ 28 w 56"/>
                <a:gd name="T25" fmla="*/ 85 h 92"/>
                <a:gd name="T26" fmla="*/ 9 w 56"/>
                <a:gd name="T27" fmla="*/ 67 h 92"/>
                <a:gd name="T28" fmla="*/ 0 w 56"/>
                <a:gd name="T29" fmla="*/ 42 h 92"/>
                <a:gd name="T30" fmla="*/ 14 w 56"/>
                <a:gd name="T31" fmla="*/ 50 h 92"/>
                <a:gd name="T32" fmla="*/ 19 w 56"/>
                <a:gd name="T33" fmla="*/ 63 h 92"/>
                <a:gd name="T34" fmla="*/ 29 w 56"/>
                <a:gd name="T35" fmla="*/ 72 h 92"/>
                <a:gd name="T36" fmla="*/ 37 w 56"/>
                <a:gd name="T37" fmla="*/ 75 h 92"/>
                <a:gd name="T38" fmla="*/ 42 w 56"/>
                <a:gd name="T39" fmla="*/ 70 h 92"/>
                <a:gd name="T40" fmla="*/ 32 w 56"/>
                <a:gd name="T41" fmla="*/ 55 h 92"/>
                <a:gd name="T42" fmla="*/ 13 w 56"/>
                <a:gd name="T43" fmla="*/ 37 h 92"/>
                <a:gd name="T44" fmla="*/ 2 w 56"/>
                <a:gd name="T45" fmla="*/ 13 h 92"/>
                <a:gd name="T46" fmla="*/ 10 w 56"/>
                <a:gd name="T47" fmla="*/ 1 h 92"/>
                <a:gd name="T48" fmla="*/ 27 w 56"/>
                <a:gd name="T49" fmla="*/ 5 h 92"/>
                <a:gd name="T50" fmla="*/ 27 w 56"/>
                <a:gd name="T51" fmla="*/ 5 h 92"/>
                <a:gd name="T52" fmla="*/ 27 w 56"/>
                <a:gd name="T53" fmla="*/ 5 h 92"/>
                <a:gd name="T54" fmla="*/ 27 w 56"/>
                <a:gd name="T55" fmla="*/ 5 h 92"/>
                <a:gd name="T56" fmla="*/ 27 w 56"/>
                <a:gd name="T5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92">
                  <a:moveTo>
                    <a:pt x="27" y="5"/>
                  </a:moveTo>
                  <a:cubicBezTo>
                    <a:pt x="35" y="9"/>
                    <a:pt x="41" y="15"/>
                    <a:pt x="46" y="21"/>
                  </a:cubicBezTo>
                  <a:cubicBezTo>
                    <a:pt x="51" y="28"/>
                    <a:pt x="54" y="36"/>
                    <a:pt x="54" y="4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29"/>
                    <a:pt x="35" y="22"/>
                    <a:pt x="27" y="17"/>
                  </a:cubicBezTo>
                  <a:cubicBezTo>
                    <a:pt x="24" y="16"/>
                    <a:pt x="22" y="15"/>
                    <a:pt x="20" y="15"/>
                  </a:cubicBezTo>
                  <a:cubicBezTo>
                    <a:pt x="18" y="16"/>
                    <a:pt x="17" y="17"/>
                    <a:pt x="17" y="20"/>
                  </a:cubicBezTo>
                  <a:cubicBezTo>
                    <a:pt x="17" y="23"/>
                    <a:pt x="18" y="26"/>
                    <a:pt x="20" y="28"/>
                  </a:cubicBezTo>
                  <a:cubicBezTo>
                    <a:pt x="22" y="30"/>
                    <a:pt x="27" y="35"/>
                    <a:pt x="36" y="43"/>
                  </a:cubicBezTo>
                  <a:cubicBezTo>
                    <a:pt x="42" y="48"/>
                    <a:pt x="45" y="52"/>
                    <a:pt x="48" y="55"/>
                  </a:cubicBezTo>
                  <a:cubicBezTo>
                    <a:pt x="53" y="62"/>
                    <a:pt x="56" y="69"/>
                    <a:pt x="56" y="77"/>
                  </a:cubicBezTo>
                  <a:cubicBezTo>
                    <a:pt x="56" y="84"/>
                    <a:pt x="54" y="88"/>
                    <a:pt x="49" y="90"/>
                  </a:cubicBezTo>
                  <a:cubicBezTo>
                    <a:pt x="44" y="92"/>
                    <a:pt x="37" y="90"/>
                    <a:pt x="28" y="85"/>
                  </a:cubicBezTo>
                  <a:cubicBezTo>
                    <a:pt x="20" y="81"/>
                    <a:pt x="14" y="75"/>
                    <a:pt x="9" y="67"/>
                  </a:cubicBezTo>
                  <a:cubicBezTo>
                    <a:pt x="3" y="59"/>
                    <a:pt x="0" y="51"/>
                    <a:pt x="0" y="4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5"/>
                    <a:pt x="16" y="59"/>
                    <a:pt x="19" y="63"/>
                  </a:cubicBezTo>
                  <a:cubicBezTo>
                    <a:pt x="21" y="67"/>
                    <a:pt x="25" y="70"/>
                    <a:pt x="29" y="72"/>
                  </a:cubicBezTo>
                  <a:cubicBezTo>
                    <a:pt x="32" y="74"/>
                    <a:pt x="35" y="75"/>
                    <a:pt x="37" y="75"/>
                  </a:cubicBezTo>
                  <a:cubicBezTo>
                    <a:pt x="40" y="76"/>
                    <a:pt x="42" y="74"/>
                    <a:pt x="42" y="70"/>
                  </a:cubicBezTo>
                  <a:cubicBezTo>
                    <a:pt x="42" y="66"/>
                    <a:pt x="38" y="61"/>
                    <a:pt x="32" y="55"/>
                  </a:cubicBezTo>
                  <a:cubicBezTo>
                    <a:pt x="20" y="44"/>
                    <a:pt x="14" y="38"/>
                    <a:pt x="13" y="37"/>
                  </a:cubicBezTo>
                  <a:cubicBezTo>
                    <a:pt x="6" y="29"/>
                    <a:pt x="2" y="22"/>
                    <a:pt x="2" y="13"/>
                  </a:cubicBezTo>
                  <a:cubicBezTo>
                    <a:pt x="2" y="6"/>
                    <a:pt x="5" y="2"/>
                    <a:pt x="10" y="1"/>
                  </a:cubicBezTo>
                  <a:cubicBezTo>
                    <a:pt x="15" y="0"/>
                    <a:pt x="21" y="1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未知">
              <a:extLst>
                <a:ext uri="{FF2B5EF4-FFF2-40B4-BE49-F238E27FC236}">
                  <a16:creationId xmlns:a16="http://schemas.microsoft.com/office/drawing/2014/main" id="{FE9E2622-B66B-401E-B372-56DB06C5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238"/>
              <a:ext cx="46" cy="62"/>
            </a:xfrm>
            <a:custGeom>
              <a:avLst/>
              <a:gdLst>
                <a:gd name="T0" fmla="*/ 46 w 46"/>
                <a:gd name="T1" fmla="*/ 27 h 62"/>
                <a:gd name="T2" fmla="*/ 36 w 46"/>
                <a:gd name="T3" fmla="*/ 62 h 62"/>
                <a:gd name="T4" fmla="*/ 29 w 46"/>
                <a:gd name="T5" fmla="*/ 57 h 62"/>
                <a:gd name="T6" fmla="*/ 23 w 46"/>
                <a:gd name="T7" fmla="*/ 27 h 62"/>
                <a:gd name="T8" fmla="*/ 17 w 46"/>
                <a:gd name="T9" fmla="*/ 51 h 62"/>
                <a:gd name="T10" fmla="*/ 9 w 46"/>
                <a:gd name="T11" fmla="*/ 46 h 62"/>
                <a:gd name="T12" fmla="*/ 0 w 46"/>
                <a:gd name="T13" fmla="*/ 0 h 62"/>
                <a:gd name="T14" fmla="*/ 8 w 46"/>
                <a:gd name="T15" fmla="*/ 5 h 62"/>
                <a:gd name="T16" fmla="*/ 13 w 46"/>
                <a:gd name="T17" fmla="*/ 36 h 62"/>
                <a:gd name="T18" fmla="*/ 19 w 46"/>
                <a:gd name="T19" fmla="*/ 12 h 62"/>
                <a:gd name="T20" fmla="*/ 27 w 46"/>
                <a:gd name="T21" fmla="*/ 16 h 62"/>
                <a:gd name="T22" fmla="*/ 33 w 46"/>
                <a:gd name="T23" fmla="*/ 47 h 62"/>
                <a:gd name="T24" fmla="*/ 38 w 46"/>
                <a:gd name="T25" fmla="*/ 23 h 62"/>
                <a:gd name="T26" fmla="*/ 46 w 46"/>
                <a:gd name="T27" fmla="*/ 27 h 62"/>
                <a:gd name="T28" fmla="*/ 46 w 46"/>
                <a:gd name="T29" fmla="*/ 27 h 62"/>
                <a:gd name="T30" fmla="*/ 46 w 46"/>
                <a:gd name="T31" fmla="*/ 27 h 62"/>
                <a:gd name="T32" fmla="*/ 46 w 46"/>
                <a:gd name="T33" fmla="*/ 27 h 62"/>
                <a:gd name="T34" fmla="*/ 46 w 46"/>
                <a:gd name="T35" fmla="*/ 27 h 62"/>
                <a:gd name="T36" fmla="*/ 46 w 46"/>
                <a:gd name="T3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62">
                  <a:moveTo>
                    <a:pt x="46" y="27"/>
                  </a:moveTo>
                  <a:lnTo>
                    <a:pt x="36" y="62"/>
                  </a:lnTo>
                  <a:lnTo>
                    <a:pt x="29" y="57"/>
                  </a:lnTo>
                  <a:lnTo>
                    <a:pt x="23" y="27"/>
                  </a:lnTo>
                  <a:lnTo>
                    <a:pt x="17" y="51"/>
                  </a:lnTo>
                  <a:lnTo>
                    <a:pt x="9" y="46"/>
                  </a:lnTo>
                  <a:lnTo>
                    <a:pt x="0" y="0"/>
                  </a:lnTo>
                  <a:lnTo>
                    <a:pt x="8" y="5"/>
                  </a:lnTo>
                  <a:lnTo>
                    <a:pt x="13" y="36"/>
                  </a:lnTo>
                  <a:lnTo>
                    <a:pt x="19" y="12"/>
                  </a:lnTo>
                  <a:lnTo>
                    <a:pt x="27" y="16"/>
                  </a:lnTo>
                  <a:lnTo>
                    <a:pt x="33" y="47"/>
                  </a:lnTo>
                  <a:lnTo>
                    <a:pt x="38" y="23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未知">
              <a:extLst>
                <a:ext uri="{FF2B5EF4-FFF2-40B4-BE49-F238E27FC236}">
                  <a16:creationId xmlns:a16="http://schemas.microsoft.com/office/drawing/2014/main" id="{76BF6876-995C-4A9B-8AE8-2BCA7A6FA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267"/>
              <a:ext cx="7" cy="45"/>
            </a:xfrm>
            <a:custGeom>
              <a:avLst/>
              <a:gdLst>
                <a:gd name="T0" fmla="*/ 7 w 7"/>
                <a:gd name="T1" fmla="*/ 5 h 45"/>
                <a:gd name="T2" fmla="*/ 7 w 7"/>
                <a:gd name="T3" fmla="*/ 45 h 45"/>
                <a:gd name="T4" fmla="*/ 0 w 7"/>
                <a:gd name="T5" fmla="*/ 41 h 45"/>
                <a:gd name="T6" fmla="*/ 0 w 7"/>
                <a:gd name="T7" fmla="*/ 0 h 45"/>
                <a:gd name="T8" fmla="*/ 7 w 7"/>
                <a:gd name="T9" fmla="*/ 5 h 45"/>
                <a:gd name="T10" fmla="*/ 7 w 7"/>
                <a:gd name="T11" fmla="*/ 5 h 45"/>
                <a:gd name="T12" fmla="*/ 7 w 7"/>
                <a:gd name="T13" fmla="*/ 5 h 45"/>
                <a:gd name="T14" fmla="*/ 7 w 7"/>
                <a:gd name="T15" fmla="*/ 5 h 45"/>
                <a:gd name="T16" fmla="*/ 7 w 7"/>
                <a:gd name="T17" fmla="*/ 5 h 45"/>
                <a:gd name="T18" fmla="*/ 7 w 7"/>
                <a:gd name="T1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5">
                  <a:moveTo>
                    <a:pt x="7" y="5"/>
                  </a:moveTo>
                  <a:lnTo>
                    <a:pt x="7" y="45"/>
                  </a:lnTo>
                  <a:lnTo>
                    <a:pt x="0" y="41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未知">
              <a:extLst>
                <a:ext uri="{FF2B5EF4-FFF2-40B4-BE49-F238E27FC236}">
                  <a16:creationId xmlns:a16="http://schemas.microsoft.com/office/drawing/2014/main" id="{E10052E2-59DA-4E73-92D4-4CB2A0E77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274"/>
              <a:ext cx="29" cy="51"/>
            </a:xfrm>
            <a:custGeom>
              <a:avLst/>
              <a:gdLst>
                <a:gd name="T0" fmla="*/ 29 w 29"/>
                <a:gd name="T1" fmla="*/ 17 h 51"/>
                <a:gd name="T2" fmla="*/ 29 w 29"/>
                <a:gd name="T3" fmla="*/ 24 h 51"/>
                <a:gd name="T4" fmla="*/ 19 w 29"/>
                <a:gd name="T5" fmla="*/ 18 h 51"/>
                <a:gd name="T6" fmla="*/ 19 w 29"/>
                <a:gd name="T7" fmla="*/ 51 h 51"/>
                <a:gd name="T8" fmla="*/ 11 w 29"/>
                <a:gd name="T9" fmla="*/ 46 h 51"/>
                <a:gd name="T10" fmla="*/ 11 w 29"/>
                <a:gd name="T11" fmla="*/ 14 h 51"/>
                <a:gd name="T12" fmla="*/ 0 w 29"/>
                <a:gd name="T13" fmla="*/ 7 h 51"/>
                <a:gd name="T14" fmla="*/ 0 w 29"/>
                <a:gd name="T15" fmla="*/ 0 h 51"/>
                <a:gd name="T16" fmla="*/ 29 w 29"/>
                <a:gd name="T17" fmla="*/ 17 h 51"/>
                <a:gd name="T18" fmla="*/ 29 w 29"/>
                <a:gd name="T19" fmla="*/ 17 h 51"/>
                <a:gd name="T20" fmla="*/ 29 w 29"/>
                <a:gd name="T21" fmla="*/ 17 h 51"/>
                <a:gd name="T22" fmla="*/ 29 w 29"/>
                <a:gd name="T23" fmla="*/ 17 h 51"/>
                <a:gd name="T24" fmla="*/ 29 w 29"/>
                <a:gd name="T25" fmla="*/ 17 h 51"/>
                <a:gd name="T26" fmla="*/ 29 w 29"/>
                <a:gd name="T27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1">
                  <a:moveTo>
                    <a:pt x="29" y="17"/>
                  </a:moveTo>
                  <a:lnTo>
                    <a:pt x="29" y="24"/>
                  </a:lnTo>
                  <a:lnTo>
                    <a:pt x="19" y="18"/>
                  </a:lnTo>
                  <a:lnTo>
                    <a:pt x="19" y="51"/>
                  </a:lnTo>
                  <a:lnTo>
                    <a:pt x="11" y="46"/>
                  </a:lnTo>
                  <a:lnTo>
                    <a:pt x="11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未知">
              <a:extLst>
                <a:ext uri="{FF2B5EF4-FFF2-40B4-BE49-F238E27FC236}">
                  <a16:creationId xmlns:a16="http://schemas.microsoft.com/office/drawing/2014/main" id="{7105A912-C1CD-42B3-AEFB-5900C06DC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298"/>
              <a:ext cx="33" cy="48"/>
            </a:xfrm>
            <a:custGeom>
              <a:avLst/>
              <a:gdLst>
                <a:gd name="T0" fmla="*/ 33 w 62"/>
                <a:gd name="T1" fmla="*/ 7 h 92"/>
                <a:gd name="T2" fmla="*/ 52 w 62"/>
                <a:gd name="T3" fmla="*/ 25 h 92"/>
                <a:gd name="T4" fmla="*/ 62 w 62"/>
                <a:gd name="T5" fmla="*/ 50 h 92"/>
                <a:gd name="T6" fmla="*/ 48 w 62"/>
                <a:gd name="T7" fmla="*/ 42 h 92"/>
                <a:gd name="T8" fmla="*/ 43 w 62"/>
                <a:gd name="T9" fmla="*/ 30 h 92"/>
                <a:gd name="T10" fmla="*/ 33 w 62"/>
                <a:gd name="T11" fmla="*/ 21 h 92"/>
                <a:gd name="T12" fmla="*/ 19 w 62"/>
                <a:gd name="T13" fmla="*/ 21 h 92"/>
                <a:gd name="T14" fmla="*/ 15 w 62"/>
                <a:gd name="T15" fmla="*/ 36 h 92"/>
                <a:gd name="T16" fmla="*/ 19 w 62"/>
                <a:gd name="T17" fmla="*/ 56 h 92"/>
                <a:gd name="T18" fmla="*/ 33 w 62"/>
                <a:gd name="T19" fmla="*/ 72 h 92"/>
                <a:gd name="T20" fmla="*/ 43 w 62"/>
                <a:gd name="T21" fmla="*/ 74 h 92"/>
                <a:gd name="T22" fmla="*/ 48 w 62"/>
                <a:gd name="T23" fmla="*/ 64 h 92"/>
                <a:gd name="T24" fmla="*/ 62 w 62"/>
                <a:gd name="T25" fmla="*/ 72 h 92"/>
                <a:gd name="T26" fmla="*/ 53 w 62"/>
                <a:gd name="T27" fmla="*/ 90 h 92"/>
                <a:gd name="T28" fmla="*/ 33 w 62"/>
                <a:gd name="T29" fmla="*/ 86 h 92"/>
                <a:gd name="T30" fmla="*/ 9 w 62"/>
                <a:gd name="T31" fmla="*/ 61 h 92"/>
                <a:gd name="T32" fmla="*/ 0 w 62"/>
                <a:gd name="T33" fmla="*/ 28 h 92"/>
                <a:gd name="T34" fmla="*/ 9 w 62"/>
                <a:gd name="T35" fmla="*/ 4 h 92"/>
                <a:gd name="T36" fmla="*/ 33 w 62"/>
                <a:gd name="T37" fmla="*/ 7 h 92"/>
                <a:gd name="T38" fmla="*/ 33 w 62"/>
                <a:gd name="T39" fmla="*/ 7 h 92"/>
                <a:gd name="T40" fmla="*/ 33 w 62"/>
                <a:gd name="T41" fmla="*/ 7 h 92"/>
                <a:gd name="T42" fmla="*/ 33 w 62"/>
                <a:gd name="T43" fmla="*/ 7 h 92"/>
                <a:gd name="T44" fmla="*/ 33 w 62"/>
                <a:gd name="T45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92">
                  <a:moveTo>
                    <a:pt x="33" y="7"/>
                  </a:moveTo>
                  <a:cubicBezTo>
                    <a:pt x="41" y="11"/>
                    <a:pt x="47" y="17"/>
                    <a:pt x="52" y="25"/>
                  </a:cubicBezTo>
                  <a:cubicBezTo>
                    <a:pt x="58" y="33"/>
                    <a:pt x="61" y="41"/>
                    <a:pt x="62" y="5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38"/>
                    <a:pt x="46" y="34"/>
                    <a:pt x="43" y="30"/>
                  </a:cubicBezTo>
                  <a:cubicBezTo>
                    <a:pt x="40" y="26"/>
                    <a:pt x="37" y="23"/>
                    <a:pt x="33" y="21"/>
                  </a:cubicBezTo>
                  <a:cubicBezTo>
                    <a:pt x="27" y="17"/>
                    <a:pt x="22" y="17"/>
                    <a:pt x="19" y="21"/>
                  </a:cubicBezTo>
                  <a:cubicBezTo>
                    <a:pt x="16" y="24"/>
                    <a:pt x="15" y="29"/>
                    <a:pt x="15" y="36"/>
                  </a:cubicBezTo>
                  <a:cubicBezTo>
                    <a:pt x="15" y="44"/>
                    <a:pt x="16" y="50"/>
                    <a:pt x="19" y="56"/>
                  </a:cubicBezTo>
                  <a:cubicBezTo>
                    <a:pt x="22" y="63"/>
                    <a:pt x="27" y="69"/>
                    <a:pt x="33" y="72"/>
                  </a:cubicBezTo>
                  <a:cubicBezTo>
                    <a:pt x="37" y="75"/>
                    <a:pt x="41" y="75"/>
                    <a:pt x="43" y="74"/>
                  </a:cubicBezTo>
                  <a:cubicBezTo>
                    <a:pt x="46" y="72"/>
                    <a:pt x="47" y="69"/>
                    <a:pt x="48" y="6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1" y="81"/>
                    <a:pt x="58" y="87"/>
                    <a:pt x="53" y="90"/>
                  </a:cubicBezTo>
                  <a:cubicBezTo>
                    <a:pt x="48" y="92"/>
                    <a:pt x="41" y="91"/>
                    <a:pt x="33" y="86"/>
                  </a:cubicBezTo>
                  <a:cubicBezTo>
                    <a:pt x="23" y="81"/>
                    <a:pt x="15" y="72"/>
                    <a:pt x="9" y="61"/>
                  </a:cubicBezTo>
                  <a:cubicBezTo>
                    <a:pt x="3" y="50"/>
                    <a:pt x="0" y="39"/>
                    <a:pt x="0" y="28"/>
                  </a:cubicBezTo>
                  <a:cubicBezTo>
                    <a:pt x="0" y="16"/>
                    <a:pt x="3" y="8"/>
                    <a:pt x="9" y="4"/>
                  </a:cubicBezTo>
                  <a:cubicBezTo>
                    <a:pt x="15" y="0"/>
                    <a:pt x="23" y="1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未知">
              <a:extLst>
                <a:ext uri="{FF2B5EF4-FFF2-40B4-BE49-F238E27FC236}">
                  <a16:creationId xmlns:a16="http://schemas.microsoft.com/office/drawing/2014/main" id="{954FD817-AC49-4645-A819-B803145CC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" y="314"/>
              <a:ext cx="30" cy="57"/>
            </a:xfrm>
            <a:custGeom>
              <a:avLst/>
              <a:gdLst>
                <a:gd name="T0" fmla="*/ 30 w 30"/>
                <a:gd name="T1" fmla="*/ 17 h 57"/>
                <a:gd name="T2" fmla="*/ 30 w 30"/>
                <a:gd name="T3" fmla="*/ 57 h 57"/>
                <a:gd name="T4" fmla="*/ 22 w 30"/>
                <a:gd name="T5" fmla="*/ 53 h 57"/>
                <a:gd name="T6" fmla="*/ 22 w 30"/>
                <a:gd name="T7" fmla="*/ 35 h 57"/>
                <a:gd name="T8" fmla="*/ 8 w 30"/>
                <a:gd name="T9" fmla="*/ 27 h 57"/>
                <a:gd name="T10" fmla="*/ 8 w 30"/>
                <a:gd name="T11" fmla="*/ 45 h 57"/>
                <a:gd name="T12" fmla="*/ 0 w 30"/>
                <a:gd name="T13" fmla="*/ 40 h 57"/>
                <a:gd name="T14" fmla="*/ 0 w 30"/>
                <a:gd name="T15" fmla="*/ 0 h 57"/>
                <a:gd name="T16" fmla="*/ 8 w 30"/>
                <a:gd name="T17" fmla="*/ 4 h 57"/>
                <a:gd name="T18" fmla="*/ 8 w 30"/>
                <a:gd name="T19" fmla="*/ 20 h 57"/>
                <a:gd name="T20" fmla="*/ 22 w 30"/>
                <a:gd name="T21" fmla="*/ 28 h 57"/>
                <a:gd name="T22" fmla="*/ 23 w 30"/>
                <a:gd name="T23" fmla="*/ 13 h 57"/>
                <a:gd name="T24" fmla="*/ 30 w 30"/>
                <a:gd name="T25" fmla="*/ 17 h 57"/>
                <a:gd name="T26" fmla="*/ 30 w 30"/>
                <a:gd name="T27" fmla="*/ 17 h 57"/>
                <a:gd name="T28" fmla="*/ 30 w 30"/>
                <a:gd name="T29" fmla="*/ 17 h 57"/>
                <a:gd name="T30" fmla="*/ 30 w 30"/>
                <a:gd name="T31" fmla="*/ 17 h 57"/>
                <a:gd name="T32" fmla="*/ 30 w 30"/>
                <a:gd name="T33" fmla="*/ 17 h 57"/>
                <a:gd name="T34" fmla="*/ 30 w 30"/>
                <a:gd name="T35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57">
                  <a:moveTo>
                    <a:pt x="30" y="17"/>
                  </a:moveTo>
                  <a:lnTo>
                    <a:pt x="30" y="57"/>
                  </a:lnTo>
                  <a:lnTo>
                    <a:pt x="22" y="53"/>
                  </a:lnTo>
                  <a:lnTo>
                    <a:pt x="22" y="35"/>
                  </a:lnTo>
                  <a:lnTo>
                    <a:pt x="8" y="27"/>
                  </a:lnTo>
                  <a:lnTo>
                    <a:pt x="8" y="45"/>
                  </a:lnTo>
                  <a:lnTo>
                    <a:pt x="0" y="4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20"/>
                  </a:lnTo>
                  <a:lnTo>
                    <a:pt x="22" y="28"/>
                  </a:lnTo>
                  <a:lnTo>
                    <a:pt x="23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Picture 30">
            <a:extLst>
              <a:ext uri="{FF2B5EF4-FFF2-40B4-BE49-F238E27FC236}">
                <a16:creationId xmlns:a16="http://schemas.microsoft.com/office/drawing/2014/main" id="{02629019-50A2-48CC-84B9-5FFF3472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B7335BAC-E17B-4984-85F8-EE97CE4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DA4EF044-4CD6-4EEB-844D-C2FB37E6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05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3">
            <a:extLst>
              <a:ext uri="{FF2B5EF4-FFF2-40B4-BE49-F238E27FC236}">
                <a16:creationId xmlns:a16="http://schemas.microsoft.com/office/drawing/2014/main" id="{9C28AC15-9711-44C8-AA0C-268CB3EE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2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34">
            <a:extLst>
              <a:ext uri="{FF2B5EF4-FFF2-40B4-BE49-F238E27FC236}">
                <a16:creationId xmlns:a16="http://schemas.microsoft.com/office/drawing/2014/main" id="{4BAB54DA-46EA-449A-A917-F5ADBB18A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316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804AB026-6C02-4FD3-82F4-086B8333B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743" y="4992826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0/2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23AD9AF5-C3CD-4848-A834-2F4794F4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42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0/3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0738CA18-695A-4EBB-9E77-3828DEFFB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801" y="5013554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0/4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BE88F83F-8791-47FA-8BEB-FCB0BEC80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236" y="4146187"/>
            <a:ext cx="3479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3D2266AC-C68A-4A42-9782-6DC56E3BD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852" y="5536093"/>
            <a:ext cx="35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D7B6C349-FA97-4572-B25F-284E8BEF5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4105699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A0A78429-0D75-4BF2-9F17-019E4D63A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5530355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graphicFrame>
        <p:nvGraphicFramePr>
          <p:cNvPr id="45" name="Group 42">
            <a:extLst>
              <a:ext uri="{FF2B5EF4-FFF2-40B4-BE49-F238E27FC236}">
                <a16:creationId xmlns:a16="http://schemas.microsoft.com/office/drawing/2014/main" id="{D2FD2CAE-10D5-4E77-868E-13CB0D9D7E8F}"/>
              </a:ext>
            </a:extLst>
          </p:cNvPr>
          <p:cNvGraphicFramePr>
            <a:graphicFrameLocks noGrp="1"/>
          </p:cNvGraphicFramePr>
          <p:nvPr/>
        </p:nvGraphicFramePr>
        <p:xfrm>
          <a:off x="4741504" y="2192769"/>
          <a:ext cx="2879725" cy="201295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3080685669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962911717"/>
                    </a:ext>
                  </a:extLst>
                </a:gridCol>
              </a:tblGrid>
              <a:tr h="334963">
                <a:tc gridSpan="2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Table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9889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0760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0/1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93848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87438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3931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37523"/>
                  </a:ext>
                </a:extLst>
              </a:tr>
            </a:tbl>
          </a:graphicData>
        </a:graphic>
      </p:graphicFrame>
      <p:sp>
        <p:nvSpPr>
          <p:cNvPr id="46" name="Text Box 64">
            <a:extLst>
              <a:ext uri="{FF2B5EF4-FFF2-40B4-BE49-F238E27FC236}">
                <a16:creationId xmlns:a16="http://schemas.microsoft.com/office/drawing/2014/main" id="{3A34AA19-C092-4844-AC80-86318F792AF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613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VLAN 10</a:t>
            </a:r>
          </a:p>
        </p:txBody>
      </p:sp>
      <p:sp>
        <p:nvSpPr>
          <p:cNvPr id="47" name="Text Box 65">
            <a:extLst>
              <a:ext uri="{FF2B5EF4-FFF2-40B4-BE49-F238E27FC236}">
                <a16:creationId xmlns:a16="http://schemas.microsoft.com/office/drawing/2014/main" id="{D2409A80-CC7E-40FB-B8BD-AC7E8193709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145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VLAN 20</a:t>
            </a:r>
          </a:p>
        </p:txBody>
      </p:sp>
    </p:spTree>
    <p:extLst>
      <p:ext uri="{BB962C8B-B14F-4D97-AF65-F5344CB8AC3E}">
        <p14:creationId xmlns:p14="http://schemas.microsoft.com/office/powerpoint/2010/main" val="1651244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BF844-3A7F-47D2-BBE0-03A33E7E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1</a:t>
            </a:r>
            <a:r>
              <a:rPr lang="zh-CN" altLang="en-US" dirty="0"/>
              <a:t>：基于端口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BF2C43-B457-4A0D-8977-7D42A3791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Rectangle 115">
            <a:extLst>
              <a:ext uri="{FF2B5EF4-FFF2-40B4-BE49-F238E27FC236}">
                <a16:creationId xmlns:a16="http://schemas.microsoft.com/office/drawing/2014/main" id="{FB5CD87B-4714-49DD-BAF5-3FA46954E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25" y="306387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8584953-9C3F-4ADF-A28C-23BACB3AA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50" y="284797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80">
            <a:extLst>
              <a:ext uri="{FF2B5EF4-FFF2-40B4-BE49-F238E27FC236}">
                <a16:creationId xmlns:a16="http://schemas.microsoft.com/office/drawing/2014/main" id="{1B251475-0433-4178-BBC6-E23A99BB9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3" y="305752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7">
            <a:extLst>
              <a:ext uri="{FF2B5EF4-FFF2-40B4-BE49-F238E27FC236}">
                <a16:creationId xmlns:a16="http://schemas.microsoft.com/office/drawing/2014/main" id="{00D503C7-7B62-46A7-92BB-82CBED08A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1" y="283845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76">
            <a:extLst>
              <a:ext uri="{FF2B5EF4-FFF2-40B4-BE49-F238E27FC236}">
                <a16:creationId xmlns:a16="http://schemas.microsoft.com/office/drawing/2014/main" id="{E8C7F66A-1CF4-49EC-B572-9DA5B307A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014" y="284321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F62A0A5D-D914-4099-B5C7-478FD5FA3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3" y="2843214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2D183A-2E2A-40A6-898E-5999CD249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4" y="2835276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57332C3C-F11F-4275-802E-F20F09FC7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3051176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8DCBF67C-B0E6-4FD3-9A83-08FEBFAB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363" y="27940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FDDFCACE-A58A-4F5E-8B9D-E536B4DE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50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D2A699E3-388E-465D-88BB-C08B1ABCF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339" y="2576514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B469314C-77FC-4B66-9A6C-DA249E548DC0}"/>
              </a:ext>
            </a:extLst>
          </p:cNvPr>
          <p:cNvSpPr>
            <a:spLocks/>
          </p:cNvSpPr>
          <p:nvPr/>
        </p:nvSpPr>
        <p:spPr bwMode="auto">
          <a:xfrm>
            <a:off x="9548814" y="2579689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F19BA2E5-06A7-4B0F-98BE-204260DDBB6E}"/>
              </a:ext>
            </a:extLst>
          </p:cNvPr>
          <p:cNvSpPr>
            <a:spLocks/>
          </p:cNvSpPr>
          <p:nvPr/>
        </p:nvSpPr>
        <p:spPr bwMode="auto">
          <a:xfrm>
            <a:off x="7546975" y="262413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0689E401-63DE-4A96-8509-5AA141539D72}"/>
              </a:ext>
            </a:extLst>
          </p:cNvPr>
          <p:cNvSpPr>
            <a:spLocks/>
          </p:cNvSpPr>
          <p:nvPr/>
        </p:nvSpPr>
        <p:spPr bwMode="auto">
          <a:xfrm>
            <a:off x="8020051" y="2624139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B032483D-0558-4D22-B598-394094C94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5088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89E59F84-0D68-4272-B78B-070E7682E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4938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34B2A72D-2DE4-4A93-B9D6-AE536C6AF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425" y="28368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B43CA43-1A6D-403C-838E-142472B09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913" y="28495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74A8D237-58E1-403B-A411-DA921215DE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925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8B9CFED2-33DE-4933-84D4-BC19755E9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98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71F63FC8-06E7-413F-8822-457658336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0363" y="283527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628C8EC3-B33E-4DD6-8288-470EF85A1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425" y="30035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4156D16-8F7A-432F-9285-A3B351BBE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151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80539B46-755F-4CE4-B657-7A137E94F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00E33D88-AA24-46BF-8019-D73892A6F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46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C5636C12-6A80-45D3-AA02-48D15AFE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888" y="30035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31" name="Text Box 57">
            <a:extLst>
              <a:ext uri="{FF2B5EF4-FFF2-40B4-BE49-F238E27FC236}">
                <a16:creationId xmlns:a16="http://schemas.microsoft.com/office/drawing/2014/main" id="{BEF7083E-02AD-4411-BB94-B056E42CD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32" name="Line 61">
            <a:extLst>
              <a:ext uri="{FF2B5EF4-FFF2-40B4-BE49-F238E27FC236}">
                <a16:creationId xmlns:a16="http://schemas.microsoft.com/office/drawing/2014/main" id="{096D19C0-8708-4B43-98F0-050D61401F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3500" y="3179763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Line 62">
            <a:extLst>
              <a:ext uri="{FF2B5EF4-FFF2-40B4-BE49-F238E27FC236}">
                <a16:creationId xmlns:a16="http://schemas.microsoft.com/office/drawing/2014/main" id="{13EC4201-7B9E-4E74-8819-4C04E42ED8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9263" y="317023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4" name="Line 63">
            <a:extLst>
              <a:ext uri="{FF2B5EF4-FFF2-40B4-BE49-F238E27FC236}">
                <a16:creationId xmlns:a16="http://schemas.microsoft.com/office/drawing/2014/main" id="{C2D43089-339F-4ABF-9D3C-59D58337CE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18401" y="318611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Text Box 64">
            <a:extLst>
              <a:ext uri="{FF2B5EF4-FFF2-40B4-BE49-F238E27FC236}">
                <a16:creationId xmlns:a16="http://schemas.microsoft.com/office/drawing/2014/main" id="{1E33B303-FC07-4402-867B-8029C38EA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0" y="354806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36" name="Line 69">
            <a:extLst>
              <a:ext uri="{FF2B5EF4-FFF2-40B4-BE49-F238E27FC236}">
                <a16:creationId xmlns:a16="http://schemas.microsoft.com/office/drawing/2014/main" id="{E50DA0B3-9C46-46C7-8AD2-8B7D479DE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6463" y="3173414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Line 70">
            <a:extLst>
              <a:ext uri="{FF2B5EF4-FFF2-40B4-BE49-F238E27FC236}">
                <a16:creationId xmlns:a16="http://schemas.microsoft.com/office/drawing/2014/main" id="{E8470FDF-CA4E-4B9E-9D7C-CBE4E82B1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6939" y="297180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Line 71">
            <a:extLst>
              <a:ext uri="{FF2B5EF4-FFF2-40B4-BE49-F238E27FC236}">
                <a16:creationId xmlns:a16="http://schemas.microsoft.com/office/drawing/2014/main" id="{9B61A5D5-2C27-4449-81A0-361156988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2916239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Text Box 72">
            <a:extLst>
              <a:ext uri="{FF2B5EF4-FFF2-40B4-BE49-F238E27FC236}">
                <a16:creationId xmlns:a16="http://schemas.microsoft.com/office/drawing/2014/main" id="{6F121BAD-D7EB-413B-828E-344E33E8A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975" y="409098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40" name="Text Box 73">
            <a:extLst>
              <a:ext uri="{FF2B5EF4-FFF2-40B4-BE49-F238E27FC236}">
                <a16:creationId xmlns:a16="http://schemas.microsoft.com/office/drawing/2014/main" id="{5740FA66-247F-46FC-926E-EF0EC37C5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6151" y="407828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41" name="Text Box 74">
            <a:extLst>
              <a:ext uri="{FF2B5EF4-FFF2-40B4-BE49-F238E27FC236}">
                <a16:creationId xmlns:a16="http://schemas.microsoft.com/office/drawing/2014/main" id="{D9687356-27D8-4D5B-9BE6-77676F174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050" y="2784476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42" name="Oval 81">
            <a:extLst>
              <a:ext uri="{FF2B5EF4-FFF2-40B4-BE49-F238E27FC236}">
                <a16:creationId xmlns:a16="http://schemas.microsoft.com/office/drawing/2014/main" id="{570885D8-D18A-4654-B464-B68BAE77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1" y="315912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Oval 82">
            <a:extLst>
              <a:ext uri="{FF2B5EF4-FFF2-40B4-BE49-F238E27FC236}">
                <a16:creationId xmlns:a16="http://schemas.microsoft.com/office/drawing/2014/main" id="{A4352A27-45FA-44BD-8E6A-C70489FEF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1" y="314642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Oval 83">
            <a:extLst>
              <a:ext uri="{FF2B5EF4-FFF2-40B4-BE49-F238E27FC236}">
                <a16:creationId xmlns:a16="http://schemas.microsoft.com/office/drawing/2014/main" id="{ED42E72C-A4CE-4375-A224-BE8563FB0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276" y="315118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Oval 84">
            <a:extLst>
              <a:ext uri="{FF2B5EF4-FFF2-40B4-BE49-F238E27FC236}">
                <a16:creationId xmlns:a16="http://schemas.microsoft.com/office/drawing/2014/main" id="{5B160E3C-F01B-43E8-A6B0-DA0529F87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063" y="3148014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Oval 85">
            <a:extLst>
              <a:ext uri="{FF2B5EF4-FFF2-40B4-BE49-F238E27FC236}">
                <a16:creationId xmlns:a16="http://schemas.microsoft.com/office/drawing/2014/main" id="{54342490-1B77-4030-B29D-A81CC960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363" y="2933701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Oval 86">
            <a:extLst>
              <a:ext uri="{FF2B5EF4-FFF2-40B4-BE49-F238E27FC236}">
                <a16:creationId xmlns:a16="http://schemas.microsoft.com/office/drawing/2014/main" id="{9AF1F719-EEB7-4726-9F07-F799E7A5A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6" y="293052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45">
            <a:extLst>
              <a:ext uri="{FF2B5EF4-FFF2-40B4-BE49-F238E27FC236}">
                <a16:creationId xmlns:a16="http://schemas.microsoft.com/office/drawing/2014/main" id="{A6893061-6B06-4B29-988A-95A7F858B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3524251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49" name="Rectangle 116">
            <a:extLst>
              <a:ext uri="{FF2B5EF4-FFF2-40B4-BE49-F238E27FC236}">
                <a16:creationId xmlns:a16="http://schemas.microsoft.com/office/drawing/2014/main" id="{A2DC43CE-20BE-4F8A-BA86-82414C8BD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63" y="1224848"/>
            <a:ext cx="5863876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indent="-231775">
              <a:defRPr/>
            </a:pPr>
            <a:r>
              <a:rPr lang="zh-CN" altLang="en-US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r>
              <a:rPr lang="en-US" altLang="zh-CN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流量隔离：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发往端口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1-8</a:t>
            </a:r>
            <a:r>
              <a:rPr 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的帧，最终只能到达端口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1-8</a:t>
            </a:r>
            <a:endParaRPr 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117">
            <a:extLst>
              <a:ext uri="{FF2B5EF4-FFF2-40B4-BE49-F238E27FC236}">
                <a16:creationId xmlns:a16="http://schemas.microsoft.com/office/drawing/2014/main" id="{78DD7A53-295D-4AC1-98AC-78BFF8D6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2" y="2934491"/>
            <a:ext cx="52932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r>
              <a:rPr lang="en-US" altLang="zh-CN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– </a:t>
            </a: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动态配置：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可以动态变更端口属于哪个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Box 142">
            <a:extLst>
              <a:ext uri="{FF2B5EF4-FFF2-40B4-BE49-F238E27FC236}">
                <a16:creationId xmlns:a16="http://schemas.microsoft.com/office/drawing/2014/main" id="{A99A7D73-70B6-457E-9576-AD681B716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1162050"/>
            <a:ext cx="78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grpSp>
        <p:nvGrpSpPr>
          <p:cNvPr id="52" name="Group 150">
            <a:extLst>
              <a:ext uri="{FF2B5EF4-FFF2-40B4-BE49-F238E27FC236}">
                <a16:creationId xmlns:a16="http://schemas.microsoft.com/office/drawing/2014/main" id="{51938AF9-6A59-42C8-B432-5DF7309BEFA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31938"/>
            <a:ext cx="10517188" cy="4543424"/>
            <a:chOff x="-432" y="965"/>
            <a:chExt cx="6625" cy="2862"/>
          </a:xfrm>
        </p:grpSpPr>
        <p:sp>
          <p:nvSpPr>
            <p:cNvPr id="53" name="Rectangle 124">
              <a:extLst>
                <a:ext uri="{FF2B5EF4-FFF2-40B4-BE49-F238E27FC236}">
                  <a16:creationId xmlns:a16="http://schemas.microsoft.com/office/drawing/2014/main" id="{9CE384DD-2BB9-467B-BF5C-0CC34CDD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" y="3101"/>
              <a:ext cx="6625" cy="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altLang="zh-CN" sz="240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VLAN</a:t>
              </a:r>
              <a:r>
                <a:rPr lang="zh-CN" altLang="en-US" sz="240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之间的数据传输</a:t>
              </a:r>
              <a:r>
                <a:rPr lang="en-US" sz="240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通过网络层路由 </a:t>
              </a:r>
              <a:r>
                <a:rPr 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如同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个独立局域网之间</a:t>
              </a:r>
              <a:r>
                <a:rPr 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681038" lvl="1" indent="-223838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/>
                <a:buChar char="•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现代路由器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交换机同时支持链路层与网络层传输</a:t>
              </a:r>
              <a:endParaRPr 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Group 149">
              <a:extLst>
                <a:ext uri="{FF2B5EF4-FFF2-40B4-BE49-F238E27FC236}">
                  <a16:creationId xmlns:a16="http://schemas.microsoft.com/office/drawing/2014/main" id="{41C3A886-DA05-499D-8BBF-6D03022CA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55" name="Group 126">
                <a:extLst>
                  <a:ext uri="{FF2B5EF4-FFF2-40B4-BE49-F238E27FC236}">
                    <a16:creationId xmlns:a16="http://schemas.microsoft.com/office/drawing/2014/main" id="{0191D409-3332-48DF-8DE0-0174DCC50D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62" name="Group 127">
                  <a:extLst>
                    <a:ext uri="{FF2B5EF4-FFF2-40B4-BE49-F238E27FC236}">
                      <a16:creationId xmlns:a16="http://schemas.microsoft.com/office/drawing/2014/main" id="{2F0E5C34-6D85-43FC-BB8B-22A7813CA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64" name="Oval 128">
                    <a:extLst>
                      <a:ext uri="{FF2B5EF4-FFF2-40B4-BE49-F238E27FC236}">
                        <a16:creationId xmlns:a16="http://schemas.microsoft.com/office/drawing/2014/main" id="{F5828072-49BE-4C84-86F8-3A18B20542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5" name="Line 129">
                    <a:extLst>
                      <a:ext uri="{FF2B5EF4-FFF2-40B4-BE49-F238E27FC236}">
                        <a16:creationId xmlns:a16="http://schemas.microsoft.com/office/drawing/2014/main" id="{A3BD39DD-BF8C-43ED-8031-2F0AC21D87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2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" name="Line 130">
                    <a:extLst>
                      <a:ext uri="{FF2B5EF4-FFF2-40B4-BE49-F238E27FC236}">
                        <a16:creationId xmlns:a16="http://schemas.microsoft.com/office/drawing/2014/main" id="{FC454C00-8E5C-4243-BB04-1308134E3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68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" name="Rectangle 131">
                    <a:extLst>
                      <a:ext uri="{FF2B5EF4-FFF2-40B4-BE49-F238E27FC236}">
                        <a16:creationId xmlns:a16="http://schemas.microsoft.com/office/drawing/2014/main" id="{C0AF85E8-43FD-4A22-BD2E-A6B12847F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24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Oval 132">
                    <a:extLst>
                      <a:ext uri="{FF2B5EF4-FFF2-40B4-BE49-F238E27FC236}">
                        <a16:creationId xmlns:a16="http://schemas.microsoft.com/office/drawing/2014/main" id="{8B3052AC-CB83-45D2-8453-DC306AF133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69" name="Group 133">
                    <a:extLst>
                      <a:ext uri="{FF2B5EF4-FFF2-40B4-BE49-F238E27FC236}">
                        <a16:creationId xmlns:a16="http://schemas.microsoft.com/office/drawing/2014/main" id="{8A7B914E-CA81-42CB-AC51-A0F179038D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" name="Line 134">
                      <a:extLst>
                        <a:ext uri="{FF2B5EF4-FFF2-40B4-BE49-F238E27FC236}">
                          <a16:creationId xmlns:a16="http://schemas.microsoft.com/office/drawing/2014/main" id="{711CE8EF-A843-44F1-A80A-9048E5ECCC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5" name="Line 135">
                      <a:extLst>
                        <a:ext uri="{FF2B5EF4-FFF2-40B4-BE49-F238E27FC236}">
                          <a16:creationId xmlns:a16="http://schemas.microsoft.com/office/drawing/2014/main" id="{42168085-E697-4359-A8D3-B635E91432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6" name="Line 136">
                      <a:extLst>
                        <a:ext uri="{FF2B5EF4-FFF2-40B4-BE49-F238E27FC236}">
                          <a16:creationId xmlns:a16="http://schemas.microsoft.com/office/drawing/2014/main" id="{301B3610-7A0A-4A94-B21B-9542329586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70" name="Group 137">
                    <a:extLst>
                      <a:ext uri="{FF2B5EF4-FFF2-40B4-BE49-F238E27FC236}">
                        <a16:creationId xmlns:a16="http://schemas.microsoft.com/office/drawing/2014/main" id="{2D90BD25-0864-4D92-BFEE-C17E24E3B8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1" name="Line 138">
                      <a:extLst>
                        <a:ext uri="{FF2B5EF4-FFF2-40B4-BE49-F238E27FC236}">
                          <a16:creationId xmlns:a16="http://schemas.microsoft.com/office/drawing/2014/main" id="{79E5F49C-1767-4044-A0CE-5F868BC170D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2" name="Line 139">
                      <a:extLst>
                        <a:ext uri="{FF2B5EF4-FFF2-40B4-BE49-F238E27FC236}">
                          <a16:creationId xmlns:a16="http://schemas.microsoft.com/office/drawing/2014/main" id="{5892AA14-DAC2-41ED-BA89-825A1AEF8C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3" name="Line 140">
                      <a:extLst>
                        <a:ext uri="{FF2B5EF4-FFF2-40B4-BE49-F238E27FC236}">
                          <a16:creationId xmlns:a16="http://schemas.microsoft.com/office/drawing/2014/main" id="{D2D774E6-2C57-4F7A-A6E8-3FF9D99FD0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63" name="Line 141">
                  <a:extLst>
                    <a:ext uri="{FF2B5EF4-FFF2-40B4-BE49-F238E27FC236}">
                      <a16:creationId xmlns:a16="http://schemas.microsoft.com/office/drawing/2014/main" id="{80627708-00E8-4E32-A238-49BD3E2C5F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" y="368"/>
                  <a:ext cx="0" cy="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6" name="Oval 85">
                <a:extLst>
                  <a:ext uri="{FF2B5EF4-FFF2-40B4-BE49-F238E27FC236}">
                    <a16:creationId xmlns:a16="http://schemas.microsoft.com/office/drawing/2014/main" id="{69F18257-BD1B-4BA5-92E7-7CB5CB26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Oval 85">
                <a:extLst>
                  <a:ext uri="{FF2B5EF4-FFF2-40B4-BE49-F238E27FC236}">
                    <a16:creationId xmlns:a16="http://schemas.microsoft.com/office/drawing/2014/main" id="{28AF146E-1F96-4C0A-8424-FB02136BD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Line 145">
                <a:extLst>
                  <a:ext uri="{FF2B5EF4-FFF2-40B4-BE49-F238E27FC236}">
                    <a16:creationId xmlns:a16="http://schemas.microsoft.com/office/drawing/2014/main" id="{2549D5EB-EFCE-414C-8D6A-01F333A3A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8" y="1143"/>
                <a:ext cx="159" cy="7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Line 146">
                <a:extLst>
                  <a:ext uri="{FF2B5EF4-FFF2-40B4-BE49-F238E27FC236}">
                    <a16:creationId xmlns:a16="http://schemas.microsoft.com/office/drawing/2014/main" id="{715876A2-0901-40C1-B7B5-46D147C5D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69" y="1148"/>
                <a:ext cx="112" cy="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Line 147">
                <a:extLst>
                  <a:ext uri="{FF2B5EF4-FFF2-40B4-BE49-F238E27FC236}">
                    <a16:creationId xmlns:a16="http://schemas.microsoft.com/office/drawing/2014/main" id="{34F0C8EF-AC14-4DCF-B151-F54E7782D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1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Line 148">
                <a:extLst>
                  <a:ext uri="{FF2B5EF4-FFF2-40B4-BE49-F238E27FC236}">
                    <a16:creationId xmlns:a16="http://schemas.microsoft.com/office/drawing/2014/main" id="{49A9D227-6F1A-4AC1-99E3-96930C302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9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7" name="Group 44">
            <a:extLst>
              <a:ext uri="{FF2B5EF4-FFF2-40B4-BE49-F238E27FC236}">
                <a16:creationId xmlns:a16="http://schemas.microsoft.com/office/drawing/2014/main" id="{36F7BAD9-7389-4937-8A47-5E093B157865}"/>
              </a:ext>
            </a:extLst>
          </p:cNvPr>
          <p:cNvGrpSpPr>
            <a:grpSpLocks/>
          </p:cNvGrpSpPr>
          <p:nvPr/>
        </p:nvGrpSpPr>
        <p:grpSpPr bwMode="auto">
          <a:xfrm>
            <a:off x="5800726" y="3343275"/>
            <a:ext cx="722313" cy="598488"/>
            <a:chOff x="-44" y="1473"/>
            <a:chExt cx="981" cy="1105"/>
          </a:xfrm>
        </p:grpSpPr>
        <p:pic>
          <p:nvPicPr>
            <p:cNvPr id="78" name="Picture 45" descr="desktop_computer_stylized_medium">
              <a:extLst>
                <a:ext uri="{FF2B5EF4-FFF2-40B4-BE49-F238E27FC236}">
                  <a16:creationId xmlns:a16="http://schemas.microsoft.com/office/drawing/2014/main" id="{551133B3-7D6D-4A34-8578-592B69CE5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reeform 46">
              <a:extLst>
                <a:ext uri="{FF2B5EF4-FFF2-40B4-BE49-F238E27FC236}">
                  <a16:creationId xmlns:a16="http://schemas.microsoft.com/office/drawing/2014/main" id="{B477A6DB-9567-460C-808B-F077383BC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0" name="Group 44">
            <a:extLst>
              <a:ext uri="{FF2B5EF4-FFF2-40B4-BE49-F238E27FC236}">
                <a16:creationId xmlns:a16="http://schemas.microsoft.com/office/drawing/2014/main" id="{FE8D777D-3595-47E9-A3A0-112F2C7F42A3}"/>
              </a:ext>
            </a:extLst>
          </p:cNvPr>
          <p:cNvGrpSpPr>
            <a:grpSpLocks/>
          </p:cNvGrpSpPr>
          <p:nvPr/>
        </p:nvGrpSpPr>
        <p:grpSpPr bwMode="auto">
          <a:xfrm>
            <a:off x="6248401" y="3495675"/>
            <a:ext cx="720725" cy="598488"/>
            <a:chOff x="-44" y="1473"/>
            <a:chExt cx="981" cy="1105"/>
          </a:xfrm>
        </p:grpSpPr>
        <p:pic>
          <p:nvPicPr>
            <p:cNvPr id="81" name="Picture 45" descr="desktop_computer_stylized_medium">
              <a:extLst>
                <a:ext uri="{FF2B5EF4-FFF2-40B4-BE49-F238E27FC236}">
                  <a16:creationId xmlns:a16="http://schemas.microsoft.com/office/drawing/2014/main" id="{FD231231-AB24-4A30-94CE-31A915781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EDFB9466-5F2E-4629-AB3D-9897B9719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3" name="Group 44">
            <a:extLst>
              <a:ext uri="{FF2B5EF4-FFF2-40B4-BE49-F238E27FC236}">
                <a16:creationId xmlns:a16="http://schemas.microsoft.com/office/drawing/2014/main" id="{42CB687B-A211-410D-A446-FAF07818DB51}"/>
              </a:ext>
            </a:extLst>
          </p:cNvPr>
          <p:cNvGrpSpPr>
            <a:grpSpLocks/>
          </p:cNvGrpSpPr>
          <p:nvPr/>
        </p:nvGrpSpPr>
        <p:grpSpPr bwMode="auto">
          <a:xfrm>
            <a:off x="7010401" y="3454401"/>
            <a:ext cx="720725" cy="600075"/>
            <a:chOff x="-44" y="1473"/>
            <a:chExt cx="981" cy="1105"/>
          </a:xfrm>
        </p:grpSpPr>
        <p:pic>
          <p:nvPicPr>
            <p:cNvPr id="84" name="Picture 45" descr="desktop_computer_stylized_medium">
              <a:extLst>
                <a:ext uri="{FF2B5EF4-FFF2-40B4-BE49-F238E27FC236}">
                  <a16:creationId xmlns:a16="http://schemas.microsoft.com/office/drawing/2014/main" id="{7158921B-CBDC-49AC-8EAC-6C745A4ED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26D56236-0F08-4830-BC40-EDE2112B75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44">
            <a:extLst>
              <a:ext uri="{FF2B5EF4-FFF2-40B4-BE49-F238E27FC236}">
                <a16:creationId xmlns:a16="http://schemas.microsoft.com/office/drawing/2014/main" id="{4293FAC1-3D0B-4378-ACD6-A521B5CE816B}"/>
              </a:ext>
            </a:extLst>
          </p:cNvPr>
          <p:cNvGrpSpPr>
            <a:grpSpLocks/>
          </p:cNvGrpSpPr>
          <p:nvPr/>
        </p:nvGrpSpPr>
        <p:grpSpPr bwMode="auto">
          <a:xfrm>
            <a:off x="8016876" y="3444875"/>
            <a:ext cx="720725" cy="598488"/>
            <a:chOff x="-44" y="1473"/>
            <a:chExt cx="981" cy="1105"/>
          </a:xfrm>
        </p:grpSpPr>
        <p:pic>
          <p:nvPicPr>
            <p:cNvPr id="87" name="Picture 45" descr="desktop_computer_stylized_medium">
              <a:extLst>
                <a:ext uri="{FF2B5EF4-FFF2-40B4-BE49-F238E27FC236}">
                  <a16:creationId xmlns:a16="http://schemas.microsoft.com/office/drawing/2014/main" id="{B260BA62-0461-4BD9-9ABC-DB0561FAA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2693F9D0-AA77-4F8D-BF1A-A3770A0D78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9" name="Group 44">
            <a:extLst>
              <a:ext uri="{FF2B5EF4-FFF2-40B4-BE49-F238E27FC236}">
                <a16:creationId xmlns:a16="http://schemas.microsoft.com/office/drawing/2014/main" id="{75D3E669-5C94-4BF3-A005-BE05B275BC2C}"/>
              </a:ext>
            </a:extLst>
          </p:cNvPr>
          <p:cNvGrpSpPr>
            <a:grpSpLocks/>
          </p:cNvGrpSpPr>
          <p:nvPr/>
        </p:nvGrpSpPr>
        <p:grpSpPr bwMode="auto">
          <a:xfrm>
            <a:off x="8585201" y="3454401"/>
            <a:ext cx="720725" cy="600075"/>
            <a:chOff x="-44" y="1473"/>
            <a:chExt cx="981" cy="1105"/>
          </a:xfrm>
        </p:grpSpPr>
        <p:pic>
          <p:nvPicPr>
            <p:cNvPr id="90" name="Picture 45" descr="desktop_computer_stylized_medium">
              <a:extLst>
                <a:ext uri="{FF2B5EF4-FFF2-40B4-BE49-F238E27FC236}">
                  <a16:creationId xmlns:a16="http://schemas.microsoft.com/office/drawing/2014/main" id="{53B1AA80-CD92-4D1E-800F-0F4ACD5F7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A6D41A43-AC2F-4E4F-A525-00801446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0AF09499-D2DB-42DC-8350-72CECC7C1400}"/>
              </a:ext>
            </a:extLst>
          </p:cNvPr>
          <p:cNvGrpSpPr>
            <a:grpSpLocks/>
          </p:cNvGrpSpPr>
          <p:nvPr/>
        </p:nvGrpSpPr>
        <p:grpSpPr bwMode="auto">
          <a:xfrm>
            <a:off x="9439276" y="3302001"/>
            <a:ext cx="720725" cy="600075"/>
            <a:chOff x="-44" y="1473"/>
            <a:chExt cx="981" cy="1105"/>
          </a:xfrm>
        </p:grpSpPr>
        <p:pic>
          <p:nvPicPr>
            <p:cNvPr id="93" name="Picture 45" descr="desktop_computer_stylized_medium">
              <a:extLst>
                <a:ext uri="{FF2B5EF4-FFF2-40B4-BE49-F238E27FC236}">
                  <a16:creationId xmlns:a16="http://schemas.microsoft.com/office/drawing/2014/main" id="{3919ACBF-95D0-4228-A917-BD227543B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FBBD4188-F9D4-4C0E-83B0-D407684390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5" name="Group 1">
            <a:extLst>
              <a:ext uri="{FF2B5EF4-FFF2-40B4-BE49-F238E27FC236}">
                <a16:creationId xmlns:a16="http://schemas.microsoft.com/office/drawing/2014/main" id="{90C03CD4-5C97-413A-8859-A07730A03326}"/>
              </a:ext>
            </a:extLst>
          </p:cNvPr>
          <p:cNvGrpSpPr>
            <a:grpSpLocks/>
          </p:cNvGrpSpPr>
          <p:nvPr/>
        </p:nvGrpSpPr>
        <p:grpSpPr bwMode="auto">
          <a:xfrm>
            <a:off x="6188075" y="2549526"/>
            <a:ext cx="1550988" cy="600075"/>
            <a:chOff x="4907280" y="294640"/>
            <a:chExt cx="1551062" cy="599440"/>
          </a:xfrm>
        </p:grpSpPr>
        <p:sp>
          <p:nvSpPr>
            <p:cNvPr id="96" name="Rectangle 118">
              <a:extLst>
                <a:ext uri="{FF2B5EF4-FFF2-40B4-BE49-F238E27FC236}">
                  <a16:creationId xmlns:a16="http://schemas.microsoft.com/office/drawing/2014/main" id="{D7C7AEF0-AA89-4459-9ED0-D7751BFBA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Line 120">
              <a:extLst>
                <a:ext uri="{FF2B5EF4-FFF2-40B4-BE49-F238E27FC236}">
                  <a16:creationId xmlns:a16="http://schemas.microsoft.com/office/drawing/2014/main" id="{B73BA8ED-6B1B-40E1-B15F-FF9C1A52E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7384" y="507140"/>
              <a:ext cx="793788" cy="209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Oval 82">
              <a:extLst>
                <a:ext uri="{FF2B5EF4-FFF2-40B4-BE49-F238E27FC236}">
                  <a16:creationId xmlns:a16="http://schemas.microsoft.com/office/drawing/2014/main" id="{CCB04908-CCEB-494E-872A-814ABDB6A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99" name="Group 44">
              <a:extLst>
                <a:ext uri="{FF2B5EF4-FFF2-40B4-BE49-F238E27FC236}">
                  <a16:creationId xmlns:a16="http://schemas.microsoft.com/office/drawing/2014/main" id="{751B8283-3898-4C11-8748-6300FBEAA6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00" name="Picture 45" descr="desktop_computer_stylized_medium">
                <a:extLst>
                  <a:ext uri="{FF2B5EF4-FFF2-40B4-BE49-F238E27FC236}">
                    <a16:creationId xmlns:a16="http://schemas.microsoft.com/office/drawing/2014/main" id="{7FBF47CE-2D55-4BB5-B0F2-8DBFF7F704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A19B7A01-74D8-46F2-84C4-1BD7D0725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3" name="Group 347">
            <a:extLst>
              <a:ext uri="{FF2B5EF4-FFF2-40B4-BE49-F238E27FC236}">
                <a16:creationId xmlns:a16="http://schemas.microsoft.com/office/drawing/2014/main" id="{662C3622-6923-4C0C-A712-D270FD98467C}"/>
              </a:ext>
            </a:extLst>
          </p:cNvPr>
          <p:cNvGrpSpPr>
            <a:grpSpLocks/>
          </p:cNvGrpSpPr>
          <p:nvPr/>
        </p:nvGrpSpPr>
        <p:grpSpPr bwMode="auto">
          <a:xfrm>
            <a:off x="8224820" y="1533220"/>
            <a:ext cx="681857" cy="351801"/>
            <a:chOff x="1871277" y="1576300"/>
            <a:chExt cx="1128371" cy="437861"/>
          </a:xfrm>
        </p:grpSpPr>
        <p:sp>
          <p:nvSpPr>
            <p:cNvPr id="104" name="Oval 106">
              <a:extLst>
                <a:ext uri="{FF2B5EF4-FFF2-40B4-BE49-F238E27FC236}">
                  <a16:creationId xmlns:a16="http://schemas.microsoft.com/office/drawing/2014/main" id="{9DC770A6-7FB7-4140-BC3A-EE53CA5C90EA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5" name="Rectangle 107">
              <a:extLst>
                <a:ext uri="{FF2B5EF4-FFF2-40B4-BE49-F238E27FC236}">
                  <a16:creationId xmlns:a16="http://schemas.microsoft.com/office/drawing/2014/main" id="{5E2CC89D-DE42-40F8-BF43-DCC37CA14CD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6" name="Oval 108">
              <a:extLst>
                <a:ext uri="{FF2B5EF4-FFF2-40B4-BE49-F238E27FC236}">
                  <a16:creationId xmlns:a16="http://schemas.microsoft.com/office/drawing/2014/main" id="{823CAD66-64A8-4D95-A6D2-31CDDE0DE54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7119ADA0-928C-447D-A7F7-830431E124A2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C0626266-5138-4D1D-A297-C9554687618C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4AFE2912-2AA5-444C-B207-044D5906A54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0FB43AD4-20AE-40E9-A0C3-29DC1C7FCBFF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11" name="Straight Connector 113">
              <a:extLst>
                <a:ext uri="{FF2B5EF4-FFF2-40B4-BE49-F238E27FC236}">
                  <a16:creationId xmlns:a16="http://schemas.microsoft.com/office/drawing/2014/main" id="{2B426A1E-D119-4351-8CDA-95CE22410771}"/>
                </a:ext>
              </a:extLst>
            </p:cNvPr>
            <p:cNvCxnSpPr>
              <a:endCxn id="1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4">
              <a:extLst>
                <a:ext uri="{FF2B5EF4-FFF2-40B4-BE49-F238E27FC236}">
                  <a16:creationId xmlns:a16="http://schemas.microsoft.com/office/drawing/2014/main" id="{C39BF32F-65B8-4DED-B434-3B8E2C33C894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63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2</a:t>
            </a:r>
            <a:r>
              <a:rPr lang="zh-CN" altLang="en-US" dirty="0"/>
              <a:t>：基于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灯片编号占位符 38">
            <a:extLst>
              <a:ext uri="{FF2B5EF4-FFF2-40B4-BE49-F238E27FC236}">
                <a16:creationId xmlns:a16="http://schemas.microsoft.com/office/drawing/2014/main" id="{044C2954-E3D2-4F7F-B430-92FBCDD22F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65</a:t>
            </a:fld>
            <a:endParaRPr kumimoji="1" lang="zh-CN" altLang="en-US" dirty="0"/>
          </a:p>
        </p:txBody>
      </p:sp>
      <p:sp>
        <p:nvSpPr>
          <p:cNvPr id="90" name="Rectangle 2">
            <a:extLst>
              <a:ext uri="{FF2B5EF4-FFF2-40B4-BE49-F238E27FC236}">
                <a16:creationId xmlns:a16="http://schemas.microsoft.com/office/drawing/2014/main" id="{4120EDF0-412B-4A76-804D-FC7722F72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5767" y="3272269"/>
            <a:ext cx="1354138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BCAEB52-A137-4FBC-B18F-A1FF6B63E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1305" y="3272269"/>
            <a:ext cx="1354137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93C0E338-9693-4768-A859-460E7000F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3991406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id="{C7567BCA-310C-4C34-BA36-3868E525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5359831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Line 7">
            <a:extLst>
              <a:ext uri="{FF2B5EF4-FFF2-40B4-BE49-F238E27FC236}">
                <a16:creationId xmlns:a16="http://schemas.microsoft.com/office/drawing/2014/main" id="{06B87F5D-49B4-47C7-B106-42AD0EA01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391838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Line 8">
            <a:extLst>
              <a:ext uri="{FF2B5EF4-FFF2-40B4-BE49-F238E27FC236}">
                <a16:creationId xmlns:a16="http://schemas.microsoft.com/office/drawing/2014/main" id="{86A3DE69-4B1C-43C5-B327-03C96EBE9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535983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9">
            <a:extLst>
              <a:ext uri="{FF2B5EF4-FFF2-40B4-BE49-F238E27FC236}">
                <a16:creationId xmlns:a16="http://schemas.microsoft.com/office/drawing/2014/main" id="{0AFC17AA-12E8-4510-B9BB-7C93A473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2480" y="4999469"/>
            <a:ext cx="19431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Line 10">
            <a:extLst>
              <a:ext uri="{FF2B5EF4-FFF2-40B4-BE49-F238E27FC236}">
                <a16:creationId xmlns:a16="http://schemas.microsoft.com/office/drawing/2014/main" id="{A3962026-00DD-4A2A-B7E8-A36FDFAB5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6942" y="4710544"/>
            <a:ext cx="1800225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Line 11">
            <a:extLst>
              <a:ext uri="{FF2B5EF4-FFF2-40B4-BE49-F238E27FC236}">
                <a16:creationId xmlns:a16="http://schemas.microsoft.com/office/drawing/2014/main" id="{0613E86F-7FB0-4D63-834F-96D5749B7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999469"/>
            <a:ext cx="1728788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Line 12">
            <a:extLst>
              <a:ext uri="{FF2B5EF4-FFF2-40B4-BE49-F238E27FC236}">
                <a16:creationId xmlns:a16="http://schemas.microsoft.com/office/drawing/2014/main" id="{6BF78235-4FF0-4B0E-9C0B-48F09B164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710544"/>
            <a:ext cx="17272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Line 13">
            <a:extLst>
              <a:ext uri="{FF2B5EF4-FFF2-40B4-BE49-F238E27FC236}">
                <a16:creationId xmlns:a16="http://schemas.microsoft.com/office/drawing/2014/main" id="{D79AF154-528A-4D0F-97C0-AB12AC22B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4192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1DD79A6A-EC66-4030-899F-6B929EE3C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3991406"/>
            <a:ext cx="0" cy="719138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Line 15">
            <a:extLst>
              <a:ext uri="{FF2B5EF4-FFF2-40B4-BE49-F238E27FC236}">
                <a16:creationId xmlns:a16="http://schemas.microsoft.com/office/drawing/2014/main" id="{2C3A4F40-4D34-4D96-A5B2-AFE840835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7167" y="3918381"/>
            <a:ext cx="0" cy="792163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Line 16">
            <a:extLst>
              <a:ext uri="{FF2B5EF4-FFF2-40B4-BE49-F238E27FC236}">
                <a16:creationId xmlns:a16="http://schemas.microsoft.com/office/drawing/2014/main" id="{EFFBC89A-1A47-4DAD-A558-323528E39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Group 17">
            <a:extLst>
              <a:ext uri="{FF2B5EF4-FFF2-40B4-BE49-F238E27FC236}">
                <a16:creationId xmlns:a16="http://schemas.microsoft.com/office/drawing/2014/main" id="{A1FB2C91-09B4-422C-97D3-8CD32F1DB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8517" y="4337481"/>
            <a:ext cx="1511300" cy="1093788"/>
            <a:chOff x="0" y="0"/>
            <a:chExt cx="576" cy="417"/>
          </a:xfrm>
        </p:grpSpPr>
        <p:sp>
          <p:nvSpPr>
            <p:cNvPr id="106" name="AutoShape 18">
              <a:extLst>
                <a:ext uri="{FF2B5EF4-FFF2-40B4-BE49-F238E27FC236}">
                  <a16:creationId xmlns:a16="http://schemas.microsoft.com/office/drawing/2014/main" id="{8D5B9358-5FCB-4C91-95EF-9AB41CBBFEE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未知">
              <a:extLst>
                <a:ext uri="{FF2B5EF4-FFF2-40B4-BE49-F238E27FC236}">
                  <a16:creationId xmlns:a16="http://schemas.microsoft.com/office/drawing/2014/main" id="{0F6F056B-26FE-49B1-A3E8-5A7948DB4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166"/>
              <a:ext cx="286" cy="252"/>
            </a:xfrm>
            <a:custGeom>
              <a:avLst/>
              <a:gdLst>
                <a:gd name="T0" fmla="*/ 286 w 286"/>
                <a:gd name="T1" fmla="*/ 0 h 252"/>
                <a:gd name="T2" fmla="*/ 286 w 286"/>
                <a:gd name="T3" fmla="*/ 85 h 252"/>
                <a:gd name="T4" fmla="*/ 0 w 286"/>
                <a:gd name="T5" fmla="*/ 252 h 252"/>
                <a:gd name="T6" fmla="*/ 0 w 286"/>
                <a:gd name="T7" fmla="*/ 166 h 252"/>
                <a:gd name="T8" fmla="*/ 286 w 286"/>
                <a:gd name="T9" fmla="*/ 0 h 252"/>
                <a:gd name="T10" fmla="*/ 286 w 286"/>
                <a:gd name="T11" fmla="*/ 0 h 252"/>
                <a:gd name="T12" fmla="*/ 286 w 286"/>
                <a:gd name="T13" fmla="*/ 0 h 252"/>
                <a:gd name="T14" fmla="*/ 286 w 286"/>
                <a:gd name="T15" fmla="*/ 0 h 252"/>
                <a:gd name="T16" fmla="*/ 286 w 286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252">
                  <a:moveTo>
                    <a:pt x="286" y="0"/>
                  </a:moveTo>
                  <a:lnTo>
                    <a:pt x="286" y="85"/>
                  </a:lnTo>
                  <a:lnTo>
                    <a:pt x="0" y="25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未知">
              <a:extLst>
                <a:ext uri="{FF2B5EF4-FFF2-40B4-BE49-F238E27FC236}">
                  <a16:creationId xmlns:a16="http://schemas.microsoft.com/office/drawing/2014/main" id="{1B87D39A-73CD-4359-9B94-98F7BC4B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6"/>
              <a:ext cx="288" cy="252"/>
            </a:xfrm>
            <a:custGeom>
              <a:avLst/>
              <a:gdLst>
                <a:gd name="T0" fmla="*/ 288 w 288"/>
                <a:gd name="T1" fmla="*/ 166 h 252"/>
                <a:gd name="T2" fmla="*/ 288 w 288"/>
                <a:gd name="T3" fmla="*/ 252 h 252"/>
                <a:gd name="T4" fmla="*/ 0 w 288"/>
                <a:gd name="T5" fmla="*/ 85 h 252"/>
                <a:gd name="T6" fmla="*/ 0 w 288"/>
                <a:gd name="T7" fmla="*/ 0 h 252"/>
                <a:gd name="T8" fmla="*/ 288 w 288"/>
                <a:gd name="T9" fmla="*/ 166 h 252"/>
                <a:gd name="T10" fmla="*/ 288 w 288"/>
                <a:gd name="T11" fmla="*/ 166 h 252"/>
                <a:gd name="T12" fmla="*/ 288 w 288"/>
                <a:gd name="T13" fmla="*/ 166 h 252"/>
                <a:gd name="T14" fmla="*/ 288 w 288"/>
                <a:gd name="T15" fmla="*/ 166 h 252"/>
                <a:gd name="T16" fmla="*/ 288 w 288"/>
                <a:gd name="T17" fmla="*/ 16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52">
                  <a:moveTo>
                    <a:pt x="288" y="166"/>
                  </a:moveTo>
                  <a:lnTo>
                    <a:pt x="288" y="252"/>
                  </a:lnTo>
                  <a:lnTo>
                    <a:pt x="0" y="85"/>
                  </a:lnTo>
                  <a:lnTo>
                    <a:pt x="0" y="0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未知">
              <a:extLst>
                <a:ext uri="{FF2B5EF4-FFF2-40B4-BE49-F238E27FC236}">
                  <a16:creationId xmlns:a16="http://schemas.microsoft.com/office/drawing/2014/main" id="{E86FCF0A-26D5-4431-BFE3-0074CA98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574" cy="332"/>
            </a:xfrm>
            <a:custGeom>
              <a:avLst/>
              <a:gdLst>
                <a:gd name="T0" fmla="*/ 574 w 574"/>
                <a:gd name="T1" fmla="*/ 166 h 332"/>
                <a:gd name="T2" fmla="*/ 288 w 574"/>
                <a:gd name="T3" fmla="*/ 332 h 332"/>
                <a:gd name="T4" fmla="*/ 0 w 574"/>
                <a:gd name="T5" fmla="*/ 166 h 332"/>
                <a:gd name="T6" fmla="*/ 286 w 574"/>
                <a:gd name="T7" fmla="*/ 0 h 332"/>
                <a:gd name="T8" fmla="*/ 574 w 574"/>
                <a:gd name="T9" fmla="*/ 166 h 332"/>
                <a:gd name="T10" fmla="*/ 574 w 574"/>
                <a:gd name="T11" fmla="*/ 166 h 332"/>
                <a:gd name="T12" fmla="*/ 574 w 574"/>
                <a:gd name="T13" fmla="*/ 166 h 332"/>
                <a:gd name="T14" fmla="*/ 574 w 574"/>
                <a:gd name="T15" fmla="*/ 166 h 332"/>
                <a:gd name="T16" fmla="*/ 574 w 574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332">
                  <a:moveTo>
                    <a:pt x="574" y="166"/>
                  </a:moveTo>
                  <a:lnTo>
                    <a:pt x="288" y="33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未知">
              <a:extLst>
                <a:ext uri="{FF2B5EF4-FFF2-40B4-BE49-F238E27FC236}">
                  <a16:creationId xmlns:a16="http://schemas.microsoft.com/office/drawing/2014/main" id="{DA63F8F0-85E7-4170-B55B-AF8E91EAA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8"/>
              <a:ext cx="416" cy="241"/>
            </a:xfrm>
            <a:custGeom>
              <a:avLst/>
              <a:gdLst>
                <a:gd name="T0" fmla="*/ 483 w 785"/>
                <a:gd name="T1" fmla="*/ 356 h 457"/>
                <a:gd name="T2" fmla="*/ 523 w 785"/>
                <a:gd name="T3" fmla="*/ 379 h 457"/>
                <a:gd name="T4" fmla="*/ 389 w 785"/>
                <a:gd name="T5" fmla="*/ 457 h 457"/>
                <a:gd name="T6" fmla="*/ 255 w 785"/>
                <a:gd name="T7" fmla="*/ 379 h 457"/>
                <a:gd name="T8" fmla="*/ 295 w 785"/>
                <a:gd name="T9" fmla="*/ 356 h 457"/>
                <a:gd name="T10" fmla="*/ 356 w 785"/>
                <a:gd name="T11" fmla="*/ 391 h 457"/>
                <a:gd name="T12" fmla="*/ 356 w 785"/>
                <a:gd name="T13" fmla="*/ 313 h 457"/>
                <a:gd name="T14" fmla="*/ 286 w 785"/>
                <a:gd name="T15" fmla="*/ 290 h 457"/>
                <a:gd name="T16" fmla="*/ 246 w 785"/>
                <a:gd name="T17" fmla="*/ 249 h 457"/>
                <a:gd name="T18" fmla="*/ 113 w 785"/>
                <a:gd name="T19" fmla="*/ 249 h 457"/>
                <a:gd name="T20" fmla="*/ 174 w 785"/>
                <a:gd name="T21" fmla="*/ 285 h 457"/>
                <a:gd name="T22" fmla="*/ 134 w 785"/>
                <a:gd name="T23" fmla="*/ 308 h 457"/>
                <a:gd name="T24" fmla="*/ 0 w 785"/>
                <a:gd name="T25" fmla="*/ 230 h 457"/>
                <a:gd name="T26" fmla="*/ 134 w 785"/>
                <a:gd name="T27" fmla="*/ 153 h 457"/>
                <a:gd name="T28" fmla="*/ 174 w 785"/>
                <a:gd name="T29" fmla="*/ 176 h 457"/>
                <a:gd name="T30" fmla="*/ 113 w 785"/>
                <a:gd name="T31" fmla="*/ 211 h 457"/>
                <a:gd name="T32" fmla="*/ 244 w 785"/>
                <a:gd name="T33" fmla="*/ 211 h 457"/>
                <a:gd name="T34" fmla="*/ 286 w 785"/>
                <a:gd name="T35" fmla="*/ 165 h 457"/>
                <a:gd name="T36" fmla="*/ 369 w 785"/>
                <a:gd name="T37" fmla="*/ 140 h 457"/>
                <a:gd name="T38" fmla="*/ 369 w 785"/>
                <a:gd name="T39" fmla="*/ 66 h 457"/>
                <a:gd name="T40" fmla="*/ 308 w 785"/>
                <a:gd name="T41" fmla="*/ 101 h 457"/>
                <a:gd name="T42" fmla="*/ 268 w 785"/>
                <a:gd name="T43" fmla="*/ 78 h 457"/>
                <a:gd name="T44" fmla="*/ 402 w 785"/>
                <a:gd name="T45" fmla="*/ 0 h 457"/>
                <a:gd name="T46" fmla="*/ 536 w 785"/>
                <a:gd name="T47" fmla="*/ 78 h 457"/>
                <a:gd name="T48" fmla="*/ 496 w 785"/>
                <a:gd name="T49" fmla="*/ 101 h 457"/>
                <a:gd name="T50" fmla="*/ 435 w 785"/>
                <a:gd name="T51" fmla="*/ 66 h 457"/>
                <a:gd name="T52" fmla="*/ 435 w 785"/>
                <a:gd name="T53" fmla="*/ 142 h 457"/>
                <a:gd name="T54" fmla="*/ 502 w 785"/>
                <a:gd name="T55" fmla="*/ 165 h 457"/>
                <a:gd name="T56" fmla="*/ 541 w 785"/>
                <a:gd name="T57" fmla="*/ 204 h 457"/>
                <a:gd name="T58" fmla="*/ 672 w 785"/>
                <a:gd name="T59" fmla="*/ 204 h 457"/>
                <a:gd name="T60" fmla="*/ 611 w 785"/>
                <a:gd name="T61" fmla="*/ 169 h 457"/>
                <a:gd name="T62" fmla="*/ 650 w 785"/>
                <a:gd name="T63" fmla="*/ 145 h 457"/>
                <a:gd name="T64" fmla="*/ 785 w 785"/>
                <a:gd name="T65" fmla="*/ 223 h 457"/>
                <a:gd name="T66" fmla="*/ 651 w 785"/>
                <a:gd name="T67" fmla="*/ 301 h 457"/>
                <a:gd name="T68" fmla="*/ 611 w 785"/>
                <a:gd name="T69" fmla="*/ 278 h 457"/>
                <a:gd name="T70" fmla="*/ 672 w 785"/>
                <a:gd name="T71" fmla="*/ 242 h 457"/>
                <a:gd name="T72" fmla="*/ 545 w 785"/>
                <a:gd name="T73" fmla="*/ 242 h 457"/>
                <a:gd name="T74" fmla="*/ 502 w 785"/>
                <a:gd name="T75" fmla="*/ 290 h 457"/>
                <a:gd name="T76" fmla="*/ 422 w 785"/>
                <a:gd name="T77" fmla="*/ 315 h 457"/>
                <a:gd name="T78" fmla="*/ 422 w 785"/>
                <a:gd name="T79" fmla="*/ 391 h 457"/>
                <a:gd name="T80" fmla="*/ 483 w 785"/>
                <a:gd name="T81" fmla="*/ 356 h 457"/>
                <a:gd name="T82" fmla="*/ 483 w 785"/>
                <a:gd name="T83" fmla="*/ 356 h 457"/>
                <a:gd name="T84" fmla="*/ 483 w 785"/>
                <a:gd name="T85" fmla="*/ 356 h 457"/>
                <a:gd name="T86" fmla="*/ 338 w 785"/>
                <a:gd name="T87" fmla="*/ 260 h 457"/>
                <a:gd name="T88" fmla="*/ 450 w 785"/>
                <a:gd name="T89" fmla="*/ 260 h 457"/>
                <a:gd name="T90" fmla="*/ 450 w 785"/>
                <a:gd name="T91" fmla="*/ 195 h 457"/>
                <a:gd name="T92" fmla="*/ 338 w 785"/>
                <a:gd name="T93" fmla="*/ 195 h 457"/>
                <a:gd name="T94" fmla="*/ 338 w 785"/>
                <a:gd name="T95" fmla="*/ 26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7">
                  <a:moveTo>
                    <a:pt x="483" y="356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7"/>
                    <a:pt x="389" y="457"/>
                    <a:pt x="389" y="457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6"/>
                    <a:pt x="295" y="356"/>
                    <a:pt x="295" y="356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2"/>
                    <a:pt x="286" y="290"/>
                  </a:cubicBezTo>
                  <a:cubicBezTo>
                    <a:pt x="266" y="279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5"/>
                    <a:pt x="174" y="285"/>
                    <a:pt x="174" y="285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6"/>
                    <a:pt x="369" y="66"/>
                    <a:pt x="369" y="66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6"/>
                    <a:pt x="435" y="66"/>
                    <a:pt x="435" y="66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90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9"/>
                    <a:pt x="611" y="169"/>
                    <a:pt x="611" y="169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1"/>
                    <a:pt x="651" y="301"/>
                    <a:pt x="651" y="301"/>
                  </a:cubicBezTo>
                  <a:cubicBezTo>
                    <a:pt x="611" y="278"/>
                    <a:pt x="611" y="278"/>
                    <a:pt x="611" y="278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60"/>
                    <a:pt x="526" y="277"/>
                    <a:pt x="502" y="290"/>
                  </a:cubicBezTo>
                  <a:cubicBezTo>
                    <a:pt x="480" y="303"/>
                    <a:pt x="451" y="312"/>
                    <a:pt x="422" y="315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未知">
              <a:extLst>
                <a:ext uri="{FF2B5EF4-FFF2-40B4-BE49-F238E27FC236}">
                  <a16:creationId xmlns:a16="http://schemas.microsoft.com/office/drawing/2014/main" id="{A8E2F2BE-7052-4834-BDBA-495776A61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2"/>
              <a:ext cx="416" cy="241"/>
            </a:xfrm>
            <a:custGeom>
              <a:avLst/>
              <a:gdLst>
                <a:gd name="T0" fmla="*/ 483 w 785"/>
                <a:gd name="T1" fmla="*/ 355 h 456"/>
                <a:gd name="T2" fmla="*/ 523 w 785"/>
                <a:gd name="T3" fmla="*/ 379 h 456"/>
                <a:gd name="T4" fmla="*/ 389 w 785"/>
                <a:gd name="T5" fmla="*/ 456 h 456"/>
                <a:gd name="T6" fmla="*/ 255 w 785"/>
                <a:gd name="T7" fmla="*/ 379 h 456"/>
                <a:gd name="T8" fmla="*/ 295 w 785"/>
                <a:gd name="T9" fmla="*/ 355 h 456"/>
                <a:gd name="T10" fmla="*/ 356 w 785"/>
                <a:gd name="T11" fmla="*/ 391 h 456"/>
                <a:gd name="T12" fmla="*/ 356 w 785"/>
                <a:gd name="T13" fmla="*/ 313 h 456"/>
                <a:gd name="T14" fmla="*/ 286 w 785"/>
                <a:gd name="T15" fmla="*/ 290 h 456"/>
                <a:gd name="T16" fmla="*/ 246 w 785"/>
                <a:gd name="T17" fmla="*/ 249 h 456"/>
                <a:gd name="T18" fmla="*/ 113 w 785"/>
                <a:gd name="T19" fmla="*/ 249 h 456"/>
                <a:gd name="T20" fmla="*/ 174 w 785"/>
                <a:gd name="T21" fmla="*/ 284 h 456"/>
                <a:gd name="T22" fmla="*/ 134 w 785"/>
                <a:gd name="T23" fmla="*/ 308 h 456"/>
                <a:gd name="T24" fmla="*/ 0 w 785"/>
                <a:gd name="T25" fmla="*/ 230 h 456"/>
                <a:gd name="T26" fmla="*/ 134 w 785"/>
                <a:gd name="T27" fmla="*/ 152 h 456"/>
                <a:gd name="T28" fmla="*/ 174 w 785"/>
                <a:gd name="T29" fmla="*/ 175 h 456"/>
                <a:gd name="T30" fmla="*/ 113 w 785"/>
                <a:gd name="T31" fmla="*/ 211 h 456"/>
                <a:gd name="T32" fmla="*/ 244 w 785"/>
                <a:gd name="T33" fmla="*/ 211 h 456"/>
                <a:gd name="T34" fmla="*/ 286 w 785"/>
                <a:gd name="T35" fmla="*/ 165 h 456"/>
                <a:gd name="T36" fmla="*/ 369 w 785"/>
                <a:gd name="T37" fmla="*/ 140 h 456"/>
                <a:gd name="T38" fmla="*/ 369 w 785"/>
                <a:gd name="T39" fmla="*/ 65 h 456"/>
                <a:gd name="T40" fmla="*/ 308 w 785"/>
                <a:gd name="T41" fmla="*/ 101 h 456"/>
                <a:gd name="T42" fmla="*/ 268 w 785"/>
                <a:gd name="T43" fmla="*/ 78 h 456"/>
                <a:gd name="T44" fmla="*/ 402 w 785"/>
                <a:gd name="T45" fmla="*/ 0 h 456"/>
                <a:gd name="T46" fmla="*/ 536 w 785"/>
                <a:gd name="T47" fmla="*/ 78 h 456"/>
                <a:gd name="T48" fmla="*/ 496 w 785"/>
                <a:gd name="T49" fmla="*/ 101 h 456"/>
                <a:gd name="T50" fmla="*/ 435 w 785"/>
                <a:gd name="T51" fmla="*/ 65 h 456"/>
                <a:gd name="T52" fmla="*/ 435 w 785"/>
                <a:gd name="T53" fmla="*/ 142 h 456"/>
                <a:gd name="T54" fmla="*/ 502 w 785"/>
                <a:gd name="T55" fmla="*/ 165 h 456"/>
                <a:gd name="T56" fmla="*/ 541 w 785"/>
                <a:gd name="T57" fmla="*/ 204 h 456"/>
                <a:gd name="T58" fmla="*/ 672 w 785"/>
                <a:gd name="T59" fmla="*/ 204 h 456"/>
                <a:gd name="T60" fmla="*/ 611 w 785"/>
                <a:gd name="T61" fmla="*/ 168 h 456"/>
                <a:gd name="T62" fmla="*/ 650 w 785"/>
                <a:gd name="T63" fmla="*/ 145 h 456"/>
                <a:gd name="T64" fmla="*/ 785 w 785"/>
                <a:gd name="T65" fmla="*/ 223 h 456"/>
                <a:gd name="T66" fmla="*/ 651 w 785"/>
                <a:gd name="T67" fmla="*/ 300 h 456"/>
                <a:gd name="T68" fmla="*/ 611 w 785"/>
                <a:gd name="T69" fmla="*/ 277 h 456"/>
                <a:gd name="T70" fmla="*/ 672 w 785"/>
                <a:gd name="T71" fmla="*/ 242 h 456"/>
                <a:gd name="T72" fmla="*/ 545 w 785"/>
                <a:gd name="T73" fmla="*/ 242 h 456"/>
                <a:gd name="T74" fmla="*/ 502 w 785"/>
                <a:gd name="T75" fmla="*/ 290 h 456"/>
                <a:gd name="T76" fmla="*/ 422 w 785"/>
                <a:gd name="T77" fmla="*/ 314 h 456"/>
                <a:gd name="T78" fmla="*/ 422 w 785"/>
                <a:gd name="T79" fmla="*/ 391 h 456"/>
                <a:gd name="T80" fmla="*/ 483 w 785"/>
                <a:gd name="T81" fmla="*/ 355 h 456"/>
                <a:gd name="T82" fmla="*/ 483 w 785"/>
                <a:gd name="T83" fmla="*/ 355 h 456"/>
                <a:gd name="T84" fmla="*/ 483 w 785"/>
                <a:gd name="T85" fmla="*/ 355 h 456"/>
                <a:gd name="T86" fmla="*/ 338 w 785"/>
                <a:gd name="T87" fmla="*/ 260 h 456"/>
                <a:gd name="T88" fmla="*/ 450 w 785"/>
                <a:gd name="T89" fmla="*/ 260 h 456"/>
                <a:gd name="T90" fmla="*/ 450 w 785"/>
                <a:gd name="T91" fmla="*/ 195 h 456"/>
                <a:gd name="T92" fmla="*/ 338 w 785"/>
                <a:gd name="T93" fmla="*/ 195 h 456"/>
                <a:gd name="T94" fmla="*/ 338 w 785"/>
                <a:gd name="T95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6">
                  <a:moveTo>
                    <a:pt x="483" y="355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6"/>
                    <a:pt x="389" y="456"/>
                    <a:pt x="389" y="456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5"/>
                    <a:pt x="295" y="355"/>
                    <a:pt x="295" y="355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1"/>
                    <a:pt x="286" y="290"/>
                  </a:cubicBezTo>
                  <a:cubicBezTo>
                    <a:pt x="266" y="278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4"/>
                    <a:pt x="174" y="284"/>
                    <a:pt x="174" y="284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74" y="175"/>
                    <a:pt x="174" y="175"/>
                    <a:pt x="174" y="175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5"/>
                    <a:pt x="435" y="65"/>
                    <a:pt x="435" y="65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89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8"/>
                    <a:pt x="611" y="168"/>
                    <a:pt x="611" y="168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0"/>
                    <a:pt x="651" y="300"/>
                    <a:pt x="651" y="300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59"/>
                    <a:pt x="526" y="276"/>
                    <a:pt x="502" y="290"/>
                  </a:cubicBezTo>
                  <a:cubicBezTo>
                    <a:pt x="480" y="303"/>
                    <a:pt x="451" y="311"/>
                    <a:pt x="422" y="314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未知">
              <a:extLst>
                <a:ext uri="{FF2B5EF4-FFF2-40B4-BE49-F238E27FC236}">
                  <a16:creationId xmlns:a16="http://schemas.microsoft.com/office/drawing/2014/main" id="{373CD734-11E4-4203-BBB2-799419E3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226"/>
              <a:ext cx="30" cy="48"/>
            </a:xfrm>
            <a:custGeom>
              <a:avLst/>
              <a:gdLst>
                <a:gd name="T0" fmla="*/ 27 w 56"/>
                <a:gd name="T1" fmla="*/ 5 h 92"/>
                <a:gd name="T2" fmla="*/ 46 w 56"/>
                <a:gd name="T3" fmla="*/ 21 h 92"/>
                <a:gd name="T4" fmla="*/ 54 w 56"/>
                <a:gd name="T5" fmla="*/ 45 h 92"/>
                <a:gd name="T6" fmla="*/ 40 w 56"/>
                <a:gd name="T7" fmla="*/ 36 h 92"/>
                <a:gd name="T8" fmla="*/ 27 w 56"/>
                <a:gd name="T9" fmla="*/ 17 h 92"/>
                <a:gd name="T10" fmla="*/ 20 w 56"/>
                <a:gd name="T11" fmla="*/ 15 h 92"/>
                <a:gd name="T12" fmla="*/ 17 w 56"/>
                <a:gd name="T13" fmla="*/ 20 h 92"/>
                <a:gd name="T14" fmla="*/ 20 w 56"/>
                <a:gd name="T15" fmla="*/ 28 h 92"/>
                <a:gd name="T16" fmla="*/ 36 w 56"/>
                <a:gd name="T17" fmla="*/ 43 h 92"/>
                <a:gd name="T18" fmla="*/ 48 w 56"/>
                <a:gd name="T19" fmla="*/ 55 h 92"/>
                <a:gd name="T20" fmla="*/ 56 w 56"/>
                <a:gd name="T21" fmla="*/ 77 h 92"/>
                <a:gd name="T22" fmla="*/ 49 w 56"/>
                <a:gd name="T23" fmla="*/ 90 h 92"/>
                <a:gd name="T24" fmla="*/ 28 w 56"/>
                <a:gd name="T25" fmla="*/ 85 h 92"/>
                <a:gd name="T26" fmla="*/ 9 w 56"/>
                <a:gd name="T27" fmla="*/ 67 h 92"/>
                <a:gd name="T28" fmla="*/ 0 w 56"/>
                <a:gd name="T29" fmla="*/ 42 h 92"/>
                <a:gd name="T30" fmla="*/ 14 w 56"/>
                <a:gd name="T31" fmla="*/ 50 h 92"/>
                <a:gd name="T32" fmla="*/ 19 w 56"/>
                <a:gd name="T33" fmla="*/ 63 h 92"/>
                <a:gd name="T34" fmla="*/ 29 w 56"/>
                <a:gd name="T35" fmla="*/ 72 h 92"/>
                <a:gd name="T36" fmla="*/ 37 w 56"/>
                <a:gd name="T37" fmla="*/ 75 h 92"/>
                <a:gd name="T38" fmla="*/ 42 w 56"/>
                <a:gd name="T39" fmla="*/ 70 h 92"/>
                <a:gd name="T40" fmla="*/ 32 w 56"/>
                <a:gd name="T41" fmla="*/ 55 h 92"/>
                <a:gd name="T42" fmla="*/ 13 w 56"/>
                <a:gd name="T43" fmla="*/ 37 h 92"/>
                <a:gd name="T44" fmla="*/ 2 w 56"/>
                <a:gd name="T45" fmla="*/ 13 h 92"/>
                <a:gd name="T46" fmla="*/ 10 w 56"/>
                <a:gd name="T47" fmla="*/ 1 h 92"/>
                <a:gd name="T48" fmla="*/ 27 w 56"/>
                <a:gd name="T49" fmla="*/ 5 h 92"/>
                <a:gd name="T50" fmla="*/ 27 w 56"/>
                <a:gd name="T51" fmla="*/ 5 h 92"/>
                <a:gd name="T52" fmla="*/ 27 w 56"/>
                <a:gd name="T53" fmla="*/ 5 h 92"/>
                <a:gd name="T54" fmla="*/ 27 w 56"/>
                <a:gd name="T55" fmla="*/ 5 h 92"/>
                <a:gd name="T56" fmla="*/ 27 w 56"/>
                <a:gd name="T5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92">
                  <a:moveTo>
                    <a:pt x="27" y="5"/>
                  </a:moveTo>
                  <a:cubicBezTo>
                    <a:pt x="35" y="9"/>
                    <a:pt x="41" y="15"/>
                    <a:pt x="46" y="21"/>
                  </a:cubicBezTo>
                  <a:cubicBezTo>
                    <a:pt x="51" y="28"/>
                    <a:pt x="54" y="36"/>
                    <a:pt x="54" y="4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29"/>
                    <a:pt x="35" y="22"/>
                    <a:pt x="27" y="17"/>
                  </a:cubicBezTo>
                  <a:cubicBezTo>
                    <a:pt x="24" y="16"/>
                    <a:pt x="22" y="15"/>
                    <a:pt x="20" y="15"/>
                  </a:cubicBezTo>
                  <a:cubicBezTo>
                    <a:pt x="18" y="16"/>
                    <a:pt x="17" y="17"/>
                    <a:pt x="17" y="20"/>
                  </a:cubicBezTo>
                  <a:cubicBezTo>
                    <a:pt x="17" y="23"/>
                    <a:pt x="18" y="26"/>
                    <a:pt x="20" y="28"/>
                  </a:cubicBezTo>
                  <a:cubicBezTo>
                    <a:pt x="22" y="30"/>
                    <a:pt x="27" y="35"/>
                    <a:pt x="36" y="43"/>
                  </a:cubicBezTo>
                  <a:cubicBezTo>
                    <a:pt x="42" y="48"/>
                    <a:pt x="45" y="52"/>
                    <a:pt x="48" y="55"/>
                  </a:cubicBezTo>
                  <a:cubicBezTo>
                    <a:pt x="53" y="62"/>
                    <a:pt x="56" y="69"/>
                    <a:pt x="56" y="77"/>
                  </a:cubicBezTo>
                  <a:cubicBezTo>
                    <a:pt x="56" y="84"/>
                    <a:pt x="54" y="88"/>
                    <a:pt x="49" y="90"/>
                  </a:cubicBezTo>
                  <a:cubicBezTo>
                    <a:pt x="44" y="92"/>
                    <a:pt x="37" y="90"/>
                    <a:pt x="28" y="85"/>
                  </a:cubicBezTo>
                  <a:cubicBezTo>
                    <a:pt x="20" y="81"/>
                    <a:pt x="14" y="75"/>
                    <a:pt x="9" y="67"/>
                  </a:cubicBezTo>
                  <a:cubicBezTo>
                    <a:pt x="3" y="59"/>
                    <a:pt x="0" y="51"/>
                    <a:pt x="0" y="4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5"/>
                    <a:pt x="16" y="59"/>
                    <a:pt x="19" y="63"/>
                  </a:cubicBezTo>
                  <a:cubicBezTo>
                    <a:pt x="21" y="67"/>
                    <a:pt x="25" y="70"/>
                    <a:pt x="29" y="72"/>
                  </a:cubicBezTo>
                  <a:cubicBezTo>
                    <a:pt x="32" y="74"/>
                    <a:pt x="35" y="75"/>
                    <a:pt x="37" y="75"/>
                  </a:cubicBezTo>
                  <a:cubicBezTo>
                    <a:pt x="40" y="76"/>
                    <a:pt x="42" y="74"/>
                    <a:pt x="42" y="70"/>
                  </a:cubicBezTo>
                  <a:cubicBezTo>
                    <a:pt x="42" y="66"/>
                    <a:pt x="38" y="61"/>
                    <a:pt x="32" y="55"/>
                  </a:cubicBezTo>
                  <a:cubicBezTo>
                    <a:pt x="20" y="44"/>
                    <a:pt x="14" y="38"/>
                    <a:pt x="13" y="37"/>
                  </a:cubicBezTo>
                  <a:cubicBezTo>
                    <a:pt x="6" y="29"/>
                    <a:pt x="2" y="22"/>
                    <a:pt x="2" y="13"/>
                  </a:cubicBezTo>
                  <a:cubicBezTo>
                    <a:pt x="2" y="6"/>
                    <a:pt x="5" y="2"/>
                    <a:pt x="10" y="1"/>
                  </a:cubicBezTo>
                  <a:cubicBezTo>
                    <a:pt x="15" y="0"/>
                    <a:pt x="21" y="1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未知">
              <a:extLst>
                <a:ext uri="{FF2B5EF4-FFF2-40B4-BE49-F238E27FC236}">
                  <a16:creationId xmlns:a16="http://schemas.microsoft.com/office/drawing/2014/main" id="{EE3739A1-4DE0-4761-BB89-010E6258A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238"/>
              <a:ext cx="46" cy="62"/>
            </a:xfrm>
            <a:custGeom>
              <a:avLst/>
              <a:gdLst>
                <a:gd name="T0" fmla="*/ 46 w 46"/>
                <a:gd name="T1" fmla="*/ 27 h 62"/>
                <a:gd name="T2" fmla="*/ 36 w 46"/>
                <a:gd name="T3" fmla="*/ 62 h 62"/>
                <a:gd name="T4" fmla="*/ 29 w 46"/>
                <a:gd name="T5" fmla="*/ 57 h 62"/>
                <a:gd name="T6" fmla="*/ 23 w 46"/>
                <a:gd name="T7" fmla="*/ 27 h 62"/>
                <a:gd name="T8" fmla="*/ 17 w 46"/>
                <a:gd name="T9" fmla="*/ 51 h 62"/>
                <a:gd name="T10" fmla="*/ 9 w 46"/>
                <a:gd name="T11" fmla="*/ 46 h 62"/>
                <a:gd name="T12" fmla="*/ 0 w 46"/>
                <a:gd name="T13" fmla="*/ 0 h 62"/>
                <a:gd name="T14" fmla="*/ 8 w 46"/>
                <a:gd name="T15" fmla="*/ 5 h 62"/>
                <a:gd name="T16" fmla="*/ 13 w 46"/>
                <a:gd name="T17" fmla="*/ 36 h 62"/>
                <a:gd name="T18" fmla="*/ 19 w 46"/>
                <a:gd name="T19" fmla="*/ 12 h 62"/>
                <a:gd name="T20" fmla="*/ 27 w 46"/>
                <a:gd name="T21" fmla="*/ 16 h 62"/>
                <a:gd name="T22" fmla="*/ 33 w 46"/>
                <a:gd name="T23" fmla="*/ 47 h 62"/>
                <a:gd name="T24" fmla="*/ 38 w 46"/>
                <a:gd name="T25" fmla="*/ 23 h 62"/>
                <a:gd name="T26" fmla="*/ 46 w 46"/>
                <a:gd name="T27" fmla="*/ 27 h 62"/>
                <a:gd name="T28" fmla="*/ 46 w 46"/>
                <a:gd name="T29" fmla="*/ 27 h 62"/>
                <a:gd name="T30" fmla="*/ 46 w 46"/>
                <a:gd name="T31" fmla="*/ 27 h 62"/>
                <a:gd name="T32" fmla="*/ 46 w 46"/>
                <a:gd name="T33" fmla="*/ 27 h 62"/>
                <a:gd name="T34" fmla="*/ 46 w 46"/>
                <a:gd name="T35" fmla="*/ 27 h 62"/>
                <a:gd name="T36" fmla="*/ 46 w 46"/>
                <a:gd name="T3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62">
                  <a:moveTo>
                    <a:pt x="46" y="27"/>
                  </a:moveTo>
                  <a:lnTo>
                    <a:pt x="36" y="62"/>
                  </a:lnTo>
                  <a:lnTo>
                    <a:pt x="29" y="57"/>
                  </a:lnTo>
                  <a:lnTo>
                    <a:pt x="23" y="27"/>
                  </a:lnTo>
                  <a:lnTo>
                    <a:pt x="17" y="51"/>
                  </a:lnTo>
                  <a:lnTo>
                    <a:pt x="9" y="46"/>
                  </a:lnTo>
                  <a:lnTo>
                    <a:pt x="0" y="0"/>
                  </a:lnTo>
                  <a:lnTo>
                    <a:pt x="8" y="5"/>
                  </a:lnTo>
                  <a:lnTo>
                    <a:pt x="13" y="36"/>
                  </a:lnTo>
                  <a:lnTo>
                    <a:pt x="19" y="12"/>
                  </a:lnTo>
                  <a:lnTo>
                    <a:pt x="27" y="16"/>
                  </a:lnTo>
                  <a:lnTo>
                    <a:pt x="33" y="47"/>
                  </a:lnTo>
                  <a:lnTo>
                    <a:pt x="38" y="23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未知">
              <a:extLst>
                <a:ext uri="{FF2B5EF4-FFF2-40B4-BE49-F238E27FC236}">
                  <a16:creationId xmlns:a16="http://schemas.microsoft.com/office/drawing/2014/main" id="{8A9D5E1C-C305-4563-B737-78D256BD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267"/>
              <a:ext cx="7" cy="45"/>
            </a:xfrm>
            <a:custGeom>
              <a:avLst/>
              <a:gdLst>
                <a:gd name="T0" fmla="*/ 7 w 7"/>
                <a:gd name="T1" fmla="*/ 5 h 45"/>
                <a:gd name="T2" fmla="*/ 7 w 7"/>
                <a:gd name="T3" fmla="*/ 45 h 45"/>
                <a:gd name="T4" fmla="*/ 0 w 7"/>
                <a:gd name="T5" fmla="*/ 41 h 45"/>
                <a:gd name="T6" fmla="*/ 0 w 7"/>
                <a:gd name="T7" fmla="*/ 0 h 45"/>
                <a:gd name="T8" fmla="*/ 7 w 7"/>
                <a:gd name="T9" fmla="*/ 5 h 45"/>
                <a:gd name="T10" fmla="*/ 7 w 7"/>
                <a:gd name="T11" fmla="*/ 5 h 45"/>
                <a:gd name="T12" fmla="*/ 7 w 7"/>
                <a:gd name="T13" fmla="*/ 5 h 45"/>
                <a:gd name="T14" fmla="*/ 7 w 7"/>
                <a:gd name="T15" fmla="*/ 5 h 45"/>
                <a:gd name="T16" fmla="*/ 7 w 7"/>
                <a:gd name="T17" fmla="*/ 5 h 45"/>
                <a:gd name="T18" fmla="*/ 7 w 7"/>
                <a:gd name="T1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5">
                  <a:moveTo>
                    <a:pt x="7" y="5"/>
                  </a:moveTo>
                  <a:lnTo>
                    <a:pt x="7" y="45"/>
                  </a:lnTo>
                  <a:lnTo>
                    <a:pt x="0" y="41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未知">
              <a:extLst>
                <a:ext uri="{FF2B5EF4-FFF2-40B4-BE49-F238E27FC236}">
                  <a16:creationId xmlns:a16="http://schemas.microsoft.com/office/drawing/2014/main" id="{A561761D-F51A-492B-B145-F1735015E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274"/>
              <a:ext cx="29" cy="51"/>
            </a:xfrm>
            <a:custGeom>
              <a:avLst/>
              <a:gdLst>
                <a:gd name="T0" fmla="*/ 29 w 29"/>
                <a:gd name="T1" fmla="*/ 17 h 51"/>
                <a:gd name="T2" fmla="*/ 29 w 29"/>
                <a:gd name="T3" fmla="*/ 24 h 51"/>
                <a:gd name="T4" fmla="*/ 19 w 29"/>
                <a:gd name="T5" fmla="*/ 18 h 51"/>
                <a:gd name="T6" fmla="*/ 19 w 29"/>
                <a:gd name="T7" fmla="*/ 51 h 51"/>
                <a:gd name="T8" fmla="*/ 11 w 29"/>
                <a:gd name="T9" fmla="*/ 46 h 51"/>
                <a:gd name="T10" fmla="*/ 11 w 29"/>
                <a:gd name="T11" fmla="*/ 14 h 51"/>
                <a:gd name="T12" fmla="*/ 0 w 29"/>
                <a:gd name="T13" fmla="*/ 7 h 51"/>
                <a:gd name="T14" fmla="*/ 0 w 29"/>
                <a:gd name="T15" fmla="*/ 0 h 51"/>
                <a:gd name="T16" fmla="*/ 29 w 29"/>
                <a:gd name="T17" fmla="*/ 17 h 51"/>
                <a:gd name="T18" fmla="*/ 29 w 29"/>
                <a:gd name="T19" fmla="*/ 17 h 51"/>
                <a:gd name="T20" fmla="*/ 29 w 29"/>
                <a:gd name="T21" fmla="*/ 17 h 51"/>
                <a:gd name="T22" fmla="*/ 29 w 29"/>
                <a:gd name="T23" fmla="*/ 17 h 51"/>
                <a:gd name="T24" fmla="*/ 29 w 29"/>
                <a:gd name="T25" fmla="*/ 17 h 51"/>
                <a:gd name="T26" fmla="*/ 29 w 29"/>
                <a:gd name="T27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1">
                  <a:moveTo>
                    <a:pt x="29" y="17"/>
                  </a:moveTo>
                  <a:lnTo>
                    <a:pt x="29" y="24"/>
                  </a:lnTo>
                  <a:lnTo>
                    <a:pt x="19" y="18"/>
                  </a:lnTo>
                  <a:lnTo>
                    <a:pt x="19" y="51"/>
                  </a:lnTo>
                  <a:lnTo>
                    <a:pt x="11" y="46"/>
                  </a:lnTo>
                  <a:lnTo>
                    <a:pt x="11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未知">
              <a:extLst>
                <a:ext uri="{FF2B5EF4-FFF2-40B4-BE49-F238E27FC236}">
                  <a16:creationId xmlns:a16="http://schemas.microsoft.com/office/drawing/2014/main" id="{0482080F-F8DE-4802-93C3-87336EA74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298"/>
              <a:ext cx="33" cy="48"/>
            </a:xfrm>
            <a:custGeom>
              <a:avLst/>
              <a:gdLst>
                <a:gd name="T0" fmla="*/ 33 w 62"/>
                <a:gd name="T1" fmla="*/ 7 h 92"/>
                <a:gd name="T2" fmla="*/ 52 w 62"/>
                <a:gd name="T3" fmla="*/ 25 h 92"/>
                <a:gd name="T4" fmla="*/ 62 w 62"/>
                <a:gd name="T5" fmla="*/ 50 h 92"/>
                <a:gd name="T6" fmla="*/ 48 w 62"/>
                <a:gd name="T7" fmla="*/ 42 h 92"/>
                <a:gd name="T8" fmla="*/ 43 w 62"/>
                <a:gd name="T9" fmla="*/ 30 h 92"/>
                <a:gd name="T10" fmla="*/ 33 w 62"/>
                <a:gd name="T11" fmla="*/ 21 h 92"/>
                <a:gd name="T12" fmla="*/ 19 w 62"/>
                <a:gd name="T13" fmla="*/ 21 h 92"/>
                <a:gd name="T14" fmla="*/ 15 w 62"/>
                <a:gd name="T15" fmla="*/ 36 h 92"/>
                <a:gd name="T16" fmla="*/ 19 w 62"/>
                <a:gd name="T17" fmla="*/ 56 h 92"/>
                <a:gd name="T18" fmla="*/ 33 w 62"/>
                <a:gd name="T19" fmla="*/ 72 h 92"/>
                <a:gd name="T20" fmla="*/ 43 w 62"/>
                <a:gd name="T21" fmla="*/ 74 h 92"/>
                <a:gd name="T22" fmla="*/ 48 w 62"/>
                <a:gd name="T23" fmla="*/ 64 h 92"/>
                <a:gd name="T24" fmla="*/ 62 w 62"/>
                <a:gd name="T25" fmla="*/ 72 h 92"/>
                <a:gd name="T26" fmla="*/ 53 w 62"/>
                <a:gd name="T27" fmla="*/ 90 h 92"/>
                <a:gd name="T28" fmla="*/ 33 w 62"/>
                <a:gd name="T29" fmla="*/ 86 h 92"/>
                <a:gd name="T30" fmla="*/ 9 w 62"/>
                <a:gd name="T31" fmla="*/ 61 h 92"/>
                <a:gd name="T32" fmla="*/ 0 w 62"/>
                <a:gd name="T33" fmla="*/ 28 h 92"/>
                <a:gd name="T34" fmla="*/ 9 w 62"/>
                <a:gd name="T35" fmla="*/ 4 h 92"/>
                <a:gd name="T36" fmla="*/ 33 w 62"/>
                <a:gd name="T37" fmla="*/ 7 h 92"/>
                <a:gd name="T38" fmla="*/ 33 w 62"/>
                <a:gd name="T39" fmla="*/ 7 h 92"/>
                <a:gd name="T40" fmla="*/ 33 w 62"/>
                <a:gd name="T41" fmla="*/ 7 h 92"/>
                <a:gd name="T42" fmla="*/ 33 w 62"/>
                <a:gd name="T43" fmla="*/ 7 h 92"/>
                <a:gd name="T44" fmla="*/ 33 w 62"/>
                <a:gd name="T45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92">
                  <a:moveTo>
                    <a:pt x="33" y="7"/>
                  </a:moveTo>
                  <a:cubicBezTo>
                    <a:pt x="41" y="11"/>
                    <a:pt x="47" y="17"/>
                    <a:pt x="52" y="25"/>
                  </a:cubicBezTo>
                  <a:cubicBezTo>
                    <a:pt x="58" y="33"/>
                    <a:pt x="61" y="41"/>
                    <a:pt x="62" y="5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38"/>
                    <a:pt x="46" y="34"/>
                    <a:pt x="43" y="30"/>
                  </a:cubicBezTo>
                  <a:cubicBezTo>
                    <a:pt x="40" y="26"/>
                    <a:pt x="37" y="23"/>
                    <a:pt x="33" y="21"/>
                  </a:cubicBezTo>
                  <a:cubicBezTo>
                    <a:pt x="27" y="17"/>
                    <a:pt x="22" y="17"/>
                    <a:pt x="19" y="21"/>
                  </a:cubicBezTo>
                  <a:cubicBezTo>
                    <a:pt x="16" y="24"/>
                    <a:pt x="15" y="29"/>
                    <a:pt x="15" y="36"/>
                  </a:cubicBezTo>
                  <a:cubicBezTo>
                    <a:pt x="15" y="44"/>
                    <a:pt x="16" y="50"/>
                    <a:pt x="19" y="56"/>
                  </a:cubicBezTo>
                  <a:cubicBezTo>
                    <a:pt x="22" y="63"/>
                    <a:pt x="27" y="69"/>
                    <a:pt x="33" y="72"/>
                  </a:cubicBezTo>
                  <a:cubicBezTo>
                    <a:pt x="37" y="75"/>
                    <a:pt x="41" y="75"/>
                    <a:pt x="43" y="74"/>
                  </a:cubicBezTo>
                  <a:cubicBezTo>
                    <a:pt x="46" y="72"/>
                    <a:pt x="47" y="69"/>
                    <a:pt x="48" y="6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1" y="81"/>
                    <a:pt x="58" y="87"/>
                    <a:pt x="53" y="90"/>
                  </a:cubicBezTo>
                  <a:cubicBezTo>
                    <a:pt x="48" y="92"/>
                    <a:pt x="41" y="91"/>
                    <a:pt x="33" y="86"/>
                  </a:cubicBezTo>
                  <a:cubicBezTo>
                    <a:pt x="23" y="81"/>
                    <a:pt x="15" y="72"/>
                    <a:pt x="9" y="61"/>
                  </a:cubicBezTo>
                  <a:cubicBezTo>
                    <a:pt x="3" y="50"/>
                    <a:pt x="0" y="39"/>
                    <a:pt x="0" y="28"/>
                  </a:cubicBezTo>
                  <a:cubicBezTo>
                    <a:pt x="0" y="16"/>
                    <a:pt x="3" y="8"/>
                    <a:pt x="9" y="4"/>
                  </a:cubicBezTo>
                  <a:cubicBezTo>
                    <a:pt x="15" y="0"/>
                    <a:pt x="23" y="1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未知">
              <a:extLst>
                <a:ext uri="{FF2B5EF4-FFF2-40B4-BE49-F238E27FC236}">
                  <a16:creationId xmlns:a16="http://schemas.microsoft.com/office/drawing/2014/main" id="{9243D942-BC7B-48D7-B9F5-82603D53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" y="314"/>
              <a:ext cx="30" cy="57"/>
            </a:xfrm>
            <a:custGeom>
              <a:avLst/>
              <a:gdLst>
                <a:gd name="T0" fmla="*/ 30 w 30"/>
                <a:gd name="T1" fmla="*/ 17 h 57"/>
                <a:gd name="T2" fmla="*/ 30 w 30"/>
                <a:gd name="T3" fmla="*/ 57 h 57"/>
                <a:gd name="T4" fmla="*/ 22 w 30"/>
                <a:gd name="T5" fmla="*/ 53 h 57"/>
                <a:gd name="T6" fmla="*/ 22 w 30"/>
                <a:gd name="T7" fmla="*/ 35 h 57"/>
                <a:gd name="T8" fmla="*/ 8 w 30"/>
                <a:gd name="T9" fmla="*/ 27 h 57"/>
                <a:gd name="T10" fmla="*/ 8 w 30"/>
                <a:gd name="T11" fmla="*/ 45 h 57"/>
                <a:gd name="T12" fmla="*/ 0 w 30"/>
                <a:gd name="T13" fmla="*/ 40 h 57"/>
                <a:gd name="T14" fmla="*/ 0 w 30"/>
                <a:gd name="T15" fmla="*/ 0 h 57"/>
                <a:gd name="T16" fmla="*/ 8 w 30"/>
                <a:gd name="T17" fmla="*/ 4 h 57"/>
                <a:gd name="T18" fmla="*/ 8 w 30"/>
                <a:gd name="T19" fmla="*/ 20 h 57"/>
                <a:gd name="T20" fmla="*/ 22 w 30"/>
                <a:gd name="T21" fmla="*/ 28 h 57"/>
                <a:gd name="T22" fmla="*/ 23 w 30"/>
                <a:gd name="T23" fmla="*/ 13 h 57"/>
                <a:gd name="T24" fmla="*/ 30 w 30"/>
                <a:gd name="T25" fmla="*/ 17 h 57"/>
                <a:gd name="T26" fmla="*/ 30 w 30"/>
                <a:gd name="T27" fmla="*/ 17 h 57"/>
                <a:gd name="T28" fmla="*/ 30 w 30"/>
                <a:gd name="T29" fmla="*/ 17 h 57"/>
                <a:gd name="T30" fmla="*/ 30 w 30"/>
                <a:gd name="T31" fmla="*/ 17 h 57"/>
                <a:gd name="T32" fmla="*/ 30 w 30"/>
                <a:gd name="T33" fmla="*/ 17 h 57"/>
                <a:gd name="T34" fmla="*/ 30 w 30"/>
                <a:gd name="T35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57">
                  <a:moveTo>
                    <a:pt x="30" y="17"/>
                  </a:moveTo>
                  <a:lnTo>
                    <a:pt x="30" y="57"/>
                  </a:lnTo>
                  <a:lnTo>
                    <a:pt x="22" y="53"/>
                  </a:lnTo>
                  <a:lnTo>
                    <a:pt x="22" y="35"/>
                  </a:lnTo>
                  <a:lnTo>
                    <a:pt x="8" y="27"/>
                  </a:lnTo>
                  <a:lnTo>
                    <a:pt x="8" y="45"/>
                  </a:lnTo>
                  <a:lnTo>
                    <a:pt x="0" y="4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20"/>
                  </a:lnTo>
                  <a:lnTo>
                    <a:pt x="22" y="28"/>
                  </a:lnTo>
                  <a:lnTo>
                    <a:pt x="23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8" name="Picture 30">
            <a:extLst>
              <a:ext uri="{FF2B5EF4-FFF2-40B4-BE49-F238E27FC236}">
                <a16:creationId xmlns:a16="http://schemas.microsoft.com/office/drawing/2014/main" id="{E7453780-EF91-417A-A1E0-2903367C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1">
            <a:extLst>
              <a:ext uri="{FF2B5EF4-FFF2-40B4-BE49-F238E27FC236}">
                <a16:creationId xmlns:a16="http://schemas.microsoft.com/office/drawing/2014/main" id="{C7E2F13E-D5DE-45A2-8937-D8B2DDFD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2">
            <a:extLst>
              <a:ext uri="{FF2B5EF4-FFF2-40B4-BE49-F238E27FC236}">
                <a16:creationId xmlns:a16="http://schemas.microsoft.com/office/drawing/2014/main" id="{4E368D4F-915E-4113-B015-AF9B3EB3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05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33">
            <a:extLst>
              <a:ext uri="{FF2B5EF4-FFF2-40B4-BE49-F238E27FC236}">
                <a16:creationId xmlns:a16="http://schemas.microsoft.com/office/drawing/2014/main" id="{F354E464-3ADF-4BE7-9A8A-292A25F4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2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 Box 34">
            <a:extLst>
              <a:ext uri="{FF2B5EF4-FFF2-40B4-BE49-F238E27FC236}">
                <a16:creationId xmlns:a16="http://schemas.microsoft.com/office/drawing/2014/main" id="{35EC21CB-0460-411B-9C9B-C07577FB7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316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</a:p>
        </p:txBody>
      </p:sp>
      <p:sp>
        <p:nvSpPr>
          <p:cNvPr id="123" name="Text Box 35">
            <a:extLst>
              <a:ext uri="{FF2B5EF4-FFF2-40B4-BE49-F238E27FC236}">
                <a16:creationId xmlns:a16="http://schemas.microsoft.com/office/drawing/2014/main" id="{A79A9781-7BE2-4E72-B8FF-8C9D06FC1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743" y="4992826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0/2</a:t>
            </a:r>
          </a:p>
        </p:txBody>
      </p:sp>
      <p:sp>
        <p:nvSpPr>
          <p:cNvPr id="124" name="Text Box 36">
            <a:extLst>
              <a:ext uri="{FF2B5EF4-FFF2-40B4-BE49-F238E27FC236}">
                <a16:creationId xmlns:a16="http://schemas.microsoft.com/office/drawing/2014/main" id="{0E588890-ADDA-4B0E-B641-AEC844F88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42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0/3</a:t>
            </a:r>
          </a:p>
        </p:txBody>
      </p:sp>
      <p:sp>
        <p:nvSpPr>
          <p:cNvPr id="125" name="Text Box 37">
            <a:extLst>
              <a:ext uri="{FF2B5EF4-FFF2-40B4-BE49-F238E27FC236}">
                <a16:creationId xmlns:a16="http://schemas.microsoft.com/office/drawing/2014/main" id="{C3A6BCEE-A1D0-4271-A39F-47B394FDA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801" y="5013554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0/4</a:t>
            </a:r>
          </a:p>
        </p:txBody>
      </p:sp>
      <p:sp>
        <p:nvSpPr>
          <p:cNvPr id="126" name="Text Box 38">
            <a:extLst>
              <a:ext uri="{FF2B5EF4-FFF2-40B4-BE49-F238E27FC236}">
                <a16:creationId xmlns:a16="http://schemas.microsoft.com/office/drawing/2014/main" id="{237E11D5-4A90-4387-B7F1-6484ED68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236" y="4146187"/>
            <a:ext cx="3479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27" name="Text Box 39">
            <a:extLst>
              <a:ext uri="{FF2B5EF4-FFF2-40B4-BE49-F238E27FC236}">
                <a16:creationId xmlns:a16="http://schemas.microsoft.com/office/drawing/2014/main" id="{323C2726-CE88-49FA-AADB-BEC692F3B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852" y="5536093"/>
            <a:ext cx="35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28" name="Text Box 40">
            <a:extLst>
              <a:ext uri="{FF2B5EF4-FFF2-40B4-BE49-F238E27FC236}">
                <a16:creationId xmlns:a16="http://schemas.microsoft.com/office/drawing/2014/main" id="{64E83F9B-A443-4C78-9770-0CB51A9A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4105699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29" name="Text Box 41">
            <a:extLst>
              <a:ext uri="{FF2B5EF4-FFF2-40B4-BE49-F238E27FC236}">
                <a16:creationId xmlns:a16="http://schemas.microsoft.com/office/drawing/2014/main" id="{5CE3E4EB-49DB-4F34-83F8-EB1B1F0D2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5530355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graphicFrame>
        <p:nvGraphicFramePr>
          <p:cNvPr id="130" name="Group 42">
            <a:extLst>
              <a:ext uri="{FF2B5EF4-FFF2-40B4-BE49-F238E27FC236}">
                <a16:creationId xmlns:a16="http://schemas.microsoft.com/office/drawing/2014/main" id="{A5D7CED5-8F17-43AA-BAC2-2E398E039FD1}"/>
              </a:ext>
            </a:extLst>
          </p:cNvPr>
          <p:cNvGraphicFramePr>
            <a:graphicFrameLocks noGrp="1"/>
          </p:cNvGraphicFramePr>
          <p:nvPr/>
        </p:nvGraphicFramePr>
        <p:xfrm>
          <a:off x="4741504" y="2192769"/>
          <a:ext cx="2879725" cy="201295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3080685669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962911717"/>
                    </a:ext>
                  </a:extLst>
                </a:gridCol>
              </a:tblGrid>
              <a:tr h="334963">
                <a:tc gridSpan="2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Table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9889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MAC 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0760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MAC_A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93848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MAC_B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87438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MAC_C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3931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MAC_D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37523"/>
                  </a:ext>
                </a:extLst>
              </a:tr>
            </a:tbl>
          </a:graphicData>
        </a:graphic>
      </p:graphicFrame>
      <p:sp>
        <p:nvSpPr>
          <p:cNvPr id="131" name="Text Box 64">
            <a:extLst>
              <a:ext uri="{FF2B5EF4-FFF2-40B4-BE49-F238E27FC236}">
                <a16:creationId xmlns:a16="http://schemas.microsoft.com/office/drawing/2014/main" id="{D9CD9103-83D9-469B-BD49-46BAE1521B6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613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VLAN 10</a:t>
            </a:r>
          </a:p>
        </p:txBody>
      </p:sp>
      <p:sp>
        <p:nvSpPr>
          <p:cNvPr id="132" name="Text Box 65">
            <a:extLst>
              <a:ext uri="{FF2B5EF4-FFF2-40B4-BE49-F238E27FC236}">
                <a16:creationId xmlns:a16="http://schemas.microsoft.com/office/drawing/2014/main" id="{FD4316D8-A658-4C66-9506-39BB8A2ECD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145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VLAN 20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D7D12F-F894-4291-849D-27F15C0FA674}"/>
              </a:ext>
            </a:extLst>
          </p:cNvPr>
          <p:cNvSpPr txBox="1"/>
          <p:nvPr/>
        </p:nvSpPr>
        <p:spPr>
          <a:xfrm>
            <a:off x="4376342" y="5907349"/>
            <a:ext cx="375615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地址决定了成员身份</a:t>
            </a:r>
            <a:r>
              <a:rPr lang="en-US" altLang="zh-CN" sz="24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468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3</a:t>
            </a:r>
            <a:r>
              <a:rPr lang="zh-CN" altLang="en-US" dirty="0"/>
              <a:t>：基于协议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VLAN </a:t>
            </a:r>
          </a:p>
          <a:p>
            <a:pPr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灯片编号占位符 38">
            <a:extLst>
              <a:ext uri="{FF2B5EF4-FFF2-40B4-BE49-F238E27FC236}">
                <a16:creationId xmlns:a16="http://schemas.microsoft.com/office/drawing/2014/main" id="{014DF593-EFEA-49F3-B135-380DAA3B86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66</a:t>
            </a:fld>
            <a:endParaRPr kumimoji="1" lang="zh-CN" altLang="en-US" dirty="0"/>
          </a:p>
        </p:txBody>
      </p:sp>
      <p:sp>
        <p:nvSpPr>
          <p:cNvPr id="90" name="Rectangle 2">
            <a:extLst>
              <a:ext uri="{FF2B5EF4-FFF2-40B4-BE49-F238E27FC236}">
                <a16:creationId xmlns:a16="http://schemas.microsoft.com/office/drawing/2014/main" id="{4120EDF0-412B-4A76-804D-FC7722F72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5767" y="3272269"/>
            <a:ext cx="1354138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BCAEB52-A137-4FBC-B18F-A1FF6B63E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1305" y="3272269"/>
            <a:ext cx="1354137" cy="29527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93C0E338-9693-4768-A859-460E7000F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3991406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id="{C7567BCA-310C-4C34-BA36-3868E525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5359831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Line 7">
            <a:extLst>
              <a:ext uri="{FF2B5EF4-FFF2-40B4-BE49-F238E27FC236}">
                <a16:creationId xmlns:a16="http://schemas.microsoft.com/office/drawing/2014/main" id="{06B87F5D-49B4-47C7-B106-42AD0EA01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391838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Line 8">
            <a:extLst>
              <a:ext uri="{FF2B5EF4-FFF2-40B4-BE49-F238E27FC236}">
                <a16:creationId xmlns:a16="http://schemas.microsoft.com/office/drawing/2014/main" id="{86A3DE69-4B1C-43C5-B327-03C96EBE9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535983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Line 9">
            <a:extLst>
              <a:ext uri="{FF2B5EF4-FFF2-40B4-BE49-F238E27FC236}">
                <a16:creationId xmlns:a16="http://schemas.microsoft.com/office/drawing/2014/main" id="{0AFC17AA-12E8-4510-B9BB-7C93A473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2480" y="4999469"/>
            <a:ext cx="19431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Line 10">
            <a:extLst>
              <a:ext uri="{FF2B5EF4-FFF2-40B4-BE49-F238E27FC236}">
                <a16:creationId xmlns:a16="http://schemas.microsoft.com/office/drawing/2014/main" id="{A3962026-00DD-4A2A-B7E8-A36FDFAB5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6942" y="4710544"/>
            <a:ext cx="1800225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Line 11">
            <a:extLst>
              <a:ext uri="{FF2B5EF4-FFF2-40B4-BE49-F238E27FC236}">
                <a16:creationId xmlns:a16="http://schemas.microsoft.com/office/drawing/2014/main" id="{0613E86F-7FB0-4D63-834F-96D5749B7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999469"/>
            <a:ext cx="1728788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Line 12">
            <a:extLst>
              <a:ext uri="{FF2B5EF4-FFF2-40B4-BE49-F238E27FC236}">
                <a16:creationId xmlns:a16="http://schemas.microsoft.com/office/drawing/2014/main" id="{6BF78235-4FF0-4B0E-9C0B-48F09B164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710544"/>
            <a:ext cx="17272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Line 13">
            <a:extLst>
              <a:ext uri="{FF2B5EF4-FFF2-40B4-BE49-F238E27FC236}">
                <a16:creationId xmlns:a16="http://schemas.microsoft.com/office/drawing/2014/main" id="{D79AF154-528A-4D0F-97C0-AB12AC22B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4192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1DD79A6A-EC66-4030-899F-6B929EE3C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3991406"/>
            <a:ext cx="0" cy="719138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Line 15">
            <a:extLst>
              <a:ext uri="{FF2B5EF4-FFF2-40B4-BE49-F238E27FC236}">
                <a16:creationId xmlns:a16="http://schemas.microsoft.com/office/drawing/2014/main" id="{2C3A4F40-4D34-4D96-A5B2-AFE840835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7167" y="3918381"/>
            <a:ext cx="0" cy="792163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Line 16">
            <a:extLst>
              <a:ext uri="{FF2B5EF4-FFF2-40B4-BE49-F238E27FC236}">
                <a16:creationId xmlns:a16="http://schemas.microsoft.com/office/drawing/2014/main" id="{EFFBC89A-1A47-4DAD-A558-323528E39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5" name="Group 17">
            <a:extLst>
              <a:ext uri="{FF2B5EF4-FFF2-40B4-BE49-F238E27FC236}">
                <a16:creationId xmlns:a16="http://schemas.microsoft.com/office/drawing/2014/main" id="{A1FB2C91-09B4-422C-97D3-8CD32F1DB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8517" y="4337481"/>
            <a:ext cx="1511300" cy="1093788"/>
            <a:chOff x="0" y="0"/>
            <a:chExt cx="576" cy="417"/>
          </a:xfrm>
        </p:grpSpPr>
        <p:sp>
          <p:nvSpPr>
            <p:cNvPr id="106" name="AutoShape 18">
              <a:extLst>
                <a:ext uri="{FF2B5EF4-FFF2-40B4-BE49-F238E27FC236}">
                  <a16:creationId xmlns:a16="http://schemas.microsoft.com/office/drawing/2014/main" id="{8D5B9358-5FCB-4C91-95EF-9AB41CBBFEE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未知">
              <a:extLst>
                <a:ext uri="{FF2B5EF4-FFF2-40B4-BE49-F238E27FC236}">
                  <a16:creationId xmlns:a16="http://schemas.microsoft.com/office/drawing/2014/main" id="{0F6F056B-26FE-49B1-A3E8-5A7948DB4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166"/>
              <a:ext cx="286" cy="252"/>
            </a:xfrm>
            <a:custGeom>
              <a:avLst/>
              <a:gdLst>
                <a:gd name="T0" fmla="*/ 286 w 286"/>
                <a:gd name="T1" fmla="*/ 0 h 252"/>
                <a:gd name="T2" fmla="*/ 286 w 286"/>
                <a:gd name="T3" fmla="*/ 85 h 252"/>
                <a:gd name="T4" fmla="*/ 0 w 286"/>
                <a:gd name="T5" fmla="*/ 252 h 252"/>
                <a:gd name="T6" fmla="*/ 0 w 286"/>
                <a:gd name="T7" fmla="*/ 166 h 252"/>
                <a:gd name="T8" fmla="*/ 286 w 286"/>
                <a:gd name="T9" fmla="*/ 0 h 252"/>
                <a:gd name="T10" fmla="*/ 286 w 286"/>
                <a:gd name="T11" fmla="*/ 0 h 252"/>
                <a:gd name="T12" fmla="*/ 286 w 286"/>
                <a:gd name="T13" fmla="*/ 0 h 252"/>
                <a:gd name="T14" fmla="*/ 286 w 286"/>
                <a:gd name="T15" fmla="*/ 0 h 252"/>
                <a:gd name="T16" fmla="*/ 286 w 286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252">
                  <a:moveTo>
                    <a:pt x="286" y="0"/>
                  </a:moveTo>
                  <a:lnTo>
                    <a:pt x="286" y="85"/>
                  </a:lnTo>
                  <a:lnTo>
                    <a:pt x="0" y="25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未知">
              <a:extLst>
                <a:ext uri="{FF2B5EF4-FFF2-40B4-BE49-F238E27FC236}">
                  <a16:creationId xmlns:a16="http://schemas.microsoft.com/office/drawing/2014/main" id="{1B87D39A-73CD-4359-9B94-98F7BC4B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6"/>
              <a:ext cx="288" cy="252"/>
            </a:xfrm>
            <a:custGeom>
              <a:avLst/>
              <a:gdLst>
                <a:gd name="T0" fmla="*/ 288 w 288"/>
                <a:gd name="T1" fmla="*/ 166 h 252"/>
                <a:gd name="T2" fmla="*/ 288 w 288"/>
                <a:gd name="T3" fmla="*/ 252 h 252"/>
                <a:gd name="T4" fmla="*/ 0 w 288"/>
                <a:gd name="T5" fmla="*/ 85 h 252"/>
                <a:gd name="T6" fmla="*/ 0 w 288"/>
                <a:gd name="T7" fmla="*/ 0 h 252"/>
                <a:gd name="T8" fmla="*/ 288 w 288"/>
                <a:gd name="T9" fmla="*/ 166 h 252"/>
                <a:gd name="T10" fmla="*/ 288 w 288"/>
                <a:gd name="T11" fmla="*/ 166 h 252"/>
                <a:gd name="T12" fmla="*/ 288 w 288"/>
                <a:gd name="T13" fmla="*/ 166 h 252"/>
                <a:gd name="T14" fmla="*/ 288 w 288"/>
                <a:gd name="T15" fmla="*/ 166 h 252"/>
                <a:gd name="T16" fmla="*/ 288 w 288"/>
                <a:gd name="T17" fmla="*/ 16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52">
                  <a:moveTo>
                    <a:pt x="288" y="166"/>
                  </a:moveTo>
                  <a:lnTo>
                    <a:pt x="288" y="252"/>
                  </a:lnTo>
                  <a:lnTo>
                    <a:pt x="0" y="85"/>
                  </a:lnTo>
                  <a:lnTo>
                    <a:pt x="0" y="0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未知">
              <a:extLst>
                <a:ext uri="{FF2B5EF4-FFF2-40B4-BE49-F238E27FC236}">
                  <a16:creationId xmlns:a16="http://schemas.microsoft.com/office/drawing/2014/main" id="{E86FCF0A-26D5-4431-BFE3-0074CA98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574" cy="332"/>
            </a:xfrm>
            <a:custGeom>
              <a:avLst/>
              <a:gdLst>
                <a:gd name="T0" fmla="*/ 574 w 574"/>
                <a:gd name="T1" fmla="*/ 166 h 332"/>
                <a:gd name="T2" fmla="*/ 288 w 574"/>
                <a:gd name="T3" fmla="*/ 332 h 332"/>
                <a:gd name="T4" fmla="*/ 0 w 574"/>
                <a:gd name="T5" fmla="*/ 166 h 332"/>
                <a:gd name="T6" fmla="*/ 286 w 574"/>
                <a:gd name="T7" fmla="*/ 0 h 332"/>
                <a:gd name="T8" fmla="*/ 574 w 574"/>
                <a:gd name="T9" fmla="*/ 166 h 332"/>
                <a:gd name="T10" fmla="*/ 574 w 574"/>
                <a:gd name="T11" fmla="*/ 166 h 332"/>
                <a:gd name="T12" fmla="*/ 574 w 574"/>
                <a:gd name="T13" fmla="*/ 166 h 332"/>
                <a:gd name="T14" fmla="*/ 574 w 574"/>
                <a:gd name="T15" fmla="*/ 166 h 332"/>
                <a:gd name="T16" fmla="*/ 574 w 574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332">
                  <a:moveTo>
                    <a:pt x="574" y="166"/>
                  </a:moveTo>
                  <a:lnTo>
                    <a:pt x="288" y="33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未知">
              <a:extLst>
                <a:ext uri="{FF2B5EF4-FFF2-40B4-BE49-F238E27FC236}">
                  <a16:creationId xmlns:a16="http://schemas.microsoft.com/office/drawing/2014/main" id="{DA63F8F0-85E7-4170-B55B-AF8E91EAA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8"/>
              <a:ext cx="416" cy="241"/>
            </a:xfrm>
            <a:custGeom>
              <a:avLst/>
              <a:gdLst>
                <a:gd name="T0" fmla="*/ 483 w 785"/>
                <a:gd name="T1" fmla="*/ 356 h 457"/>
                <a:gd name="T2" fmla="*/ 523 w 785"/>
                <a:gd name="T3" fmla="*/ 379 h 457"/>
                <a:gd name="T4" fmla="*/ 389 w 785"/>
                <a:gd name="T5" fmla="*/ 457 h 457"/>
                <a:gd name="T6" fmla="*/ 255 w 785"/>
                <a:gd name="T7" fmla="*/ 379 h 457"/>
                <a:gd name="T8" fmla="*/ 295 w 785"/>
                <a:gd name="T9" fmla="*/ 356 h 457"/>
                <a:gd name="T10" fmla="*/ 356 w 785"/>
                <a:gd name="T11" fmla="*/ 391 h 457"/>
                <a:gd name="T12" fmla="*/ 356 w 785"/>
                <a:gd name="T13" fmla="*/ 313 h 457"/>
                <a:gd name="T14" fmla="*/ 286 w 785"/>
                <a:gd name="T15" fmla="*/ 290 h 457"/>
                <a:gd name="T16" fmla="*/ 246 w 785"/>
                <a:gd name="T17" fmla="*/ 249 h 457"/>
                <a:gd name="T18" fmla="*/ 113 w 785"/>
                <a:gd name="T19" fmla="*/ 249 h 457"/>
                <a:gd name="T20" fmla="*/ 174 w 785"/>
                <a:gd name="T21" fmla="*/ 285 h 457"/>
                <a:gd name="T22" fmla="*/ 134 w 785"/>
                <a:gd name="T23" fmla="*/ 308 h 457"/>
                <a:gd name="T24" fmla="*/ 0 w 785"/>
                <a:gd name="T25" fmla="*/ 230 h 457"/>
                <a:gd name="T26" fmla="*/ 134 w 785"/>
                <a:gd name="T27" fmla="*/ 153 h 457"/>
                <a:gd name="T28" fmla="*/ 174 w 785"/>
                <a:gd name="T29" fmla="*/ 176 h 457"/>
                <a:gd name="T30" fmla="*/ 113 w 785"/>
                <a:gd name="T31" fmla="*/ 211 h 457"/>
                <a:gd name="T32" fmla="*/ 244 w 785"/>
                <a:gd name="T33" fmla="*/ 211 h 457"/>
                <a:gd name="T34" fmla="*/ 286 w 785"/>
                <a:gd name="T35" fmla="*/ 165 h 457"/>
                <a:gd name="T36" fmla="*/ 369 w 785"/>
                <a:gd name="T37" fmla="*/ 140 h 457"/>
                <a:gd name="T38" fmla="*/ 369 w 785"/>
                <a:gd name="T39" fmla="*/ 66 h 457"/>
                <a:gd name="T40" fmla="*/ 308 w 785"/>
                <a:gd name="T41" fmla="*/ 101 h 457"/>
                <a:gd name="T42" fmla="*/ 268 w 785"/>
                <a:gd name="T43" fmla="*/ 78 h 457"/>
                <a:gd name="T44" fmla="*/ 402 w 785"/>
                <a:gd name="T45" fmla="*/ 0 h 457"/>
                <a:gd name="T46" fmla="*/ 536 w 785"/>
                <a:gd name="T47" fmla="*/ 78 h 457"/>
                <a:gd name="T48" fmla="*/ 496 w 785"/>
                <a:gd name="T49" fmla="*/ 101 h 457"/>
                <a:gd name="T50" fmla="*/ 435 w 785"/>
                <a:gd name="T51" fmla="*/ 66 h 457"/>
                <a:gd name="T52" fmla="*/ 435 w 785"/>
                <a:gd name="T53" fmla="*/ 142 h 457"/>
                <a:gd name="T54" fmla="*/ 502 w 785"/>
                <a:gd name="T55" fmla="*/ 165 h 457"/>
                <a:gd name="T56" fmla="*/ 541 w 785"/>
                <a:gd name="T57" fmla="*/ 204 h 457"/>
                <a:gd name="T58" fmla="*/ 672 w 785"/>
                <a:gd name="T59" fmla="*/ 204 h 457"/>
                <a:gd name="T60" fmla="*/ 611 w 785"/>
                <a:gd name="T61" fmla="*/ 169 h 457"/>
                <a:gd name="T62" fmla="*/ 650 w 785"/>
                <a:gd name="T63" fmla="*/ 145 h 457"/>
                <a:gd name="T64" fmla="*/ 785 w 785"/>
                <a:gd name="T65" fmla="*/ 223 h 457"/>
                <a:gd name="T66" fmla="*/ 651 w 785"/>
                <a:gd name="T67" fmla="*/ 301 h 457"/>
                <a:gd name="T68" fmla="*/ 611 w 785"/>
                <a:gd name="T69" fmla="*/ 278 h 457"/>
                <a:gd name="T70" fmla="*/ 672 w 785"/>
                <a:gd name="T71" fmla="*/ 242 h 457"/>
                <a:gd name="T72" fmla="*/ 545 w 785"/>
                <a:gd name="T73" fmla="*/ 242 h 457"/>
                <a:gd name="T74" fmla="*/ 502 w 785"/>
                <a:gd name="T75" fmla="*/ 290 h 457"/>
                <a:gd name="T76" fmla="*/ 422 w 785"/>
                <a:gd name="T77" fmla="*/ 315 h 457"/>
                <a:gd name="T78" fmla="*/ 422 w 785"/>
                <a:gd name="T79" fmla="*/ 391 h 457"/>
                <a:gd name="T80" fmla="*/ 483 w 785"/>
                <a:gd name="T81" fmla="*/ 356 h 457"/>
                <a:gd name="T82" fmla="*/ 483 w 785"/>
                <a:gd name="T83" fmla="*/ 356 h 457"/>
                <a:gd name="T84" fmla="*/ 483 w 785"/>
                <a:gd name="T85" fmla="*/ 356 h 457"/>
                <a:gd name="T86" fmla="*/ 338 w 785"/>
                <a:gd name="T87" fmla="*/ 260 h 457"/>
                <a:gd name="T88" fmla="*/ 450 w 785"/>
                <a:gd name="T89" fmla="*/ 260 h 457"/>
                <a:gd name="T90" fmla="*/ 450 w 785"/>
                <a:gd name="T91" fmla="*/ 195 h 457"/>
                <a:gd name="T92" fmla="*/ 338 w 785"/>
                <a:gd name="T93" fmla="*/ 195 h 457"/>
                <a:gd name="T94" fmla="*/ 338 w 785"/>
                <a:gd name="T95" fmla="*/ 26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7">
                  <a:moveTo>
                    <a:pt x="483" y="356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7"/>
                    <a:pt x="389" y="457"/>
                    <a:pt x="389" y="457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6"/>
                    <a:pt x="295" y="356"/>
                    <a:pt x="295" y="356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2"/>
                    <a:pt x="286" y="290"/>
                  </a:cubicBezTo>
                  <a:cubicBezTo>
                    <a:pt x="266" y="279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5"/>
                    <a:pt x="174" y="285"/>
                    <a:pt x="174" y="285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6"/>
                    <a:pt x="369" y="66"/>
                    <a:pt x="369" y="66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6"/>
                    <a:pt x="435" y="66"/>
                    <a:pt x="435" y="66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90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9"/>
                    <a:pt x="611" y="169"/>
                    <a:pt x="611" y="169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1"/>
                    <a:pt x="651" y="301"/>
                    <a:pt x="651" y="301"/>
                  </a:cubicBezTo>
                  <a:cubicBezTo>
                    <a:pt x="611" y="278"/>
                    <a:pt x="611" y="278"/>
                    <a:pt x="611" y="278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60"/>
                    <a:pt x="526" y="277"/>
                    <a:pt x="502" y="290"/>
                  </a:cubicBezTo>
                  <a:cubicBezTo>
                    <a:pt x="480" y="303"/>
                    <a:pt x="451" y="312"/>
                    <a:pt x="422" y="315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未知">
              <a:extLst>
                <a:ext uri="{FF2B5EF4-FFF2-40B4-BE49-F238E27FC236}">
                  <a16:creationId xmlns:a16="http://schemas.microsoft.com/office/drawing/2014/main" id="{A8E2F2BE-7052-4834-BDBA-495776A61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2"/>
              <a:ext cx="416" cy="241"/>
            </a:xfrm>
            <a:custGeom>
              <a:avLst/>
              <a:gdLst>
                <a:gd name="T0" fmla="*/ 483 w 785"/>
                <a:gd name="T1" fmla="*/ 355 h 456"/>
                <a:gd name="T2" fmla="*/ 523 w 785"/>
                <a:gd name="T3" fmla="*/ 379 h 456"/>
                <a:gd name="T4" fmla="*/ 389 w 785"/>
                <a:gd name="T5" fmla="*/ 456 h 456"/>
                <a:gd name="T6" fmla="*/ 255 w 785"/>
                <a:gd name="T7" fmla="*/ 379 h 456"/>
                <a:gd name="T8" fmla="*/ 295 w 785"/>
                <a:gd name="T9" fmla="*/ 355 h 456"/>
                <a:gd name="T10" fmla="*/ 356 w 785"/>
                <a:gd name="T11" fmla="*/ 391 h 456"/>
                <a:gd name="T12" fmla="*/ 356 w 785"/>
                <a:gd name="T13" fmla="*/ 313 h 456"/>
                <a:gd name="T14" fmla="*/ 286 w 785"/>
                <a:gd name="T15" fmla="*/ 290 h 456"/>
                <a:gd name="T16" fmla="*/ 246 w 785"/>
                <a:gd name="T17" fmla="*/ 249 h 456"/>
                <a:gd name="T18" fmla="*/ 113 w 785"/>
                <a:gd name="T19" fmla="*/ 249 h 456"/>
                <a:gd name="T20" fmla="*/ 174 w 785"/>
                <a:gd name="T21" fmla="*/ 284 h 456"/>
                <a:gd name="T22" fmla="*/ 134 w 785"/>
                <a:gd name="T23" fmla="*/ 308 h 456"/>
                <a:gd name="T24" fmla="*/ 0 w 785"/>
                <a:gd name="T25" fmla="*/ 230 h 456"/>
                <a:gd name="T26" fmla="*/ 134 w 785"/>
                <a:gd name="T27" fmla="*/ 152 h 456"/>
                <a:gd name="T28" fmla="*/ 174 w 785"/>
                <a:gd name="T29" fmla="*/ 175 h 456"/>
                <a:gd name="T30" fmla="*/ 113 w 785"/>
                <a:gd name="T31" fmla="*/ 211 h 456"/>
                <a:gd name="T32" fmla="*/ 244 w 785"/>
                <a:gd name="T33" fmla="*/ 211 h 456"/>
                <a:gd name="T34" fmla="*/ 286 w 785"/>
                <a:gd name="T35" fmla="*/ 165 h 456"/>
                <a:gd name="T36" fmla="*/ 369 w 785"/>
                <a:gd name="T37" fmla="*/ 140 h 456"/>
                <a:gd name="T38" fmla="*/ 369 w 785"/>
                <a:gd name="T39" fmla="*/ 65 h 456"/>
                <a:gd name="T40" fmla="*/ 308 w 785"/>
                <a:gd name="T41" fmla="*/ 101 h 456"/>
                <a:gd name="T42" fmla="*/ 268 w 785"/>
                <a:gd name="T43" fmla="*/ 78 h 456"/>
                <a:gd name="T44" fmla="*/ 402 w 785"/>
                <a:gd name="T45" fmla="*/ 0 h 456"/>
                <a:gd name="T46" fmla="*/ 536 w 785"/>
                <a:gd name="T47" fmla="*/ 78 h 456"/>
                <a:gd name="T48" fmla="*/ 496 w 785"/>
                <a:gd name="T49" fmla="*/ 101 h 456"/>
                <a:gd name="T50" fmla="*/ 435 w 785"/>
                <a:gd name="T51" fmla="*/ 65 h 456"/>
                <a:gd name="T52" fmla="*/ 435 w 785"/>
                <a:gd name="T53" fmla="*/ 142 h 456"/>
                <a:gd name="T54" fmla="*/ 502 w 785"/>
                <a:gd name="T55" fmla="*/ 165 h 456"/>
                <a:gd name="T56" fmla="*/ 541 w 785"/>
                <a:gd name="T57" fmla="*/ 204 h 456"/>
                <a:gd name="T58" fmla="*/ 672 w 785"/>
                <a:gd name="T59" fmla="*/ 204 h 456"/>
                <a:gd name="T60" fmla="*/ 611 w 785"/>
                <a:gd name="T61" fmla="*/ 168 h 456"/>
                <a:gd name="T62" fmla="*/ 650 w 785"/>
                <a:gd name="T63" fmla="*/ 145 h 456"/>
                <a:gd name="T64" fmla="*/ 785 w 785"/>
                <a:gd name="T65" fmla="*/ 223 h 456"/>
                <a:gd name="T66" fmla="*/ 651 w 785"/>
                <a:gd name="T67" fmla="*/ 300 h 456"/>
                <a:gd name="T68" fmla="*/ 611 w 785"/>
                <a:gd name="T69" fmla="*/ 277 h 456"/>
                <a:gd name="T70" fmla="*/ 672 w 785"/>
                <a:gd name="T71" fmla="*/ 242 h 456"/>
                <a:gd name="T72" fmla="*/ 545 w 785"/>
                <a:gd name="T73" fmla="*/ 242 h 456"/>
                <a:gd name="T74" fmla="*/ 502 w 785"/>
                <a:gd name="T75" fmla="*/ 290 h 456"/>
                <a:gd name="T76" fmla="*/ 422 w 785"/>
                <a:gd name="T77" fmla="*/ 314 h 456"/>
                <a:gd name="T78" fmla="*/ 422 w 785"/>
                <a:gd name="T79" fmla="*/ 391 h 456"/>
                <a:gd name="T80" fmla="*/ 483 w 785"/>
                <a:gd name="T81" fmla="*/ 355 h 456"/>
                <a:gd name="T82" fmla="*/ 483 w 785"/>
                <a:gd name="T83" fmla="*/ 355 h 456"/>
                <a:gd name="T84" fmla="*/ 483 w 785"/>
                <a:gd name="T85" fmla="*/ 355 h 456"/>
                <a:gd name="T86" fmla="*/ 338 w 785"/>
                <a:gd name="T87" fmla="*/ 260 h 456"/>
                <a:gd name="T88" fmla="*/ 450 w 785"/>
                <a:gd name="T89" fmla="*/ 260 h 456"/>
                <a:gd name="T90" fmla="*/ 450 w 785"/>
                <a:gd name="T91" fmla="*/ 195 h 456"/>
                <a:gd name="T92" fmla="*/ 338 w 785"/>
                <a:gd name="T93" fmla="*/ 195 h 456"/>
                <a:gd name="T94" fmla="*/ 338 w 785"/>
                <a:gd name="T95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6">
                  <a:moveTo>
                    <a:pt x="483" y="355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6"/>
                    <a:pt x="389" y="456"/>
                    <a:pt x="389" y="456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5"/>
                    <a:pt x="295" y="355"/>
                    <a:pt x="295" y="355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1"/>
                    <a:pt x="286" y="290"/>
                  </a:cubicBezTo>
                  <a:cubicBezTo>
                    <a:pt x="266" y="278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4"/>
                    <a:pt x="174" y="284"/>
                    <a:pt x="174" y="284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74" y="175"/>
                    <a:pt x="174" y="175"/>
                    <a:pt x="174" y="175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5"/>
                    <a:pt x="435" y="65"/>
                    <a:pt x="435" y="65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89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8"/>
                    <a:pt x="611" y="168"/>
                    <a:pt x="611" y="168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0"/>
                    <a:pt x="651" y="300"/>
                    <a:pt x="651" y="300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59"/>
                    <a:pt x="526" y="276"/>
                    <a:pt x="502" y="290"/>
                  </a:cubicBezTo>
                  <a:cubicBezTo>
                    <a:pt x="480" y="303"/>
                    <a:pt x="451" y="311"/>
                    <a:pt x="422" y="314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未知">
              <a:extLst>
                <a:ext uri="{FF2B5EF4-FFF2-40B4-BE49-F238E27FC236}">
                  <a16:creationId xmlns:a16="http://schemas.microsoft.com/office/drawing/2014/main" id="{373CD734-11E4-4203-BBB2-799419E3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226"/>
              <a:ext cx="30" cy="48"/>
            </a:xfrm>
            <a:custGeom>
              <a:avLst/>
              <a:gdLst>
                <a:gd name="T0" fmla="*/ 27 w 56"/>
                <a:gd name="T1" fmla="*/ 5 h 92"/>
                <a:gd name="T2" fmla="*/ 46 w 56"/>
                <a:gd name="T3" fmla="*/ 21 h 92"/>
                <a:gd name="T4" fmla="*/ 54 w 56"/>
                <a:gd name="T5" fmla="*/ 45 h 92"/>
                <a:gd name="T6" fmla="*/ 40 w 56"/>
                <a:gd name="T7" fmla="*/ 36 h 92"/>
                <a:gd name="T8" fmla="*/ 27 w 56"/>
                <a:gd name="T9" fmla="*/ 17 h 92"/>
                <a:gd name="T10" fmla="*/ 20 w 56"/>
                <a:gd name="T11" fmla="*/ 15 h 92"/>
                <a:gd name="T12" fmla="*/ 17 w 56"/>
                <a:gd name="T13" fmla="*/ 20 h 92"/>
                <a:gd name="T14" fmla="*/ 20 w 56"/>
                <a:gd name="T15" fmla="*/ 28 h 92"/>
                <a:gd name="T16" fmla="*/ 36 w 56"/>
                <a:gd name="T17" fmla="*/ 43 h 92"/>
                <a:gd name="T18" fmla="*/ 48 w 56"/>
                <a:gd name="T19" fmla="*/ 55 h 92"/>
                <a:gd name="T20" fmla="*/ 56 w 56"/>
                <a:gd name="T21" fmla="*/ 77 h 92"/>
                <a:gd name="T22" fmla="*/ 49 w 56"/>
                <a:gd name="T23" fmla="*/ 90 h 92"/>
                <a:gd name="T24" fmla="*/ 28 w 56"/>
                <a:gd name="T25" fmla="*/ 85 h 92"/>
                <a:gd name="T26" fmla="*/ 9 w 56"/>
                <a:gd name="T27" fmla="*/ 67 h 92"/>
                <a:gd name="T28" fmla="*/ 0 w 56"/>
                <a:gd name="T29" fmla="*/ 42 h 92"/>
                <a:gd name="T30" fmla="*/ 14 w 56"/>
                <a:gd name="T31" fmla="*/ 50 h 92"/>
                <a:gd name="T32" fmla="*/ 19 w 56"/>
                <a:gd name="T33" fmla="*/ 63 h 92"/>
                <a:gd name="T34" fmla="*/ 29 w 56"/>
                <a:gd name="T35" fmla="*/ 72 h 92"/>
                <a:gd name="T36" fmla="*/ 37 w 56"/>
                <a:gd name="T37" fmla="*/ 75 h 92"/>
                <a:gd name="T38" fmla="*/ 42 w 56"/>
                <a:gd name="T39" fmla="*/ 70 h 92"/>
                <a:gd name="T40" fmla="*/ 32 w 56"/>
                <a:gd name="T41" fmla="*/ 55 h 92"/>
                <a:gd name="T42" fmla="*/ 13 w 56"/>
                <a:gd name="T43" fmla="*/ 37 h 92"/>
                <a:gd name="T44" fmla="*/ 2 w 56"/>
                <a:gd name="T45" fmla="*/ 13 h 92"/>
                <a:gd name="T46" fmla="*/ 10 w 56"/>
                <a:gd name="T47" fmla="*/ 1 h 92"/>
                <a:gd name="T48" fmla="*/ 27 w 56"/>
                <a:gd name="T49" fmla="*/ 5 h 92"/>
                <a:gd name="T50" fmla="*/ 27 w 56"/>
                <a:gd name="T51" fmla="*/ 5 h 92"/>
                <a:gd name="T52" fmla="*/ 27 w 56"/>
                <a:gd name="T53" fmla="*/ 5 h 92"/>
                <a:gd name="T54" fmla="*/ 27 w 56"/>
                <a:gd name="T55" fmla="*/ 5 h 92"/>
                <a:gd name="T56" fmla="*/ 27 w 56"/>
                <a:gd name="T5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92">
                  <a:moveTo>
                    <a:pt x="27" y="5"/>
                  </a:moveTo>
                  <a:cubicBezTo>
                    <a:pt x="35" y="9"/>
                    <a:pt x="41" y="15"/>
                    <a:pt x="46" y="21"/>
                  </a:cubicBezTo>
                  <a:cubicBezTo>
                    <a:pt x="51" y="28"/>
                    <a:pt x="54" y="36"/>
                    <a:pt x="54" y="4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29"/>
                    <a:pt x="35" y="22"/>
                    <a:pt x="27" y="17"/>
                  </a:cubicBezTo>
                  <a:cubicBezTo>
                    <a:pt x="24" y="16"/>
                    <a:pt x="22" y="15"/>
                    <a:pt x="20" y="15"/>
                  </a:cubicBezTo>
                  <a:cubicBezTo>
                    <a:pt x="18" y="16"/>
                    <a:pt x="17" y="17"/>
                    <a:pt x="17" y="20"/>
                  </a:cubicBezTo>
                  <a:cubicBezTo>
                    <a:pt x="17" y="23"/>
                    <a:pt x="18" y="26"/>
                    <a:pt x="20" y="28"/>
                  </a:cubicBezTo>
                  <a:cubicBezTo>
                    <a:pt x="22" y="30"/>
                    <a:pt x="27" y="35"/>
                    <a:pt x="36" y="43"/>
                  </a:cubicBezTo>
                  <a:cubicBezTo>
                    <a:pt x="42" y="48"/>
                    <a:pt x="45" y="52"/>
                    <a:pt x="48" y="55"/>
                  </a:cubicBezTo>
                  <a:cubicBezTo>
                    <a:pt x="53" y="62"/>
                    <a:pt x="56" y="69"/>
                    <a:pt x="56" y="77"/>
                  </a:cubicBezTo>
                  <a:cubicBezTo>
                    <a:pt x="56" y="84"/>
                    <a:pt x="54" y="88"/>
                    <a:pt x="49" y="90"/>
                  </a:cubicBezTo>
                  <a:cubicBezTo>
                    <a:pt x="44" y="92"/>
                    <a:pt x="37" y="90"/>
                    <a:pt x="28" y="85"/>
                  </a:cubicBezTo>
                  <a:cubicBezTo>
                    <a:pt x="20" y="81"/>
                    <a:pt x="14" y="75"/>
                    <a:pt x="9" y="67"/>
                  </a:cubicBezTo>
                  <a:cubicBezTo>
                    <a:pt x="3" y="59"/>
                    <a:pt x="0" y="51"/>
                    <a:pt x="0" y="4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5"/>
                    <a:pt x="16" y="59"/>
                    <a:pt x="19" y="63"/>
                  </a:cubicBezTo>
                  <a:cubicBezTo>
                    <a:pt x="21" y="67"/>
                    <a:pt x="25" y="70"/>
                    <a:pt x="29" y="72"/>
                  </a:cubicBezTo>
                  <a:cubicBezTo>
                    <a:pt x="32" y="74"/>
                    <a:pt x="35" y="75"/>
                    <a:pt x="37" y="75"/>
                  </a:cubicBezTo>
                  <a:cubicBezTo>
                    <a:pt x="40" y="76"/>
                    <a:pt x="42" y="74"/>
                    <a:pt x="42" y="70"/>
                  </a:cubicBezTo>
                  <a:cubicBezTo>
                    <a:pt x="42" y="66"/>
                    <a:pt x="38" y="61"/>
                    <a:pt x="32" y="55"/>
                  </a:cubicBezTo>
                  <a:cubicBezTo>
                    <a:pt x="20" y="44"/>
                    <a:pt x="14" y="38"/>
                    <a:pt x="13" y="37"/>
                  </a:cubicBezTo>
                  <a:cubicBezTo>
                    <a:pt x="6" y="29"/>
                    <a:pt x="2" y="22"/>
                    <a:pt x="2" y="13"/>
                  </a:cubicBezTo>
                  <a:cubicBezTo>
                    <a:pt x="2" y="6"/>
                    <a:pt x="5" y="2"/>
                    <a:pt x="10" y="1"/>
                  </a:cubicBezTo>
                  <a:cubicBezTo>
                    <a:pt x="15" y="0"/>
                    <a:pt x="21" y="1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未知">
              <a:extLst>
                <a:ext uri="{FF2B5EF4-FFF2-40B4-BE49-F238E27FC236}">
                  <a16:creationId xmlns:a16="http://schemas.microsoft.com/office/drawing/2014/main" id="{EE3739A1-4DE0-4761-BB89-010E6258A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238"/>
              <a:ext cx="46" cy="62"/>
            </a:xfrm>
            <a:custGeom>
              <a:avLst/>
              <a:gdLst>
                <a:gd name="T0" fmla="*/ 46 w 46"/>
                <a:gd name="T1" fmla="*/ 27 h 62"/>
                <a:gd name="T2" fmla="*/ 36 w 46"/>
                <a:gd name="T3" fmla="*/ 62 h 62"/>
                <a:gd name="T4" fmla="*/ 29 w 46"/>
                <a:gd name="T5" fmla="*/ 57 h 62"/>
                <a:gd name="T6" fmla="*/ 23 w 46"/>
                <a:gd name="T7" fmla="*/ 27 h 62"/>
                <a:gd name="T8" fmla="*/ 17 w 46"/>
                <a:gd name="T9" fmla="*/ 51 h 62"/>
                <a:gd name="T10" fmla="*/ 9 w 46"/>
                <a:gd name="T11" fmla="*/ 46 h 62"/>
                <a:gd name="T12" fmla="*/ 0 w 46"/>
                <a:gd name="T13" fmla="*/ 0 h 62"/>
                <a:gd name="T14" fmla="*/ 8 w 46"/>
                <a:gd name="T15" fmla="*/ 5 h 62"/>
                <a:gd name="T16" fmla="*/ 13 w 46"/>
                <a:gd name="T17" fmla="*/ 36 h 62"/>
                <a:gd name="T18" fmla="*/ 19 w 46"/>
                <a:gd name="T19" fmla="*/ 12 h 62"/>
                <a:gd name="T20" fmla="*/ 27 w 46"/>
                <a:gd name="T21" fmla="*/ 16 h 62"/>
                <a:gd name="T22" fmla="*/ 33 w 46"/>
                <a:gd name="T23" fmla="*/ 47 h 62"/>
                <a:gd name="T24" fmla="*/ 38 w 46"/>
                <a:gd name="T25" fmla="*/ 23 h 62"/>
                <a:gd name="T26" fmla="*/ 46 w 46"/>
                <a:gd name="T27" fmla="*/ 27 h 62"/>
                <a:gd name="T28" fmla="*/ 46 w 46"/>
                <a:gd name="T29" fmla="*/ 27 h 62"/>
                <a:gd name="T30" fmla="*/ 46 w 46"/>
                <a:gd name="T31" fmla="*/ 27 h 62"/>
                <a:gd name="T32" fmla="*/ 46 w 46"/>
                <a:gd name="T33" fmla="*/ 27 h 62"/>
                <a:gd name="T34" fmla="*/ 46 w 46"/>
                <a:gd name="T35" fmla="*/ 27 h 62"/>
                <a:gd name="T36" fmla="*/ 46 w 46"/>
                <a:gd name="T3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62">
                  <a:moveTo>
                    <a:pt x="46" y="27"/>
                  </a:moveTo>
                  <a:lnTo>
                    <a:pt x="36" y="62"/>
                  </a:lnTo>
                  <a:lnTo>
                    <a:pt x="29" y="57"/>
                  </a:lnTo>
                  <a:lnTo>
                    <a:pt x="23" y="27"/>
                  </a:lnTo>
                  <a:lnTo>
                    <a:pt x="17" y="51"/>
                  </a:lnTo>
                  <a:lnTo>
                    <a:pt x="9" y="46"/>
                  </a:lnTo>
                  <a:lnTo>
                    <a:pt x="0" y="0"/>
                  </a:lnTo>
                  <a:lnTo>
                    <a:pt x="8" y="5"/>
                  </a:lnTo>
                  <a:lnTo>
                    <a:pt x="13" y="36"/>
                  </a:lnTo>
                  <a:lnTo>
                    <a:pt x="19" y="12"/>
                  </a:lnTo>
                  <a:lnTo>
                    <a:pt x="27" y="16"/>
                  </a:lnTo>
                  <a:lnTo>
                    <a:pt x="33" y="47"/>
                  </a:lnTo>
                  <a:lnTo>
                    <a:pt x="38" y="23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未知">
              <a:extLst>
                <a:ext uri="{FF2B5EF4-FFF2-40B4-BE49-F238E27FC236}">
                  <a16:creationId xmlns:a16="http://schemas.microsoft.com/office/drawing/2014/main" id="{8A9D5E1C-C305-4563-B737-78D256BD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267"/>
              <a:ext cx="7" cy="45"/>
            </a:xfrm>
            <a:custGeom>
              <a:avLst/>
              <a:gdLst>
                <a:gd name="T0" fmla="*/ 7 w 7"/>
                <a:gd name="T1" fmla="*/ 5 h 45"/>
                <a:gd name="T2" fmla="*/ 7 w 7"/>
                <a:gd name="T3" fmla="*/ 45 h 45"/>
                <a:gd name="T4" fmla="*/ 0 w 7"/>
                <a:gd name="T5" fmla="*/ 41 h 45"/>
                <a:gd name="T6" fmla="*/ 0 w 7"/>
                <a:gd name="T7" fmla="*/ 0 h 45"/>
                <a:gd name="T8" fmla="*/ 7 w 7"/>
                <a:gd name="T9" fmla="*/ 5 h 45"/>
                <a:gd name="T10" fmla="*/ 7 w 7"/>
                <a:gd name="T11" fmla="*/ 5 h 45"/>
                <a:gd name="T12" fmla="*/ 7 w 7"/>
                <a:gd name="T13" fmla="*/ 5 h 45"/>
                <a:gd name="T14" fmla="*/ 7 w 7"/>
                <a:gd name="T15" fmla="*/ 5 h 45"/>
                <a:gd name="T16" fmla="*/ 7 w 7"/>
                <a:gd name="T17" fmla="*/ 5 h 45"/>
                <a:gd name="T18" fmla="*/ 7 w 7"/>
                <a:gd name="T1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5">
                  <a:moveTo>
                    <a:pt x="7" y="5"/>
                  </a:moveTo>
                  <a:lnTo>
                    <a:pt x="7" y="45"/>
                  </a:lnTo>
                  <a:lnTo>
                    <a:pt x="0" y="41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未知">
              <a:extLst>
                <a:ext uri="{FF2B5EF4-FFF2-40B4-BE49-F238E27FC236}">
                  <a16:creationId xmlns:a16="http://schemas.microsoft.com/office/drawing/2014/main" id="{A561761D-F51A-492B-B145-F1735015E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274"/>
              <a:ext cx="29" cy="51"/>
            </a:xfrm>
            <a:custGeom>
              <a:avLst/>
              <a:gdLst>
                <a:gd name="T0" fmla="*/ 29 w 29"/>
                <a:gd name="T1" fmla="*/ 17 h 51"/>
                <a:gd name="T2" fmla="*/ 29 w 29"/>
                <a:gd name="T3" fmla="*/ 24 h 51"/>
                <a:gd name="T4" fmla="*/ 19 w 29"/>
                <a:gd name="T5" fmla="*/ 18 h 51"/>
                <a:gd name="T6" fmla="*/ 19 w 29"/>
                <a:gd name="T7" fmla="*/ 51 h 51"/>
                <a:gd name="T8" fmla="*/ 11 w 29"/>
                <a:gd name="T9" fmla="*/ 46 h 51"/>
                <a:gd name="T10" fmla="*/ 11 w 29"/>
                <a:gd name="T11" fmla="*/ 14 h 51"/>
                <a:gd name="T12" fmla="*/ 0 w 29"/>
                <a:gd name="T13" fmla="*/ 7 h 51"/>
                <a:gd name="T14" fmla="*/ 0 w 29"/>
                <a:gd name="T15" fmla="*/ 0 h 51"/>
                <a:gd name="T16" fmla="*/ 29 w 29"/>
                <a:gd name="T17" fmla="*/ 17 h 51"/>
                <a:gd name="T18" fmla="*/ 29 w 29"/>
                <a:gd name="T19" fmla="*/ 17 h 51"/>
                <a:gd name="T20" fmla="*/ 29 w 29"/>
                <a:gd name="T21" fmla="*/ 17 h 51"/>
                <a:gd name="T22" fmla="*/ 29 w 29"/>
                <a:gd name="T23" fmla="*/ 17 h 51"/>
                <a:gd name="T24" fmla="*/ 29 w 29"/>
                <a:gd name="T25" fmla="*/ 17 h 51"/>
                <a:gd name="T26" fmla="*/ 29 w 29"/>
                <a:gd name="T27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1">
                  <a:moveTo>
                    <a:pt x="29" y="17"/>
                  </a:moveTo>
                  <a:lnTo>
                    <a:pt x="29" y="24"/>
                  </a:lnTo>
                  <a:lnTo>
                    <a:pt x="19" y="18"/>
                  </a:lnTo>
                  <a:lnTo>
                    <a:pt x="19" y="51"/>
                  </a:lnTo>
                  <a:lnTo>
                    <a:pt x="11" y="46"/>
                  </a:lnTo>
                  <a:lnTo>
                    <a:pt x="11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未知">
              <a:extLst>
                <a:ext uri="{FF2B5EF4-FFF2-40B4-BE49-F238E27FC236}">
                  <a16:creationId xmlns:a16="http://schemas.microsoft.com/office/drawing/2014/main" id="{0482080F-F8DE-4802-93C3-87336EA74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298"/>
              <a:ext cx="33" cy="48"/>
            </a:xfrm>
            <a:custGeom>
              <a:avLst/>
              <a:gdLst>
                <a:gd name="T0" fmla="*/ 33 w 62"/>
                <a:gd name="T1" fmla="*/ 7 h 92"/>
                <a:gd name="T2" fmla="*/ 52 w 62"/>
                <a:gd name="T3" fmla="*/ 25 h 92"/>
                <a:gd name="T4" fmla="*/ 62 w 62"/>
                <a:gd name="T5" fmla="*/ 50 h 92"/>
                <a:gd name="T6" fmla="*/ 48 w 62"/>
                <a:gd name="T7" fmla="*/ 42 h 92"/>
                <a:gd name="T8" fmla="*/ 43 w 62"/>
                <a:gd name="T9" fmla="*/ 30 h 92"/>
                <a:gd name="T10" fmla="*/ 33 w 62"/>
                <a:gd name="T11" fmla="*/ 21 h 92"/>
                <a:gd name="T12" fmla="*/ 19 w 62"/>
                <a:gd name="T13" fmla="*/ 21 h 92"/>
                <a:gd name="T14" fmla="*/ 15 w 62"/>
                <a:gd name="T15" fmla="*/ 36 h 92"/>
                <a:gd name="T16" fmla="*/ 19 w 62"/>
                <a:gd name="T17" fmla="*/ 56 h 92"/>
                <a:gd name="T18" fmla="*/ 33 w 62"/>
                <a:gd name="T19" fmla="*/ 72 h 92"/>
                <a:gd name="T20" fmla="*/ 43 w 62"/>
                <a:gd name="T21" fmla="*/ 74 h 92"/>
                <a:gd name="T22" fmla="*/ 48 w 62"/>
                <a:gd name="T23" fmla="*/ 64 h 92"/>
                <a:gd name="T24" fmla="*/ 62 w 62"/>
                <a:gd name="T25" fmla="*/ 72 h 92"/>
                <a:gd name="T26" fmla="*/ 53 w 62"/>
                <a:gd name="T27" fmla="*/ 90 h 92"/>
                <a:gd name="T28" fmla="*/ 33 w 62"/>
                <a:gd name="T29" fmla="*/ 86 h 92"/>
                <a:gd name="T30" fmla="*/ 9 w 62"/>
                <a:gd name="T31" fmla="*/ 61 h 92"/>
                <a:gd name="T32" fmla="*/ 0 w 62"/>
                <a:gd name="T33" fmla="*/ 28 h 92"/>
                <a:gd name="T34" fmla="*/ 9 w 62"/>
                <a:gd name="T35" fmla="*/ 4 h 92"/>
                <a:gd name="T36" fmla="*/ 33 w 62"/>
                <a:gd name="T37" fmla="*/ 7 h 92"/>
                <a:gd name="T38" fmla="*/ 33 w 62"/>
                <a:gd name="T39" fmla="*/ 7 h 92"/>
                <a:gd name="T40" fmla="*/ 33 w 62"/>
                <a:gd name="T41" fmla="*/ 7 h 92"/>
                <a:gd name="T42" fmla="*/ 33 w 62"/>
                <a:gd name="T43" fmla="*/ 7 h 92"/>
                <a:gd name="T44" fmla="*/ 33 w 62"/>
                <a:gd name="T45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92">
                  <a:moveTo>
                    <a:pt x="33" y="7"/>
                  </a:moveTo>
                  <a:cubicBezTo>
                    <a:pt x="41" y="11"/>
                    <a:pt x="47" y="17"/>
                    <a:pt x="52" y="25"/>
                  </a:cubicBezTo>
                  <a:cubicBezTo>
                    <a:pt x="58" y="33"/>
                    <a:pt x="61" y="41"/>
                    <a:pt x="62" y="5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38"/>
                    <a:pt x="46" y="34"/>
                    <a:pt x="43" y="30"/>
                  </a:cubicBezTo>
                  <a:cubicBezTo>
                    <a:pt x="40" y="26"/>
                    <a:pt x="37" y="23"/>
                    <a:pt x="33" y="21"/>
                  </a:cubicBezTo>
                  <a:cubicBezTo>
                    <a:pt x="27" y="17"/>
                    <a:pt x="22" y="17"/>
                    <a:pt x="19" y="21"/>
                  </a:cubicBezTo>
                  <a:cubicBezTo>
                    <a:pt x="16" y="24"/>
                    <a:pt x="15" y="29"/>
                    <a:pt x="15" y="36"/>
                  </a:cubicBezTo>
                  <a:cubicBezTo>
                    <a:pt x="15" y="44"/>
                    <a:pt x="16" y="50"/>
                    <a:pt x="19" y="56"/>
                  </a:cubicBezTo>
                  <a:cubicBezTo>
                    <a:pt x="22" y="63"/>
                    <a:pt x="27" y="69"/>
                    <a:pt x="33" y="72"/>
                  </a:cubicBezTo>
                  <a:cubicBezTo>
                    <a:pt x="37" y="75"/>
                    <a:pt x="41" y="75"/>
                    <a:pt x="43" y="74"/>
                  </a:cubicBezTo>
                  <a:cubicBezTo>
                    <a:pt x="46" y="72"/>
                    <a:pt x="47" y="69"/>
                    <a:pt x="48" y="6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1" y="81"/>
                    <a:pt x="58" y="87"/>
                    <a:pt x="53" y="90"/>
                  </a:cubicBezTo>
                  <a:cubicBezTo>
                    <a:pt x="48" y="92"/>
                    <a:pt x="41" y="91"/>
                    <a:pt x="33" y="86"/>
                  </a:cubicBezTo>
                  <a:cubicBezTo>
                    <a:pt x="23" y="81"/>
                    <a:pt x="15" y="72"/>
                    <a:pt x="9" y="61"/>
                  </a:cubicBezTo>
                  <a:cubicBezTo>
                    <a:pt x="3" y="50"/>
                    <a:pt x="0" y="39"/>
                    <a:pt x="0" y="28"/>
                  </a:cubicBezTo>
                  <a:cubicBezTo>
                    <a:pt x="0" y="16"/>
                    <a:pt x="3" y="8"/>
                    <a:pt x="9" y="4"/>
                  </a:cubicBezTo>
                  <a:cubicBezTo>
                    <a:pt x="15" y="0"/>
                    <a:pt x="23" y="1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未知">
              <a:extLst>
                <a:ext uri="{FF2B5EF4-FFF2-40B4-BE49-F238E27FC236}">
                  <a16:creationId xmlns:a16="http://schemas.microsoft.com/office/drawing/2014/main" id="{9243D942-BC7B-48D7-B9F5-82603D53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" y="314"/>
              <a:ext cx="30" cy="57"/>
            </a:xfrm>
            <a:custGeom>
              <a:avLst/>
              <a:gdLst>
                <a:gd name="T0" fmla="*/ 30 w 30"/>
                <a:gd name="T1" fmla="*/ 17 h 57"/>
                <a:gd name="T2" fmla="*/ 30 w 30"/>
                <a:gd name="T3" fmla="*/ 57 h 57"/>
                <a:gd name="T4" fmla="*/ 22 w 30"/>
                <a:gd name="T5" fmla="*/ 53 h 57"/>
                <a:gd name="T6" fmla="*/ 22 w 30"/>
                <a:gd name="T7" fmla="*/ 35 h 57"/>
                <a:gd name="T8" fmla="*/ 8 w 30"/>
                <a:gd name="T9" fmla="*/ 27 h 57"/>
                <a:gd name="T10" fmla="*/ 8 w 30"/>
                <a:gd name="T11" fmla="*/ 45 h 57"/>
                <a:gd name="T12" fmla="*/ 0 w 30"/>
                <a:gd name="T13" fmla="*/ 40 h 57"/>
                <a:gd name="T14" fmla="*/ 0 w 30"/>
                <a:gd name="T15" fmla="*/ 0 h 57"/>
                <a:gd name="T16" fmla="*/ 8 w 30"/>
                <a:gd name="T17" fmla="*/ 4 h 57"/>
                <a:gd name="T18" fmla="*/ 8 w 30"/>
                <a:gd name="T19" fmla="*/ 20 h 57"/>
                <a:gd name="T20" fmla="*/ 22 w 30"/>
                <a:gd name="T21" fmla="*/ 28 h 57"/>
                <a:gd name="T22" fmla="*/ 23 w 30"/>
                <a:gd name="T23" fmla="*/ 13 h 57"/>
                <a:gd name="T24" fmla="*/ 30 w 30"/>
                <a:gd name="T25" fmla="*/ 17 h 57"/>
                <a:gd name="T26" fmla="*/ 30 w 30"/>
                <a:gd name="T27" fmla="*/ 17 h 57"/>
                <a:gd name="T28" fmla="*/ 30 w 30"/>
                <a:gd name="T29" fmla="*/ 17 h 57"/>
                <a:gd name="T30" fmla="*/ 30 w 30"/>
                <a:gd name="T31" fmla="*/ 17 h 57"/>
                <a:gd name="T32" fmla="*/ 30 w 30"/>
                <a:gd name="T33" fmla="*/ 17 h 57"/>
                <a:gd name="T34" fmla="*/ 30 w 30"/>
                <a:gd name="T35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57">
                  <a:moveTo>
                    <a:pt x="30" y="17"/>
                  </a:moveTo>
                  <a:lnTo>
                    <a:pt x="30" y="57"/>
                  </a:lnTo>
                  <a:lnTo>
                    <a:pt x="22" y="53"/>
                  </a:lnTo>
                  <a:lnTo>
                    <a:pt x="22" y="35"/>
                  </a:lnTo>
                  <a:lnTo>
                    <a:pt x="8" y="27"/>
                  </a:lnTo>
                  <a:lnTo>
                    <a:pt x="8" y="45"/>
                  </a:lnTo>
                  <a:lnTo>
                    <a:pt x="0" y="4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20"/>
                  </a:lnTo>
                  <a:lnTo>
                    <a:pt x="22" y="28"/>
                  </a:lnTo>
                  <a:lnTo>
                    <a:pt x="23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18" name="Picture 30">
            <a:extLst>
              <a:ext uri="{FF2B5EF4-FFF2-40B4-BE49-F238E27FC236}">
                <a16:creationId xmlns:a16="http://schemas.microsoft.com/office/drawing/2014/main" id="{E7453780-EF91-417A-A1E0-2903367C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1">
            <a:extLst>
              <a:ext uri="{FF2B5EF4-FFF2-40B4-BE49-F238E27FC236}">
                <a16:creationId xmlns:a16="http://schemas.microsoft.com/office/drawing/2014/main" id="{C7E2F13E-D5DE-45A2-8937-D8B2DDFD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2">
            <a:extLst>
              <a:ext uri="{FF2B5EF4-FFF2-40B4-BE49-F238E27FC236}">
                <a16:creationId xmlns:a16="http://schemas.microsoft.com/office/drawing/2014/main" id="{4E368D4F-915E-4113-B015-AF9B3EB3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05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33">
            <a:extLst>
              <a:ext uri="{FF2B5EF4-FFF2-40B4-BE49-F238E27FC236}">
                <a16:creationId xmlns:a16="http://schemas.microsoft.com/office/drawing/2014/main" id="{F354E464-3ADF-4BE7-9A8A-292A25F4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2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 Box 34">
            <a:extLst>
              <a:ext uri="{FF2B5EF4-FFF2-40B4-BE49-F238E27FC236}">
                <a16:creationId xmlns:a16="http://schemas.microsoft.com/office/drawing/2014/main" id="{35EC21CB-0460-411B-9C9B-C07577FB7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316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0/1</a:t>
            </a:r>
          </a:p>
        </p:txBody>
      </p:sp>
      <p:sp>
        <p:nvSpPr>
          <p:cNvPr id="123" name="Text Box 35">
            <a:extLst>
              <a:ext uri="{FF2B5EF4-FFF2-40B4-BE49-F238E27FC236}">
                <a16:creationId xmlns:a16="http://schemas.microsoft.com/office/drawing/2014/main" id="{A79A9781-7BE2-4E72-B8FF-8C9D06FC1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743" y="4992826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0/2</a:t>
            </a:r>
          </a:p>
        </p:txBody>
      </p:sp>
      <p:sp>
        <p:nvSpPr>
          <p:cNvPr id="124" name="Text Box 36">
            <a:extLst>
              <a:ext uri="{FF2B5EF4-FFF2-40B4-BE49-F238E27FC236}">
                <a16:creationId xmlns:a16="http://schemas.microsoft.com/office/drawing/2014/main" id="{0E588890-ADDA-4B0E-B641-AEC844F88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42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0/3</a:t>
            </a:r>
          </a:p>
        </p:txBody>
      </p:sp>
      <p:sp>
        <p:nvSpPr>
          <p:cNvPr id="125" name="Text Box 37">
            <a:extLst>
              <a:ext uri="{FF2B5EF4-FFF2-40B4-BE49-F238E27FC236}">
                <a16:creationId xmlns:a16="http://schemas.microsoft.com/office/drawing/2014/main" id="{C3A6BCEE-A1D0-4271-A39F-47B394FDA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801" y="5013554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0/4</a:t>
            </a:r>
          </a:p>
        </p:txBody>
      </p:sp>
      <p:sp>
        <p:nvSpPr>
          <p:cNvPr id="126" name="Text Box 38">
            <a:extLst>
              <a:ext uri="{FF2B5EF4-FFF2-40B4-BE49-F238E27FC236}">
                <a16:creationId xmlns:a16="http://schemas.microsoft.com/office/drawing/2014/main" id="{237E11D5-4A90-4387-B7F1-6484ED68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236" y="4146187"/>
            <a:ext cx="3479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</a:p>
        </p:txBody>
      </p:sp>
      <p:sp>
        <p:nvSpPr>
          <p:cNvPr id="127" name="Text Box 39">
            <a:extLst>
              <a:ext uri="{FF2B5EF4-FFF2-40B4-BE49-F238E27FC236}">
                <a16:creationId xmlns:a16="http://schemas.microsoft.com/office/drawing/2014/main" id="{323C2726-CE88-49FA-AADB-BEC692F3B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852" y="5536093"/>
            <a:ext cx="35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</a:p>
        </p:txBody>
      </p:sp>
      <p:sp>
        <p:nvSpPr>
          <p:cNvPr id="128" name="Text Box 40">
            <a:extLst>
              <a:ext uri="{FF2B5EF4-FFF2-40B4-BE49-F238E27FC236}">
                <a16:creationId xmlns:a16="http://schemas.microsoft.com/office/drawing/2014/main" id="{64E83F9B-A443-4C78-9770-0CB51A9A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4105699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</a:p>
        </p:txBody>
      </p:sp>
      <p:sp>
        <p:nvSpPr>
          <p:cNvPr id="129" name="Text Box 41">
            <a:extLst>
              <a:ext uri="{FF2B5EF4-FFF2-40B4-BE49-F238E27FC236}">
                <a16:creationId xmlns:a16="http://schemas.microsoft.com/office/drawing/2014/main" id="{5CE3E4EB-49DB-4F34-83F8-EB1B1F0D2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5530355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</a:p>
        </p:txBody>
      </p:sp>
      <p:sp>
        <p:nvSpPr>
          <p:cNvPr id="131" name="Text Box 64">
            <a:extLst>
              <a:ext uri="{FF2B5EF4-FFF2-40B4-BE49-F238E27FC236}">
                <a16:creationId xmlns:a16="http://schemas.microsoft.com/office/drawing/2014/main" id="{D9CD9103-83D9-469B-BD49-46BAE1521B6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613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VLAN 10</a:t>
            </a:r>
          </a:p>
        </p:txBody>
      </p:sp>
      <p:sp>
        <p:nvSpPr>
          <p:cNvPr id="132" name="Text Box 65">
            <a:extLst>
              <a:ext uri="{FF2B5EF4-FFF2-40B4-BE49-F238E27FC236}">
                <a16:creationId xmlns:a16="http://schemas.microsoft.com/office/drawing/2014/main" id="{FD4316D8-A658-4C66-9506-39BB8A2ECD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145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VLAN 20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2CF73C-4D2D-4873-8D90-636C5C118B9C}"/>
              </a:ext>
            </a:extLst>
          </p:cNvPr>
          <p:cNvSpPr txBox="1"/>
          <p:nvPr/>
        </p:nvSpPr>
        <p:spPr>
          <a:xfrm>
            <a:off x="2231943" y="2910511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2992669-3A72-4F17-A6FD-67C798F68337}"/>
              </a:ext>
            </a:extLst>
          </p:cNvPr>
          <p:cNvSpPr txBox="1"/>
          <p:nvPr/>
        </p:nvSpPr>
        <p:spPr>
          <a:xfrm>
            <a:off x="8651245" y="2894647"/>
            <a:ext cx="159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graphicFrame>
        <p:nvGraphicFramePr>
          <p:cNvPr id="50" name="Group 42">
            <a:extLst>
              <a:ext uri="{FF2B5EF4-FFF2-40B4-BE49-F238E27FC236}">
                <a16:creationId xmlns:a16="http://schemas.microsoft.com/office/drawing/2014/main" id="{BF6A0B59-49D5-4448-AAAD-D2B0815BC8F2}"/>
              </a:ext>
            </a:extLst>
          </p:cNvPr>
          <p:cNvGraphicFramePr>
            <a:graphicFrameLocks noGrp="1"/>
          </p:cNvGraphicFramePr>
          <p:nvPr/>
        </p:nvGraphicFramePr>
        <p:xfrm>
          <a:off x="4741504" y="2194935"/>
          <a:ext cx="2879725" cy="134239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13983973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80892775"/>
                    </a:ext>
                  </a:extLst>
                </a:gridCol>
              </a:tblGrid>
              <a:tr h="334963">
                <a:tc gridSpan="2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Table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992365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VLAN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Protocol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51886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526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98397"/>
                  </a:ext>
                </a:extLst>
              </a:tr>
            </a:tbl>
          </a:graphicData>
        </a:graphic>
      </p:graphicFrame>
      <p:sp>
        <p:nvSpPr>
          <p:cNvPr id="51" name="文本框 50">
            <a:extLst>
              <a:ext uri="{FF2B5EF4-FFF2-40B4-BE49-F238E27FC236}">
                <a16:creationId xmlns:a16="http://schemas.microsoft.com/office/drawing/2014/main" id="{A727A49A-85A0-494D-95EA-FC25A812035B}"/>
              </a:ext>
            </a:extLst>
          </p:cNvPr>
          <p:cNvSpPr txBox="1"/>
          <p:nvPr/>
        </p:nvSpPr>
        <p:spPr>
          <a:xfrm>
            <a:off x="4541883" y="5887688"/>
            <a:ext cx="348539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4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通常需要主机的参与</a:t>
            </a:r>
            <a:r>
              <a:rPr lang="en-US" altLang="zh-CN" sz="24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676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虚拟局域网 </a:t>
            </a:r>
            <a:r>
              <a:rPr lang="en-US" altLang="zh-CN" dirty="0"/>
              <a:t>– </a:t>
            </a:r>
            <a:r>
              <a:rPr lang="zh-CN" altLang="en-US" dirty="0"/>
              <a:t>类型</a:t>
            </a:r>
            <a:r>
              <a:rPr lang="en-US" altLang="zh-CN" dirty="0"/>
              <a:t>4</a:t>
            </a:r>
            <a:r>
              <a:rPr lang="zh-CN" altLang="en-US" dirty="0"/>
              <a:t>：基于子网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子网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VLAN </a:t>
            </a:r>
          </a:p>
          <a:p>
            <a:pPr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灯片编号占位符 38">
            <a:extLst>
              <a:ext uri="{FF2B5EF4-FFF2-40B4-BE49-F238E27FC236}">
                <a16:creationId xmlns:a16="http://schemas.microsoft.com/office/drawing/2014/main" id="{A16B5D23-BC13-4208-918A-6E1DA7DF13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67</a:t>
            </a:fld>
            <a:endParaRPr kumimoji="1" lang="zh-CN" altLang="en-US" dirty="0"/>
          </a:p>
        </p:txBody>
      </p:sp>
      <p:sp>
        <p:nvSpPr>
          <p:cNvPr id="90" name="Rectangle 2">
            <a:extLst>
              <a:ext uri="{FF2B5EF4-FFF2-40B4-BE49-F238E27FC236}">
                <a16:creationId xmlns:a16="http://schemas.microsoft.com/office/drawing/2014/main" id="{4120EDF0-412B-4A76-804D-FC7722F72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5767" y="3130475"/>
            <a:ext cx="1354138" cy="3094544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BCAEB52-A137-4FBC-B18F-A1FF6B63E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1305" y="3130475"/>
            <a:ext cx="1354137" cy="3094544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93C0E338-9693-4768-A859-460E7000F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3991406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id="{C7567BCA-310C-4C34-BA36-3868E525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30" y="5359831"/>
            <a:ext cx="57626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Line 7">
            <a:extLst>
              <a:ext uri="{FF2B5EF4-FFF2-40B4-BE49-F238E27FC236}">
                <a16:creationId xmlns:a16="http://schemas.microsoft.com/office/drawing/2014/main" id="{06B87F5D-49B4-47C7-B106-42AD0EA01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391838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Line 8">
            <a:extLst>
              <a:ext uri="{FF2B5EF4-FFF2-40B4-BE49-F238E27FC236}">
                <a16:creationId xmlns:a16="http://schemas.microsoft.com/office/drawing/2014/main" id="{86A3DE69-4B1C-43C5-B327-03C96EBE9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5359831"/>
            <a:ext cx="576263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9">
            <a:extLst>
              <a:ext uri="{FF2B5EF4-FFF2-40B4-BE49-F238E27FC236}">
                <a16:creationId xmlns:a16="http://schemas.microsoft.com/office/drawing/2014/main" id="{0AFC17AA-12E8-4510-B9BB-7C93A473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2480" y="4999469"/>
            <a:ext cx="19431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Line 10">
            <a:extLst>
              <a:ext uri="{FF2B5EF4-FFF2-40B4-BE49-F238E27FC236}">
                <a16:creationId xmlns:a16="http://schemas.microsoft.com/office/drawing/2014/main" id="{A3962026-00DD-4A2A-B7E8-A36FDFAB5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6942" y="4710544"/>
            <a:ext cx="1800225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Line 11">
            <a:extLst>
              <a:ext uri="{FF2B5EF4-FFF2-40B4-BE49-F238E27FC236}">
                <a16:creationId xmlns:a16="http://schemas.microsoft.com/office/drawing/2014/main" id="{0613E86F-7FB0-4D63-834F-96D5749B7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999469"/>
            <a:ext cx="1728788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Line 12">
            <a:extLst>
              <a:ext uri="{FF2B5EF4-FFF2-40B4-BE49-F238E27FC236}">
                <a16:creationId xmlns:a16="http://schemas.microsoft.com/office/drawing/2014/main" id="{6BF78235-4FF0-4B0E-9C0B-48F09B164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4710544"/>
            <a:ext cx="17272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Line 13">
            <a:extLst>
              <a:ext uri="{FF2B5EF4-FFF2-40B4-BE49-F238E27FC236}">
                <a16:creationId xmlns:a16="http://schemas.microsoft.com/office/drawing/2014/main" id="{D79AF154-528A-4D0F-97C0-AB12AC22B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4192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1DD79A6A-EC66-4030-899F-6B929EE3C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192" y="3991406"/>
            <a:ext cx="0" cy="719138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Line 15">
            <a:extLst>
              <a:ext uri="{FF2B5EF4-FFF2-40B4-BE49-F238E27FC236}">
                <a16:creationId xmlns:a16="http://schemas.microsoft.com/office/drawing/2014/main" id="{2C3A4F40-4D34-4D96-A5B2-AFE840835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7167" y="3918381"/>
            <a:ext cx="0" cy="792163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Line 16">
            <a:extLst>
              <a:ext uri="{FF2B5EF4-FFF2-40B4-BE49-F238E27FC236}">
                <a16:creationId xmlns:a16="http://schemas.microsoft.com/office/drawing/2014/main" id="{EFFBC89A-1A47-4DAD-A558-323528E39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67" y="4999469"/>
            <a:ext cx="0" cy="36036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Group 17">
            <a:extLst>
              <a:ext uri="{FF2B5EF4-FFF2-40B4-BE49-F238E27FC236}">
                <a16:creationId xmlns:a16="http://schemas.microsoft.com/office/drawing/2014/main" id="{A1FB2C91-09B4-422C-97D3-8CD32F1DB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8517" y="4337481"/>
            <a:ext cx="1511300" cy="1093788"/>
            <a:chOff x="0" y="0"/>
            <a:chExt cx="576" cy="417"/>
          </a:xfrm>
        </p:grpSpPr>
        <p:sp>
          <p:nvSpPr>
            <p:cNvPr id="106" name="AutoShape 18">
              <a:extLst>
                <a:ext uri="{FF2B5EF4-FFF2-40B4-BE49-F238E27FC236}">
                  <a16:creationId xmlns:a16="http://schemas.microsoft.com/office/drawing/2014/main" id="{8D5B9358-5FCB-4C91-95EF-9AB41CBBFEE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未知">
              <a:extLst>
                <a:ext uri="{FF2B5EF4-FFF2-40B4-BE49-F238E27FC236}">
                  <a16:creationId xmlns:a16="http://schemas.microsoft.com/office/drawing/2014/main" id="{0F6F056B-26FE-49B1-A3E8-5A7948DB4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166"/>
              <a:ext cx="286" cy="252"/>
            </a:xfrm>
            <a:custGeom>
              <a:avLst/>
              <a:gdLst>
                <a:gd name="T0" fmla="*/ 286 w 286"/>
                <a:gd name="T1" fmla="*/ 0 h 252"/>
                <a:gd name="T2" fmla="*/ 286 w 286"/>
                <a:gd name="T3" fmla="*/ 85 h 252"/>
                <a:gd name="T4" fmla="*/ 0 w 286"/>
                <a:gd name="T5" fmla="*/ 252 h 252"/>
                <a:gd name="T6" fmla="*/ 0 w 286"/>
                <a:gd name="T7" fmla="*/ 166 h 252"/>
                <a:gd name="T8" fmla="*/ 286 w 286"/>
                <a:gd name="T9" fmla="*/ 0 h 252"/>
                <a:gd name="T10" fmla="*/ 286 w 286"/>
                <a:gd name="T11" fmla="*/ 0 h 252"/>
                <a:gd name="T12" fmla="*/ 286 w 286"/>
                <a:gd name="T13" fmla="*/ 0 h 252"/>
                <a:gd name="T14" fmla="*/ 286 w 286"/>
                <a:gd name="T15" fmla="*/ 0 h 252"/>
                <a:gd name="T16" fmla="*/ 286 w 286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252">
                  <a:moveTo>
                    <a:pt x="286" y="0"/>
                  </a:moveTo>
                  <a:lnTo>
                    <a:pt x="286" y="85"/>
                  </a:lnTo>
                  <a:lnTo>
                    <a:pt x="0" y="25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未知">
              <a:extLst>
                <a:ext uri="{FF2B5EF4-FFF2-40B4-BE49-F238E27FC236}">
                  <a16:creationId xmlns:a16="http://schemas.microsoft.com/office/drawing/2014/main" id="{1B87D39A-73CD-4359-9B94-98F7BC4B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6"/>
              <a:ext cx="288" cy="252"/>
            </a:xfrm>
            <a:custGeom>
              <a:avLst/>
              <a:gdLst>
                <a:gd name="T0" fmla="*/ 288 w 288"/>
                <a:gd name="T1" fmla="*/ 166 h 252"/>
                <a:gd name="T2" fmla="*/ 288 w 288"/>
                <a:gd name="T3" fmla="*/ 252 h 252"/>
                <a:gd name="T4" fmla="*/ 0 w 288"/>
                <a:gd name="T5" fmla="*/ 85 h 252"/>
                <a:gd name="T6" fmla="*/ 0 w 288"/>
                <a:gd name="T7" fmla="*/ 0 h 252"/>
                <a:gd name="T8" fmla="*/ 288 w 288"/>
                <a:gd name="T9" fmla="*/ 166 h 252"/>
                <a:gd name="T10" fmla="*/ 288 w 288"/>
                <a:gd name="T11" fmla="*/ 166 h 252"/>
                <a:gd name="T12" fmla="*/ 288 w 288"/>
                <a:gd name="T13" fmla="*/ 166 h 252"/>
                <a:gd name="T14" fmla="*/ 288 w 288"/>
                <a:gd name="T15" fmla="*/ 166 h 252"/>
                <a:gd name="T16" fmla="*/ 288 w 288"/>
                <a:gd name="T17" fmla="*/ 16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52">
                  <a:moveTo>
                    <a:pt x="288" y="166"/>
                  </a:moveTo>
                  <a:lnTo>
                    <a:pt x="288" y="252"/>
                  </a:lnTo>
                  <a:lnTo>
                    <a:pt x="0" y="85"/>
                  </a:lnTo>
                  <a:lnTo>
                    <a:pt x="0" y="0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lnTo>
                    <a:pt x="288" y="16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未知">
              <a:extLst>
                <a:ext uri="{FF2B5EF4-FFF2-40B4-BE49-F238E27FC236}">
                  <a16:creationId xmlns:a16="http://schemas.microsoft.com/office/drawing/2014/main" id="{E86FCF0A-26D5-4431-BFE3-0074CA98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574" cy="332"/>
            </a:xfrm>
            <a:custGeom>
              <a:avLst/>
              <a:gdLst>
                <a:gd name="T0" fmla="*/ 574 w 574"/>
                <a:gd name="T1" fmla="*/ 166 h 332"/>
                <a:gd name="T2" fmla="*/ 288 w 574"/>
                <a:gd name="T3" fmla="*/ 332 h 332"/>
                <a:gd name="T4" fmla="*/ 0 w 574"/>
                <a:gd name="T5" fmla="*/ 166 h 332"/>
                <a:gd name="T6" fmla="*/ 286 w 574"/>
                <a:gd name="T7" fmla="*/ 0 h 332"/>
                <a:gd name="T8" fmla="*/ 574 w 574"/>
                <a:gd name="T9" fmla="*/ 166 h 332"/>
                <a:gd name="T10" fmla="*/ 574 w 574"/>
                <a:gd name="T11" fmla="*/ 166 h 332"/>
                <a:gd name="T12" fmla="*/ 574 w 574"/>
                <a:gd name="T13" fmla="*/ 166 h 332"/>
                <a:gd name="T14" fmla="*/ 574 w 574"/>
                <a:gd name="T15" fmla="*/ 166 h 332"/>
                <a:gd name="T16" fmla="*/ 574 w 574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332">
                  <a:moveTo>
                    <a:pt x="574" y="166"/>
                  </a:moveTo>
                  <a:lnTo>
                    <a:pt x="288" y="332"/>
                  </a:lnTo>
                  <a:lnTo>
                    <a:pt x="0" y="166"/>
                  </a:lnTo>
                  <a:lnTo>
                    <a:pt x="286" y="0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lnTo>
                    <a:pt x="574" y="166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未知">
              <a:extLst>
                <a:ext uri="{FF2B5EF4-FFF2-40B4-BE49-F238E27FC236}">
                  <a16:creationId xmlns:a16="http://schemas.microsoft.com/office/drawing/2014/main" id="{DA63F8F0-85E7-4170-B55B-AF8E91EAA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8"/>
              <a:ext cx="416" cy="241"/>
            </a:xfrm>
            <a:custGeom>
              <a:avLst/>
              <a:gdLst>
                <a:gd name="T0" fmla="*/ 483 w 785"/>
                <a:gd name="T1" fmla="*/ 356 h 457"/>
                <a:gd name="T2" fmla="*/ 523 w 785"/>
                <a:gd name="T3" fmla="*/ 379 h 457"/>
                <a:gd name="T4" fmla="*/ 389 w 785"/>
                <a:gd name="T5" fmla="*/ 457 h 457"/>
                <a:gd name="T6" fmla="*/ 255 w 785"/>
                <a:gd name="T7" fmla="*/ 379 h 457"/>
                <a:gd name="T8" fmla="*/ 295 w 785"/>
                <a:gd name="T9" fmla="*/ 356 h 457"/>
                <a:gd name="T10" fmla="*/ 356 w 785"/>
                <a:gd name="T11" fmla="*/ 391 h 457"/>
                <a:gd name="T12" fmla="*/ 356 w 785"/>
                <a:gd name="T13" fmla="*/ 313 h 457"/>
                <a:gd name="T14" fmla="*/ 286 w 785"/>
                <a:gd name="T15" fmla="*/ 290 h 457"/>
                <a:gd name="T16" fmla="*/ 246 w 785"/>
                <a:gd name="T17" fmla="*/ 249 h 457"/>
                <a:gd name="T18" fmla="*/ 113 w 785"/>
                <a:gd name="T19" fmla="*/ 249 h 457"/>
                <a:gd name="T20" fmla="*/ 174 w 785"/>
                <a:gd name="T21" fmla="*/ 285 h 457"/>
                <a:gd name="T22" fmla="*/ 134 w 785"/>
                <a:gd name="T23" fmla="*/ 308 h 457"/>
                <a:gd name="T24" fmla="*/ 0 w 785"/>
                <a:gd name="T25" fmla="*/ 230 h 457"/>
                <a:gd name="T26" fmla="*/ 134 w 785"/>
                <a:gd name="T27" fmla="*/ 153 h 457"/>
                <a:gd name="T28" fmla="*/ 174 w 785"/>
                <a:gd name="T29" fmla="*/ 176 h 457"/>
                <a:gd name="T30" fmla="*/ 113 w 785"/>
                <a:gd name="T31" fmla="*/ 211 h 457"/>
                <a:gd name="T32" fmla="*/ 244 w 785"/>
                <a:gd name="T33" fmla="*/ 211 h 457"/>
                <a:gd name="T34" fmla="*/ 286 w 785"/>
                <a:gd name="T35" fmla="*/ 165 h 457"/>
                <a:gd name="T36" fmla="*/ 369 w 785"/>
                <a:gd name="T37" fmla="*/ 140 h 457"/>
                <a:gd name="T38" fmla="*/ 369 w 785"/>
                <a:gd name="T39" fmla="*/ 66 h 457"/>
                <a:gd name="T40" fmla="*/ 308 w 785"/>
                <a:gd name="T41" fmla="*/ 101 h 457"/>
                <a:gd name="T42" fmla="*/ 268 w 785"/>
                <a:gd name="T43" fmla="*/ 78 h 457"/>
                <a:gd name="T44" fmla="*/ 402 w 785"/>
                <a:gd name="T45" fmla="*/ 0 h 457"/>
                <a:gd name="T46" fmla="*/ 536 w 785"/>
                <a:gd name="T47" fmla="*/ 78 h 457"/>
                <a:gd name="T48" fmla="*/ 496 w 785"/>
                <a:gd name="T49" fmla="*/ 101 h 457"/>
                <a:gd name="T50" fmla="*/ 435 w 785"/>
                <a:gd name="T51" fmla="*/ 66 h 457"/>
                <a:gd name="T52" fmla="*/ 435 w 785"/>
                <a:gd name="T53" fmla="*/ 142 h 457"/>
                <a:gd name="T54" fmla="*/ 502 w 785"/>
                <a:gd name="T55" fmla="*/ 165 h 457"/>
                <a:gd name="T56" fmla="*/ 541 w 785"/>
                <a:gd name="T57" fmla="*/ 204 h 457"/>
                <a:gd name="T58" fmla="*/ 672 w 785"/>
                <a:gd name="T59" fmla="*/ 204 h 457"/>
                <a:gd name="T60" fmla="*/ 611 w 785"/>
                <a:gd name="T61" fmla="*/ 169 h 457"/>
                <a:gd name="T62" fmla="*/ 650 w 785"/>
                <a:gd name="T63" fmla="*/ 145 h 457"/>
                <a:gd name="T64" fmla="*/ 785 w 785"/>
                <a:gd name="T65" fmla="*/ 223 h 457"/>
                <a:gd name="T66" fmla="*/ 651 w 785"/>
                <a:gd name="T67" fmla="*/ 301 h 457"/>
                <a:gd name="T68" fmla="*/ 611 w 785"/>
                <a:gd name="T69" fmla="*/ 278 h 457"/>
                <a:gd name="T70" fmla="*/ 672 w 785"/>
                <a:gd name="T71" fmla="*/ 242 h 457"/>
                <a:gd name="T72" fmla="*/ 545 w 785"/>
                <a:gd name="T73" fmla="*/ 242 h 457"/>
                <a:gd name="T74" fmla="*/ 502 w 785"/>
                <a:gd name="T75" fmla="*/ 290 h 457"/>
                <a:gd name="T76" fmla="*/ 422 w 785"/>
                <a:gd name="T77" fmla="*/ 315 h 457"/>
                <a:gd name="T78" fmla="*/ 422 w 785"/>
                <a:gd name="T79" fmla="*/ 391 h 457"/>
                <a:gd name="T80" fmla="*/ 483 w 785"/>
                <a:gd name="T81" fmla="*/ 356 h 457"/>
                <a:gd name="T82" fmla="*/ 483 w 785"/>
                <a:gd name="T83" fmla="*/ 356 h 457"/>
                <a:gd name="T84" fmla="*/ 483 w 785"/>
                <a:gd name="T85" fmla="*/ 356 h 457"/>
                <a:gd name="T86" fmla="*/ 338 w 785"/>
                <a:gd name="T87" fmla="*/ 260 h 457"/>
                <a:gd name="T88" fmla="*/ 450 w 785"/>
                <a:gd name="T89" fmla="*/ 260 h 457"/>
                <a:gd name="T90" fmla="*/ 450 w 785"/>
                <a:gd name="T91" fmla="*/ 195 h 457"/>
                <a:gd name="T92" fmla="*/ 338 w 785"/>
                <a:gd name="T93" fmla="*/ 195 h 457"/>
                <a:gd name="T94" fmla="*/ 338 w 785"/>
                <a:gd name="T95" fmla="*/ 26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7">
                  <a:moveTo>
                    <a:pt x="483" y="356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7"/>
                    <a:pt x="389" y="457"/>
                    <a:pt x="389" y="457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6"/>
                    <a:pt x="295" y="356"/>
                    <a:pt x="295" y="356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2"/>
                    <a:pt x="286" y="290"/>
                  </a:cubicBezTo>
                  <a:cubicBezTo>
                    <a:pt x="266" y="279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5"/>
                    <a:pt x="174" y="285"/>
                    <a:pt x="174" y="285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6"/>
                    <a:pt x="369" y="66"/>
                    <a:pt x="369" y="66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6"/>
                    <a:pt x="435" y="66"/>
                    <a:pt x="435" y="66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90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9"/>
                    <a:pt x="611" y="169"/>
                    <a:pt x="611" y="169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1"/>
                    <a:pt x="651" y="301"/>
                    <a:pt x="651" y="301"/>
                  </a:cubicBezTo>
                  <a:cubicBezTo>
                    <a:pt x="611" y="278"/>
                    <a:pt x="611" y="278"/>
                    <a:pt x="611" y="278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60"/>
                    <a:pt x="526" y="277"/>
                    <a:pt x="502" y="290"/>
                  </a:cubicBezTo>
                  <a:cubicBezTo>
                    <a:pt x="480" y="303"/>
                    <a:pt x="451" y="312"/>
                    <a:pt x="422" y="315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ubicBezTo>
                    <a:pt x="483" y="356"/>
                    <a:pt x="483" y="356"/>
                    <a:pt x="483" y="356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未知">
              <a:extLst>
                <a:ext uri="{FF2B5EF4-FFF2-40B4-BE49-F238E27FC236}">
                  <a16:creationId xmlns:a16="http://schemas.microsoft.com/office/drawing/2014/main" id="{A8E2F2BE-7052-4834-BDBA-495776A61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" y="42"/>
              <a:ext cx="416" cy="241"/>
            </a:xfrm>
            <a:custGeom>
              <a:avLst/>
              <a:gdLst>
                <a:gd name="T0" fmla="*/ 483 w 785"/>
                <a:gd name="T1" fmla="*/ 355 h 456"/>
                <a:gd name="T2" fmla="*/ 523 w 785"/>
                <a:gd name="T3" fmla="*/ 379 h 456"/>
                <a:gd name="T4" fmla="*/ 389 w 785"/>
                <a:gd name="T5" fmla="*/ 456 h 456"/>
                <a:gd name="T6" fmla="*/ 255 w 785"/>
                <a:gd name="T7" fmla="*/ 379 h 456"/>
                <a:gd name="T8" fmla="*/ 295 w 785"/>
                <a:gd name="T9" fmla="*/ 355 h 456"/>
                <a:gd name="T10" fmla="*/ 356 w 785"/>
                <a:gd name="T11" fmla="*/ 391 h 456"/>
                <a:gd name="T12" fmla="*/ 356 w 785"/>
                <a:gd name="T13" fmla="*/ 313 h 456"/>
                <a:gd name="T14" fmla="*/ 286 w 785"/>
                <a:gd name="T15" fmla="*/ 290 h 456"/>
                <a:gd name="T16" fmla="*/ 246 w 785"/>
                <a:gd name="T17" fmla="*/ 249 h 456"/>
                <a:gd name="T18" fmla="*/ 113 w 785"/>
                <a:gd name="T19" fmla="*/ 249 h 456"/>
                <a:gd name="T20" fmla="*/ 174 w 785"/>
                <a:gd name="T21" fmla="*/ 284 h 456"/>
                <a:gd name="T22" fmla="*/ 134 w 785"/>
                <a:gd name="T23" fmla="*/ 308 h 456"/>
                <a:gd name="T24" fmla="*/ 0 w 785"/>
                <a:gd name="T25" fmla="*/ 230 h 456"/>
                <a:gd name="T26" fmla="*/ 134 w 785"/>
                <a:gd name="T27" fmla="*/ 152 h 456"/>
                <a:gd name="T28" fmla="*/ 174 w 785"/>
                <a:gd name="T29" fmla="*/ 175 h 456"/>
                <a:gd name="T30" fmla="*/ 113 w 785"/>
                <a:gd name="T31" fmla="*/ 211 h 456"/>
                <a:gd name="T32" fmla="*/ 244 w 785"/>
                <a:gd name="T33" fmla="*/ 211 h 456"/>
                <a:gd name="T34" fmla="*/ 286 w 785"/>
                <a:gd name="T35" fmla="*/ 165 h 456"/>
                <a:gd name="T36" fmla="*/ 369 w 785"/>
                <a:gd name="T37" fmla="*/ 140 h 456"/>
                <a:gd name="T38" fmla="*/ 369 w 785"/>
                <a:gd name="T39" fmla="*/ 65 h 456"/>
                <a:gd name="T40" fmla="*/ 308 w 785"/>
                <a:gd name="T41" fmla="*/ 101 h 456"/>
                <a:gd name="T42" fmla="*/ 268 w 785"/>
                <a:gd name="T43" fmla="*/ 78 h 456"/>
                <a:gd name="T44" fmla="*/ 402 w 785"/>
                <a:gd name="T45" fmla="*/ 0 h 456"/>
                <a:gd name="T46" fmla="*/ 536 w 785"/>
                <a:gd name="T47" fmla="*/ 78 h 456"/>
                <a:gd name="T48" fmla="*/ 496 w 785"/>
                <a:gd name="T49" fmla="*/ 101 h 456"/>
                <a:gd name="T50" fmla="*/ 435 w 785"/>
                <a:gd name="T51" fmla="*/ 65 h 456"/>
                <a:gd name="T52" fmla="*/ 435 w 785"/>
                <a:gd name="T53" fmla="*/ 142 h 456"/>
                <a:gd name="T54" fmla="*/ 502 w 785"/>
                <a:gd name="T55" fmla="*/ 165 h 456"/>
                <a:gd name="T56" fmla="*/ 541 w 785"/>
                <a:gd name="T57" fmla="*/ 204 h 456"/>
                <a:gd name="T58" fmla="*/ 672 w 785"/>
                <a:gd name="T59" fmla="*/ 204 h 456"/>
                <a:gd name="T60" fmla="*/ 611 w 785"/>
                <a:gd name="T61" fmla="*/ 168 h 456"/>
                <a:gd name="T62" fmla="*/ 650 w 785"/>
                <a:gd name="T63" fmla="*/ 145 h 456"/>
                <a:gd name="T64" fmla="*/ 785 w 785"/>
                <a:gd name="T65" fmla="*/ 223 h 456"/>
                <a:gd name="T66" fmla="*/ 651 w 785"/>
                <a:gd name="T67" fmla="*/ 300 h 456"/>
                <a:gd name="T68" fmla="*/ 611 w 785"/>
                <a:gd name="T69" fmla="*/ 277 h 456"/>
                <a:gd name="T70" fmla="*/ 672 w 785"/>
                <a:gd name="T71" fmla="*/ 242 h 456"/>
                <a:gd name="T72" fmla="*/ 545 w 785"/>
                <a:gd name="T73" fmla="*/ 242 h 456"/>
                <a:gd name="T74" fmla="*/ 502 w 785"/>
                <a:gd name="T75" fmla="*/ 290 h 456"/>
                <a:gd name="T76" fmla="*/ 422 w 785"/>
                <a:gd name="T77" fmla="*/ 314 h 456"/>
                <a:gd name="T78" fmla="*/ 422 w 785"/>
                <a:gd name="T79" fmla="*/ 391 h 456"/>
                <a:gd name="T80" fmla="*/ 483 w 785"/>
                <a:gd name="T81" fmla="*/ 355 h 456"/>
                <a:gd name="T82" fmla="*/ 483 w 785"/>
                <a:gd name="T83" fmla="*/ 355 h 456"/>
                <a:gd name="T84" fmla="*/ 483 w 785"/>
                <a:gd name="T85" fmla="*/ 355 h 456"/>
                <a:gd name="T86" fmla="*/ 338 w 785"/>
                <a:gd name="T87" fmla="*/ 260 h 456"/>
                <a:gd name="T88" fmla="*/ 450 w 785"/>
                <a:gd name="T89" fmla="*/ 260 h 456"/>
                <a:gd name="T90" fmla="*/ 450 w 785"/>
                <a:gd name="T91" fmla="*/ 195 h 456"/>
                <a:gd name="T92" fmla="*/ 338 w 785"/>
                <a:gd name="T93" fmla="*/ 195 h 456"/>
                <a:gd name="T94" fmla="*/ 338 w 785"/>
                <a:gd name="T95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5" h="456">
                  <a:moveTo>
                    <a:pt x="483" y="355"/>
                  </a:moveTo>
                  <a:cubicBezTo>
                    <a:pt x="523" y="379"/>
                    <a:pt x="523" y="379"/>
                    <a:pt x="523" y="379"/>
                  </a:cubicBezTo>
                  <a:cubicBezTo>
                    <a:pt x="389" y="456"/>
                    <a:pt x="389" y="456"/>
                    <a:pt x="389" y="456"/>
                  </a:cubicBezTo>
                  <a:cubicBezTo>
                    <a:pt x="255" y="379"/>
                    <a:pt x="255" y="379"/>
                    <a:pt x="255" y="379"/>
                  </a:cubicBezTo>
                  <a:cubicBezTo>
                    <a:pt x="295" y="355"/>
                    <a:pt x="295" y="355"/>
                    <a:pt x="295" y="355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13"/>
                    <a:pt x="356" y="313"/>
                    <a:pt x="356" y="313"/>
                  </a:cubicBezTo>
                  <a:cubicBezTo>
                    <a:pt x="330" y="309"/>
                    <a:pt x="306" y="301"/>
                    <a:pt x="286" y="290"/>
                  </a:cubicBezTo>
                  <a:cubicBezTo>
                    <a:pt x="266" y="278"/>
                    <a:pt x="253" y="264"/>
                    <a:pt x="246" y="249"/>
                  </a:cubicBezTo>
                  <a:cubicBezTo>
                    <a:pt x="113" y="249"/>
                    <a:pt x="113" y="249"/>
                    <a:pt x="113" y="249"/>
                  </a:cubicBezTo>
                  <a:cubicBezTo>
                    <a:pt x="174" y="284"/>
                    <a:pt x="174" y="284"/>
                    <a:pt x="174" y="284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74" y="175"/>
                    <a:pt x="174" y="175"/>
                    <a:pt x="174" y="175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244" y="211"/>
                    <a:pt x="244" y="211"/>
                    <a:pt x="244" y="211"/>
                  </a:cubicBezTo>
                  <a:cubicBezTo>
                    <a:pt x="249" y="194"/>
                    <a:pt x="263" y="178"/>
                    <a:pt x="286" y="165"/>
                  </a:cubicBezTo>
                  <a:cubicBezTo>
                    <a:pt x="309" y="151"/>
                    <a:pt x="339" y="143"/>
                    <a:pt x="369" y="140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536" y="78"/>
                    <a:pt x="536" y="78"/>
                    <a:pt x="536" y="78"/>
                  </a:cubicBezTo>
                  <a:cubicBezTo>
                    <a:pt x="496" y="101"/>
                    <a:pt x="496" y="101"/>
                    <a:pt x="496" y="101"/>
                  </a:cubicBezTo>
                  <a:cubicBezTo>
                    <a:pt x="435" y="65"/>
                    <a:pt x="435" y="65"/>
                    <a:pt x="435" y="65"/>
                  </a:cubicBezTo>
                  <a:cubicBezTo>
                    <a:pt x="435" y="87"/>
                    <a:pt x="435" y="117"/>
                    <a:pt x="435" y="142"/>
                  </a:cubicBezTo>
                  <a:cubicBezTo>
                    <a:pt x="460" y="146"/>
                    <a:pt x="483" y="154"/>
                    <a:pt x="502" y="165"/>
                  </a:cubicBezTo>
                  <a:cubicBezTo>
                    <a:pt x="521" y="176"/>
                    <a:pt x="534" y="189"/>
                    <a:pt x="541" y="204"/>
                  </a:cubicBezTo>
                  <a:cubicBezTo>
                    <a:pt x="672" y="204"/>
                    <a:pt x="672" y="204"/>
                    <a:pt x="672" y="204"/>
                  </a:cubicBezTo>
                  <a:cubicBezTo>
                    <a:pt x="611" y="168"/>
                    <a:pt x="611" y="168"/>
                    <a:pt x="611" y="168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785" y="223"/>
                    <a:pt x="785" y="223"/>
                    <a:pt x="785" y="223"/>
                  </a:cubicBezTo>
                  <a:cubicBezTo>
                    <a:pt x="651" y="300"/>
                    <a:pt x="651" y="300"/>
                    <a:pt x="651" y="300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37" y="242"/>
                    <a:pt x="587" y="242"/>
                    <a:pt x="545" y="242"/>
                  </a:cubicBezTo>
                  <a:cubicBezTo>
                    <a:pt x="540" y="259"/>
                    <a:pt x="526" y="276"/>
                    <a:pt x="502" y="290"/>
                  </a:cubicBezTo>
                  <a:cubicBezTo>
                    <a:pt x="480" y="303"/>
                    <a:pt x="451" y="311"/>
                    <a:pt x="422" y="314"/>
                  </a:cubicBezTo>
                  <a:cubicBezTo>
                    <a:pt x="422" y="391"/>
                    <a:pt x="422" y="391"/>
                    <a:pt x="422" y="391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ubicBezTo>
                    <a:pt x="483" y="355"/>
                    <a:pt x="483" y="355"/>
                    <a:pt x="483" y="355"/>
                  </a:cubicBezTo>
                  <a:close/>
                  <a:moveTo>
                    <a:pt x="338" y="260"/>
                  </a:moveTo>
                  <a:cubicBezTo>
                    <a:pt x="369" y="278"/>
                    <a:pt x="419" y="278"/>
                    <a:pt x="450" y="260"/>
                  </a:cubicBezTo>
                  <a:cubicBezTo>
                    <a:pt x="481" y="242"/>
                    <a:pt x="481" y="213"/>
                    <a:pt x="450" y="195"/>
                  </a:cubicBezTo>
                  <a:cubicBezTo>
                    <a:pt x="419" y="177"/>
                    <a:pt x="368" y="177"/>
                    <a:pt x="338" y="195"/>
                  </a:cubicBezTo>
                  <a:cubicBezTo>
                    <a:pt x="307" y="213"/>
                    <a:pt x="307" y="242"/>
                    <a:pt x="338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未知">
              <a:extLst>
                <a:ext uri="{FF2B5EF4-FFF2-40B4-BE49-F238E27FC236}">
                  <a16:creationId xmlns:a16="http://schemas.microsoft.com/office/drawing/2014/main" id="{373CD734-11E4-4203-BBB2-799419E3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226"/>
              <a:ext cx="30" cy="48"/>
            </a:xfrm>
            <a:custGeom>
              <a:avLst/>
              <a:gdLst>
                <a:gd name="T0" fmla="*/ 27 w 56"/>
                <a:gd name="T1" fmla="*/ 5 h 92"/>
                <a:gd name="T2" fmla="*/ 46 w 56"/>
                <a:gd name="T3" fmla="*/ 21 h 92"/>
                <a:gd name="T4" fmla="*/ 54 w 56"/>
                <a:gd name="T5" fmla="*/ 45 h 92"/>
                <a:gd name="T6" fmla="*/ 40 w 56"/>
                <a:gd name="T7" fmla="*/ 36 h 92"/>
                <a:gd name="T8" fmla="*/ 27 w 56"/>
                <a:gd name="T9" fmla="*/ 17 h 92"/>
                <a:gd name="T10" fmla="*/ 20 w 56"/>
                <a:gd name="T11" fmla="*/ 15 h 92"/>
                <a:gd name="T12" fmla="*/ 17 w 56"/>
                <a:gd name="T13" fmla="*/ 20 h 92"/>
                <a:gd name="T14" fmla="*/ 20 w 56"/>
                <a:gd name="T15" fmla="*/ 28 h 92"/>
                <a:gd name="T16" fmla="*/ 36 w 56"/>
                <a:gd name="T17" fmla="*/ 43 h 92"/>
                <a:gd name="T18" fmla="*/ 48 w 56"/>
                <a:gd name="T19" fmla="*/ 55 h 92"/>
                <a:gd name="T20" fmla="*/ 56 w 56"/>
                <a:gd name="T21" fmla="*/ 77 h 92"/>
                <a:gd name="T22" fmla="*/ 49 w 56"/>
                <a:gd name="T23" fmla="*/ 90 h 92"/>
                <a:gd name="T24" fmla="*/ 28 w 56"/>
                <a:gd name="T25" fmla="*/ 85 h 92"/>
                <a:gd name="T26" fmla="*/ 9 w 56"/>
                <a:gd name="T27" fmla="*/ 67 h 92"/>
                <a:gd name="T28" fmla="*/ 0 w 56"/>
                <a:gd name="T29" fmla="*/ 42 h 92"/>
                <a:gd name="T30" fmla="*/ 14 w 56"/>
                <a:gd name="T31" fmla="*/ 50 h 92"/>
                <a:gd name="T32" fmla="*/ 19 w 56"/>
                <a:gd name="T33" fmla="*/ 63 h 92"/>
                <a:gd name="T34" fmla="*/ 29 w 56"/>
                <a:gd name="T35" fmla="*/ 72 h 92"/>
                <a:gd name="T36" fmla="*/ 37 w 56"/>
                <a:gd name="T37" fmla="*/ 75 h 92"/>
                <a:gd name="T38" fmla="*/ 42 w 56"/>
                <a:gd name="T39" fmla="*/ 70 h 92"/>
                <a:gd name="T40" fmla="*/ 32 w 56"/>
                <a:gd name="T41" fmla="*/ 55 h 92"/>
                <a:gd name="T42" fmla="*/ 13 w 56"/>
                <a:gd name="T43" fmla="*/ 37 h 92"/>
                <a:gd name="T44" fmla="*/ 2 w 56"/>
                <a:gd name="T45" fmla="*/ 13 h 92"/>
                <a:gd name="T46" fmla="*/ 10 w 56"/>
                <a:gd name="T47" fmla="*/ 1 h 92"/>
                <a:gd name="T48" fmla="*/ 27 w 56"/>
                <a:gd name="T49" fmla="*/ 5 h 92"/>
                <a:gd name="T50" fmla="*/ 27 w 56"/>
                <a:gd name="T51" fmla="*/ 5 h 92"/>
                <a:gd name="T52" fmla="*/ 27 w 56"/>
                <a:gd name="T53" fmla="*/ 5 h 92"/>
                <a:gd name="T54" fmla="*/ 27 w 56"/>
                <a:gd name="T55" fmla="*/ 5 h 92"/>
                <a:gd name="T56" fmla="*/ 27 w 56"/>
                <a:gd name="T5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92">
                  <a:moveTo>
                    <a:pt x="27" y="5"/>
                  </a:moveTo>
                  <a:cubicBezTo>
                    <a:pt x="35" y="9"/>
                    <a:pt x="41" y="15"/>
                    <a:pt x="46" y="21"/>
                  </a:cubicBezTo>
                  <a:cubicBezTo>
                    <a:pt x="51" y="28"/>
                    <a:pt x="54" y="36"/>
                    <a:pt x="54" y="4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29"/>
                    <a:pt x="35" y="22"/>
                    <a:pt x="27" y="17"/>
                  </a:cubicBezTo>
                  <a:cubicBezTo>
                    <a:pt x="24" y="16"/>
                    <a:pt x="22" y="15"/>
                    <a:pt x="20" y="15"/>
                  </a:cubicBezTo>
                  <a:cubicBezTo>
                    <a:pt x="18" y="16"/>
                    <a:pt x="17" y="17"/>
                    <a:pt x="17" y="20"/>
                  </a:cubicBezTo>
                  <a:cubicBezTo>
                    <a:pt x="17" y="23"/>
                    <a:pt x="18" y="26"/>
                    <a:pt x="20" y="28"/>
                  </a:cubicBezTo>
                  <a:cubicBezTo>
                    <a:pt x="22" y="30"/>
                    <a:pt x="27" y="35"/>
                    <a:pt x="36" y="43"/>
                  </a:cubicBezTo>
                  <a:cubicBezTo>
                    <a:pt x="42" y="48"/>
                    <a:pt x="45" y="52"/>
                    <a:pt x="48" y="55"/>
                  </a:cubicBezTo>
                  <a:cubicBezTo>
                    <a:pt x="53" y="62"/>
                    <a:pt x="56" y="69"/>
                    <a:pt x="56" y="77"/>
                  </a:cubicBezTo>
                  <a:cubicBezTo>
                    <a:pt x="56" y="84"/>
                    <a:pt x="54" y="88"/>
                    <a:pt x="49" y="90"/>
                  </a:cubicBezTo>
                  <a:cubicBezTo>
                    <a:pt x="44" y="92"/>
                    <a:pt x="37" y="90"/>
                    <a:pt x="28" y="85"/>
                  </a:cubicBezTo>
                  <a:cubicBezTo>
                    <a:pt x="20" y="81"/>
                    <a:pt x="14" y="75"/>
                    <a:pt x="9" y="67"/>
                  </a:cubicBezTo>
                  <a:cubicBezTo>
                    <a:pt x="3" y="59"/>
                    <a:pt x="0" y="51"/>
                    <a:pt x="0" y="4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5"/>
                    <a:pt x="16" y="59"/>
                    <a:pt x="19" y="63"/>
                  </a:cubicBezTo>
                  <a:cubicBezTo>
                    <a:pt x="21" y="67"/>
                    <a:pt x="25" y="70"/>
                    <a:pt x="29" y="72"/>
                  </a:cubicBezTo>
                  <a:cubicBezTo>
                    <a:pt x="32" y="74"/>
                    <a:pt x="35" y="75"/>
                    <a:pt x="37" y="75"/>
                  </a:cubicBezTo>
                  <a:cubicBezTo>
                    <a:pt x="40" y="76"/>
                    <a:pt x="42" y="74"/>
                    <a:pt x="42" y="70"/>
                  </a:cubicBezTo>
                  <a:cubicBezTo>
                    <a:pt x="42" y="66"/>
                    <a:pt x="38" y="61"/>
                    <a:pt x="32" y="55"/>
                  </a:cubicBezTo>
                  <a:cubicBezTo>
                    <a:pt x="20" y="44"/>
                    <a:pt x="14" y="38"/>
                    <a:pt x="13" y="37"/>
                  </a:cubicBezTo>
                  <a:cubicBezTo>
                    <a:pt x="6" y="29"/>
                    <a:pt x="2" y="22"/>
                    <a:pt x="2" y="13"/>
                  </a:cubicBezTo>
                  <a:cubicBezTo>
                    <a:pt x="2" y="6"/>
                    <a:pt x="5" y="2"/>
                    <a:pt x="10" y="1"/>
                  </a:cubicBezTo>
                  <a:cubicBezTo>
                    <a:pt x="15" y="0"/>
                    <a:pt x="21" y="1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未知">
              <a:extLst>
                <a:ext uri="{FF2B5EF4-FFF2-40B4-BE49-F238E27FC236}">
                  <a16:creationId xmlns:a16="http://schemas.microsoft.com/office/drawing/2014/main" id="{EE3739A1-4DE0-4761-BB89-010E6258A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238"/>
              <a:ext cx="46" cy="62"/>
            </a:xfrm>
            <a:custGeom>
              <a:avLst/>
              <a:gdLst>
                <a:gd name="T0" fmla="*/ 46 w 46"/>
                <a:gd name="T1" fmla="*/ 27 h 62"/>
                <a:gd name="T2" fmla="*/ 36 w 46"/>
                <a:gd name="T3" fmla="*/ 62 h 62"/>
                <a:gd name="T4" fmla="*/ 29 w 46"/>
                <a:gd name="T5" fmla="*/ 57 h 62"/>
                <a:gd name="T6" fmla="*/ 23 w 46"/>
                <a:gd name="T7" fmla="*/ 27 h 62"/>
                <a:gd name="T8" fmla="*/ 17 w 46"/>
                <a:gd name="T9" fmla="*/ 51 h 62"/>
                <a:gd name="T10" fmla="*/ 9 w 46"/>
                <a:gd name="T11" fmla="*/ 46 h 62"/>
                <a:gd name="T12" fmla="*/ 0 w 46"/>
                <a:gd name="T13" fmla="*/ 0 h 62"/>
                <a:gd name="T14" fmla="*/ 8 w 46"/>
                <a:gd name="T15" fmla="*/ 5 h 62"/>
                <a:gd name="T16" fmla="*/ 13 w 46"/>
                <a:gd name="T17" fmla="*/ 36 h 62"/>
                <a:gd name="T18" fmla="*/ 19 w 46"/>
                <a:gd name="T19" fmla="*/ 12 h 62"/>
                <a:gd name="T20" fmla="*/ 27 w 46"/>
                <a:gd name="T21" fmla="*/ 16 h 62"/>
                <a:gd name="T22" fmla="*/ 33 w 46"/>
                <a:gd name="T23" fmla="*/ 47 h 62"/>
                <a:gd name="T24" fmla="*/ 38 w 46"/>
                <a:gd name="T25" fmla="*/ 23 h 62"/>
                <a:gd name="T26" fmla="*/ 46 w 46"/>
                <a:gd name="T27" fmla="*/ 27 h 62"/>
                <a:gd name="T28" fmla="*/ 46 w 46"/>
                <a:gd name="T29" fmla="*/ 27 h 62"/>
                <a:gd name="T30" fmla="*/ 46 w 46"/>
                <a:gd name="T31" fmla="*/ 27 h 62"/>
                <a:gd name="T32" fmla="*/ 46 w 46"/>
                <a:gd name="T33" fmla="*/ 27 h 62"/>
                <a:gd name="T34" fmla="*/ 46 w 46"/>
                <a:gd name="T35" fmla="*/ 27 h 62"/>
                <a:gd name="T36" fmla="*/ 46 w 46"/>
                <a:gd name="T3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62">
                  <a:moveTo>
                    <a:pt x="46" y="27"/>
                  </a:moveTo>
                  <a:lnTo>
                    <a:pt x="36" y="62"/>
                  </a:lnTo>
                  <a:lnTo>
                    <a:pt x="29" y="57"/>
                  </a:lnTo>
                  <a:lnTo>
                    <a:pt x="23" y="27"/>
                  </a:lnTo>
                  <a:lnTo>
                    <a:pt x="17" y="51"/>
                  </a:lnTo>
                  <a:lnTo>
                    <a:pt x="9" y="46"/>
                  </a:lnTo>
                  <a:lnTo>
                    <a:pt x="0" y="0"/>
                  </a:lnTo>
                  <a:lnTo>
                    <a:pt x="8" y="5"/>
                  </a:lnTo>
                  <a:lnTo>
                    <a:pt x="13" y="36"/>
                  </a:lnTo>
                  <a:lnTo>
                    <a:pt x="19" y="12"/>
                  </a:lnTo>
                  <a:lnTo>
                    <a:pt x="27" y="16"/>
                  </a:lnTo>
                  <a:lnTo>
                    <a:pt x="33" y="47"/>
                  </a:lnTo>
                  <a:lnTo>
                    <a:pt x="38" y="23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未知">
              <a:extLst>
                <a:ext uri="{FF2B5EF4-FFF2-40B4-BE49-F238E27FC236}">
                  <a16:creationId xmlns:a16="http://schemas.microsoft.com/office/drawing/2014/main" id="{8A9D5E1C-C305-4563-B737-78D256BD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267"/>
              <a:ext cx="7" cy="45"/>
            </a:xfrm>
            <a:custGeom>
              <a:avLst/>
              <a:gdLst>
                <a:gd name="T0" fmla="*/ 7 w 7"/>
                <a:gd name="T1" fmla="*/ 5 h 45"/>
                <a:gd name="T2" fmla="*/ 7 w 7"/>
                <a:gd name="T3" fmla="*/ 45 h 45"/>
                <a:gd name="T4" fmla="*/ 0 w 7"/>
                <a:gd name="T5" fmla="*/ 41 h 45"/>
                <a:gd name="T6" fmla="*/ 0 w 7"/>
                <a:gd name="T7" fmla="*/ 0 h 45"/>
                <a:gd name="T8" fmla="*/ 7 w 7"/>
                <a:gd name="T9" fmla="*/ 5 h 45"/>
                <a:gd name="T10" fmla="*/ 7 w 7"/>
                <a:gd name="T11" fmla="*/ 5 h 45"/>
                <a:gd name="T12" fmla="*/ 7 w 7"/>
                <a:gd name="T13" fmla="*/ 5 h 45"/>
                <a:gd name="T14" fmla="*/ 7 w 7"/>
                <a:gd name="T15" fmla="*/ 5 h 45"/>
                <a:gd name="T16" fmla="*/ 7 w 7"/>
                <a:gd name="T17" fmla="*/ 5 h 45"/>
                <a:gd name="T18" fmla="*/ 7 w 7"/>
                <a:gd name="T1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5">
                  <a:moveTo>
                    <a:pt x="7" y="5"/>
                  </a:moveTo>
                  <a:lnTo>
                    <a:pt x="7" y="45"/>
                  </a:lnTo>
                  <a:lnTo>
                    <a:pt x="0" y="41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未知">
              <a:extLst>
                <a:ext uri="{FF2B5EF4-FFF2-40B4-BE49-F238E27FC236}">
                  <a16:creationId xmlns:a16="http://schemas.microsoft.com/office/drawing/2014/main" id="{A561761D-F51A-492B-B145-F1735015E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274"/>
              <a:ext cx="29" cy="51"/>
            </a:xfrm>
            <a:custGeom>
              <a:avLst/>
              <a:gdLst>
                <a:gd name="T0" fmla="*/ 29 w 29"/>
                <a:gd name="T1" fmla="*/ 17 h 51"/>
                <a:gd name="T2" fmla="*/ 29 w 29"/>
                <a:gd name="T3" fmla="*/ 24 h 51"/>
                <a:gd name="T4" fmla="*/ 19 w 29"/>
                <a:gd name="T5" fmla="*/ 18 h 51"/>
                <a:gd name="T6" fmla="*/ 19 w 29"/>
                <a:gd name="T7" fmla="*/ 51 h 51"/>
                <a:gd name="T8" fmla="*/ 11 w 29"/>
                <a:gd name="T9" fmla="*/ 46 h 51"/>
                <a:gd name="T10" fmla="*/ 11 w 29"/>
                <a:gd name="T11" fmla="*/ 14 h 51"/>
                <a:gd name="T12" fmla="*/ 0 w 29"/>
                <a:gd name="T13" fmla="*/ 7 h 51"/>
                <a:gd name="T14" fmla="*/ 0 w 29"/>
                <a:gd name="T15" fmla="*/ 0 h 51"/>
                <a:gd name="T16" fmla="*/ 29 w 29"/>
                <a:gd name="T17" fmla="*/ 17 h 51"/>
                <a:gd name="T18" fmla="*/ 29 w 29"/>
                <a:gd name="T19" fmla="*/ 17 h 51"/>
                <a:gd name="T20" fmla="*/ 29 w 29"/>
                <a:gd name="T21" fmla="*/ 17 h 51"/>
                <a:gd name="T22" fmla="*/ 29 w 29"/>
                <a:gd name="T23" fmla="*/ 17 h 51"/>
                <a:gd name="T24" fmla="*/ 29 w 29"/>
                <a:gd name="T25" fmla="*/ 17 h 51"/>
                <a:gd name="T26" fmla="*/ 29 w 29"/>
                <a:gd name="T27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1">
                  <a:moveTo>
                    <a:pt x="29" y="17"/>
                  </a:moveTo>
                  <a:lnTo>
                    <a:pt x="29" y="24"/>
                  </a:lnTo>
                  <a:lnTo>
                    <a:pt x="19" y="18"/>
                  </a:lnTo>
                  <a:lnTo>
                    <a:pt x="19" y="51"/>
                  </a:lnTo>
                  <a:lnTo>
                    <a:pt x="11" y="46"/>
                  </a:lnTo>
                  <a:lnTo>
                    <a:pt x="11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未知">
              <a:extLst>
                <a:ext uri="{FF2B5EF4-FFF2-40B4-BE49-F238E27FC236}">
                  <a16:creationId xmlns:a16="http://schemas.microsoft.com/office/drawing/2014/main" id="{0482080F-F8DE-4802-93C3-87336EA74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298"/>
              <a:ext cx="33" cy="48"/>
            </a:xfrm>
            <a:custGeom>
              <a:avLst/>
              <a:gdLst>
                <a:gd name="T0" fmla="*/ 33 w 62"/>
                <a:gd name="T1" fmla="*/ 7 h 92"/>
                <a:gd name="T2" fmla="*/ 52 w 62"/>
                <a:gd name="T3" fmla="*/ 25 h 92"/>
                <a:gd name="T4" fmla="*/ 62 w 62"/>
                <a:gd name="T5" fmla="*/ 50 h 92"/>
                <a:gd name="T6" fmla="*/ 48 w 62"/>
                <a:gd name="T7" fmla="*/ 42 h 92"/>
                <a:gd name="T8" fmla="*/ 43 w 62"/>
                <a:gd name="T9" fmla="*/ 30 h 92"/>
                <a:gd name="T10" fmla="*/ 33 w 62"/>
                <a:gd name="T11" fmla="*/ 21 h 92"/>
                <a:gd name="T12" fmla="*/ 19 w 62"/>
                <a:gd name="T13" fmla="*/ 21 h 92"/>
                <a:gd name="T14" fmla="*/ 15 w 62"/>
                <a:gd name="T15" fmla="*/ 36 h 92"/>
                <a:gd name="T16" fmla="*/ 19 w 62"/>
                <a:gd name="T17" fmla="*/ 56 h 92"/>
                <a:gd name="T18" fmla="*/ 33 w 62"/>
                <a:gd name="T19" fmla="*/ 72 h 92"/>
                <a:gd name="T20" fmla="*/ 43 w 62"/>
                <a:gd name="T21" fmla="*/ 74 h 92"/>
                <a:gd name="T22" fmla="*/ 48 w 62"/>
                <a:gd name="T23" fmla="*/ 64 h 92"/>
                <a:gd name="T24" fmla="*/ 62 w 62"/>
                <a:gd name="T25" fmla="*/ 72 h 92"/>
                <a:gd name="T26" fmla="*/ 53 w 62"/>
                <a:gd name="T27" fmla="*/ 90 h 92"/>
                <a:gd name="T28" fmla="*/ 33 w 62"/>
                <a:gd name="T29" fmla="*/ 86 h 92"/>
                <a:gd name="T30" fmla="*/ 9 w 62"/>
                <a:gd name="T31" fmla="*/ 61 h 92"/>
                <a:gd name="T32" fmla="*/ 0 w 62"/>
                <a:gd name="T33" fmla="*/ 28 h 92"/>
                <a:gd name="T34" fmla="*/ 9 w 62"/>
                <a:gd name="T35" fmla="*/ 4 h 92"/>
                <a:gd name="T36" fmla="*/ 33 w 62"/>
                <a:gd name="T37" fmla="*/ 7 h 92"/>
                <a:gd name="T38" fmla="*/ 33 w 62"/>
                <a:gd name="T39" fmla="*/ 7 h 92"/>
                <a:gd name="T40" fmla="*/ 33 w 62"/>
                <a:gd name="T41" fmla="*/ 7 h 92"/>
                <a:gd name="T42" fmla="*/ 33 w 62"/>
                <a:gd name="T43" fmla="*/ 7 h 92"/>
                <a:gd name="T44" fmla="*/ 33 w 62"/>
                <a:gd name="T45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92">
                  <a:moveTo>
                    <a:pt x="33" y="7"/>
                  </a:moveTo>
                  <a:cubicBezTo>
                    <a:pt x="41" y="11"/>
                    <a:pt x="47" y="17"/>
                    <a:pt x="52" y="25"/>
                  </a:cubicBezTo>
                  <a:cubicBezTo>
                    <a:pt x="58" y="33"/>
                    <a:pt x="61" y="41"/>
                    <a:pt x="62" y="5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38"/>
                    <a:pt x="46" y="34"/>
                    <a:pt x="43" y="30"/>
                  </a:cubicBezTo>
                  <a:cubicBezTo>
                    <a:pt x="40" y="26"/>
                    <a:pt x="37" y="23"/>
                    <a:pt x="33" y="21"/>
                  </a:cubicBezTo>
                  <a:cubicBezTo>
                    <a:pt x="27" y="17"/>
                    <a:pt x="22" y="17"/>
                    <a:pt x="19" y="21"/>
                  </a:cubicBezTo>
                  <a:cubicBezTo>
                    <a:pt x="16" y="24"/>
                    <a:pt x="15" y="29"/>
                    <a:pt x="15" y="36"/>
                  </a:cubicBezTo>
                  <a:cubicBezTo>
                    <a:pt x="15" y="44"/>
                    <a:pt x="16" y="50"/>
                    <a:pt x="19" y="56"/>
                  </a:cubicBezTo>
                  <a:cubicBezTo>
                    <a:pt x="22" y="63"/>
                    <a:pt x="27" y="69"/>
                    <a:pt x="33" y="72"/>
                  </a:cubicBezTo>
                  <a:cubicBezTo>
                    <a:pt x="37" y="75"/>
                    <a:pt x="41" y="75"/>
                    <a:pt x="43" y="74"/>
                  </a:cubicBezTo>
                  <a:cubicBezTo>
                    <a:pt x="46" y="72"/>
                    <a:pt x="47" y="69"/>
                    <a:pt x="48" y="6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1" y="81"/>
                    <a:pt x="58" y="87"/>
                    <a:pt x="53" y="90"/>
                  </a:cubicBezTo>
                  <a:cubicBezTo>
                    <a:pt x="48" y="92"/>
                    <a:pt x="41" y="91"/>
                    <a:pt x="33" y="86"/>
                  </a:cubicBezTo>
                  <a:cubicBezTo>
                    <a:pt x="23" y="81"/>
                    <a:pt x="15" y="72"/>
                    <a:pt x="9" y="61"/>
                  </a:cubicBezTo>
                  <a:cubicBezTo>
                    <a:pt x="3" y="50"/>
                    <a:pt x="0" y="39"/>
                    <a:pt x="0" y="28"/>
                  </a:cubicBezTo>
                  <a:cubicBezTo>
                    <a:pt x="0" y="16"/>
                    <a:pt x="3" y="8"/>
                    <a:pt x="9" y="4"/>
                  </a:cubicBezTo>
                  <a:cubicBezTo>
                    <a:pt x="15" y="0"/>
                    <a:pt x="23" y="1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未知">
              <a:extLst>
                <a:ext uri="{FF2B5EF4-FFF2-40B4-BE49-F238E27FC236}">
                  <a16:creationId xmlns:a16="http://schemas.microsoft.com/office/drawing/2014/main" id="{9243D942-BC7B-48D7-B9F5-82603D53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" y="314"/>
              <a:ext cx="30" cy="57"/>
            </a:xfrm>
            <a:custGeom>
              <a:avLst/>
              <a:gdLst>
                <a:gd name="T0" fmla="*/ 30 w 30"/>
                <a:gd name="T1" fmla="*/ 17 h 57"/>
                <a:gd name="T2" fmla="*/ 30 w 30"/>
                <a:gd name="T3" fmla="*/ 57 h 57"/>
                <a:gd name="T4" fmla="*/ 22 w 30"/>
                <a:gd name="T5" fmla="*/ 53 h 57"/>
                <a:gd name="T6" fmla="*/ 22 w 30"/>
                <a:gd name="T7" fmla="*/ 35 h 57"/>
                <a:gd name="T8" fmla="*/ 8 w 30"/>
                <a:gd name="T9" fmla="*/ 27 h 57"/>
                <a:gd name="T10" fmla="*/ 8 w 30"/>
                <a:gd name="T11" fmla="*/ 45 h 57"/>
                <a:gd name="T12" fmla="*/ 0 w 30"/>
                <a:gd name="T13" fmla="*/ 40 h 57"/>
                <a:gd name="T14" fmla="*/ 0 w 30"/>
                <a:gd name="T15" fmla="*/ 0 h 57"/>
                <a:gd name="T16" fmla="*/ 8 w 30"/>
                <a:gd name="T17" fmla="*/ 4 h 57"/>
                <a:gd name="T18" fmla="*/ 8 w 30"/>
                <a:gd name="T19" fmla="*/ 20 h 57"/>
                <a:gd name="T20" fmla="*/ 22 w 30"/>
                <a:gd name="T21" fmla="*/ 28 h 57"/>
                <a:gd name="T22" fmla="*/ 23 w 30"/>
                <a:gd name="T23" fmla="*/ 13 h 57"/>
                <a:gd name="T24" fmla="*/ 30 w 30"/>
                <a:gd name="T25" fmla="*/ 17 h 57"/>
                <a:gd name="T26" fmla="*/ 30 w 30"/>
                <a:gd name="T27" fmla="*/ 17 h 57"/>
                <a:gd name="T28" fmla="*/ 30 w 30"/>
                <a:gd name="T29" fmla="*/ 17 h 57"/>
                <a:gd name="T30" fmla="*/ 30 w 30"/>
                <a:gd name="T31" fmla="*/ 17 h 57"/>
                <a:gd name="T32" fmla="*/ 30 w 30"/>
                <a:gd name="T33" fmla="*/ 17 h 57"/>
                <a:gd name="T34" fmla="*/ 30 w 30"/>
                <a:gd name="T35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57">
                  <a:moveTo>
                    <a:pt x="30" y="17"/>
                  </a:moveTo>
                  <a:lnTo>
                    <a:pt x="30" y="57"/>
                  </a:lnTo>
                  <a:lnTo>
                    <a:pt x="22" y="53"/>
                  </a:lnTo>
                  <a:lnTo>
                    <a:pt x="22" y="35"/>
                  </a:lnTo>
                  <a:lnTo>
                    <a:pt x="8" y="27"/>
                  </a:lnTo>
                  <a:lnTo>
                    <a:pt x="8" y="45"/>
                  </a:lnTo>
                  <a:lnTo>
                    <a:pt x="0" y="4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20"/>
                  </a:lnTo>
                  <a:lnTo>
                    <a:pt x="22" y="28"/>
                  </a:lnTo>
                  <a:lnTo>
                    <a:pt x="23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8" name="Picture 30">
            <a:extLst>
              <a:ext uri="{FF2B5EF4-FFF2-40B4-BE49-F238E27FC236}">
                <a16:creationId xmlns:a16="http://schemas.microsoft.com/office/drawing/2014/main" id="{E7453780-EF91-417A-A1E0-2903367C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1">
            <a:extLst>
              <a:ext uri="{FF2B5EF4-FFF2-40B4-BE49-F238E27FC236}">
                <a16:creationId xmlns:a16="http://schemas.microsoft.com/office/drawing/2014/main" id="{C7E2F13E-D5DE-45A2-8937-D8B2DDFD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67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2">
            <a:extLst>
              <a:ext uri="{FF2B5EF4-FFF2-40B4-BE49-F238E27FC236}">
                <a16:creationId xmlns:a16="http://schemas.microsoft.com/office/drawing/2014/main" id="{4E368D4F-915E-4113-B015-AF9B3EB3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05" y="3486581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33">
            <a:extLst>
              <a:ext uri="{FF2B5EF4-FFF2-40B4-BE49-F238E27FC236}">
                <a16:creationId xmlns:a16="http://schemas.microsoft.com/office/drawing/2014/main" id="{F354E464-3ADF-4BE7-9A8A-292A25F4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2" y="4855006"/>
            <a:ext cx="7207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 Box 34">
            <a:extLst>
              <a:ext uri="{FF2B5EF4-FFF2-40B4-BE49-F238E27FC236}">
                <a16:creationId xmlns:a16="http://schemas.microsoft.com/office/drawing/2014/main" id="{35EC21CB-0460-411B-9C9B-C07577FB7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316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</a:p>
        </p:txBody>
      </p:sp>
      <p:sp>
        <p:nvSpPr>
          <p:cNvPr id="123" name="Text Box 35">
            <a:extLst>
              <a:ext uri="{FF2B5EF4-FFF2-40B4-BE49-F238E27FC236}">
                <a16:creationId xmlns:a16="http://schemas.microsoft.com/office/drawing/2014/main" id="{A79A9781-7BE2-4E72-B8FF-8C9D06FC1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743" y="4992826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0/2</a:t>
            </a:r>
          </a:p>
        </p:txBody>
      </p:sp>
      <p:sp>
        <p:nvSpPr>
          <p:cNvPr id="124" name="Text Box 36">
            <a:extLst>
              <a:ext uri="{FF2B5EF4-FFF2-40B4-BE49-F238E27FC236}">
                <a16:creationId xmlns:a16="http://schemas.microsoft.com/office/drawing/2014/main" id="{0E588890-ADDA-4B0E-B641-AEC844F88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42" y="4390348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0/3</a:t>
            </a:r>
          </a:p>
        </p:txBody>
      </p:sp>
      <p:sp>
        <p:nvSpPr>
          <p:cNvPr id="125" name="Text Box 37">
            <a:extLst>
              <a:ext uri="{FF2B5EF4-FFF2-40B4-BE49-F238E27FC236}">
                <a16:creationId xmlns:a16="http://schemas.microsoft.com/office/drawing/2014/main" id="{C3A6BCEE-A1D0-4271-A39F-47B394FDA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801" y="5013554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0/4</a:t>
            </a:r>
          </a:p>
        </p:txBody>
      </p:sp>
      <p:sp>
        <p:nvSpPr>
          <p:cNvPr id="126" name="Text Box 38">
            <a:extLst>
              <a:ext uri="{FF2B5EF4-FFF2-40B4-BE49-F238E27FC236}">
                <a16:creationId xmlns:a16="http://schemas.microsoft.com/office/drawing/2014/main" id="{237E11D5-4A90-4387-B7F1-6484ED68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236" y="4146187"/>
            <a:ext cx="3479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27" name="Text Box 39">
            <a:extLst>
              <a:ext uri="{FF2B5EF4-FFF2-40B4-BE49-F238E27FC236}">
                <a16:creationId xmlns:a16="http://schemas.microsoft.com/office/drawing/2014/main" id="{323C2726-CE88-49FA-AADB-BEC692F3B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852" y="5536093"/>
            <a:ext cx="35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28" name="Text Box 40">
            <a:extLst>
              <a:ext uri="{FF2B5EF4-FFF2-40B4-BE49-F238E27FC236}">
                <a16:creationId xmlns:a16="http://schemas.microsoft.com/office/drawing/2014/main" id="{64E83F9B-A443-4C78-9770-0CB51A9A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4105699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29" name="Text Box 41">
            <a:extLst>
              <a:ext uri="{FF2B5EF4-FFF2-40B4-BE49-F238E27FC236}">
                <a16:creationId xmlns:a16="http://schemas.microsoft.com/office/drawing/2014/main" id="{5CE3E4EB-49DB-4F34-83F8-EB1B1F0D2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67" y="5530355"/>
            <a:ext cx="371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131" name="Text Box 64">
            <a:extLst>
              <a:ext uri="{FF2B5EF4-FFF2-40B4-BE49-F238E27FC236}">
                <a16:creationId xmlns:a16="http://schemas.microsoft.com/office/drawing/2014/main" id="{D9CD9103-83D9-469B-BD49-46BAE1521B6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613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VLAN 10</a:t>
            </a:r>
          </a:p>
        </p:txBody>
      </p:sp>
      <p:sp>
        <p:nvSpPr>
          <p:cNvPr id="132" name="Text Box 65">
            <a:extLst>
              <a:ext uri="{FF2B5EF4-FFF2-40B4-BE49-F238E27FC236}">
                <a16:creationId xmlns:a16="http://schemas.microsoft.com/office/drawing/2014/main" id="{FD4316D8-A658-4C66-9506-39BB8A2ECD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14505" y="5888469"/>
            <a:ext cx="1384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VLAN 20</a:t>
            </a:r>
          </a:p>
        </p:txBody>
      </p:sp>
      <p:graphicFrame>
        <p:nvGraphicFramePr>
          <p:cNvPr id="50" name="Group 42">
            <a:extLst>
              <a:ext uri="{FF2B5EF4-FFF2-40B4-BE49-F238E27FC236}">
                <a16:creationId xmlns:a16="http://schemas.microsoft.com/office/drawing/2014/main" id="{BF6A0B59-49D5-4448-AAAD-D2B0815BC8F2}"/>
              </a:ext>
            </a:extLst>
          </p:cNvPr>
          <p:cNvGraphicFramePr>
            <a:graphicFrameLocks noGrp="1"/>
          </p:cNvGraphicFramePr>
          <p:nvPr/>
        </p:nvGraphicFramePr>
        <p:xfrm>
          <a:off x="4741504" y="2194935"/>
          <a:ext cx="2879725" cy="134239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13983973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80892775"/>
                    </a:ext>
                  </a:extLst>
                </a:gridCol>
              </a:tblGrid>
              <a:tr h="334963">
                <a:tc gridSpan="2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 Table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992365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IP子网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51886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172.16.1.0/24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526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385763" indent="7143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862013" indent="523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Times New Roman" panose="02020603050405020304" pitchFamily="18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281113" indent="904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1700213" indent="128588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1574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6146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0718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529013" indent="128588" fontAlgn="base">
                        <a:spcBef>
                          <a:spcPct val="10000"/>
                        </a:spcBef>
                        <a:spcAft>
                          <a:spcPct val="25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172.16.2.0/24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98397"/>
                  </a:ext>
                </a:extLst>
              </a:tr>
            </a:tbl>
          </a:graphicData>
        </a:graphic>
      </p:graphicFrame>
      <p:sp>
        <p:nvSpPr>
          <p:cNvPr id="49" name="Text Box 38">
            <a:extLst>
              <a:ext uri="{FF2B5EF4-FFF2-40B4-BE49-F238E27FC236}">
                <a16:creationId xmlns:a16="http://schemas.microsoft.com/office/drawing/2014/main" id="{AF217CBC-264C-49B3-AFD9-ADDE89BBA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011" y="3214675"/>
            <a:ext cx="151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172.16.1.1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/24</a:t>
            </a:r>
          </a:p>
        </p:txBody>
      </p:sp>
      <p:sp>
        <p:nvSpPr>
          <p:cNvPr id="54" name="Text Box 38">
            <a:extLst>
              <a:ext uri="{FF2B5EF4-FFF2-40B4-BE49-F238E27FC236}">
                <a16:creationId xmlns:a16="http://schemas.microsoft.com/office/drawing/2014/main" id="{C078AEB0-FC1A-41F0-BA3E-D44AA6DC7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36" y="4580369"/>
            <a:ext cx="151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172.16.1.2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/24</a:t>
            </a:r>
          </a:p>
        </p:txBody>
      </p:sp>
      <p:sp>
        <p:nvSpPr>
          <p:cNvPr id="55" name="Text Box 38">
            <a:extLst>
              <a:ext uri="{FF2B5EF4-FFF2-40B4-BE49-F238E27FC236}">
                <a16:creationId xmlns:a16="http://schemas.microsoft.com/office/drawing/2014/main" id="{0961C6FA-D7A4-4064-A22C-7AE8CE1E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917" y="3212738"/>
            <a:ext cx="151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172.16.2.1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/24</a:t>
            </a:r>
          </a:p>
        </p:txBody>
      </p:sp>
      <p:sp>
        <p:nvSpPr>
          <p:cNvPr id="56" name="Text Box 38">
            <a:extLst>
              <a:ext uri="{FF2B5EF4-FFF2-40B4-BE49-F238E27FC236}">
                <a16:creationId xmlns:a16="http://schemas.microsoft.com/office/drawing/2014/main" id="{8D3409C0-5B98-4EDC-B0F3-98BA213C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846" y="4583551"/>
            <a:ext cx="151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172.16.2.2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/24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9A37D6-2579-46D2-8FC8-E94FEBF90B0C}"/>
              </a:ext>
            </a:extLst>
          </p:cNvPr>
          <p:cNvSpPr txBox="1"/>
          <p:nvPr/>
        </p:nvSpPr>
        <p:spPr>
          <a:xfrm>
            <a:off x="4145118" y="5907349"/>
            <a:ext cx="422156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一个子网就是一个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endParaRPr lang="en-US" altLang="zh-CN" sz="2400" kern="10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323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8C269-7C0E-426F-B97C-2C596A72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跨多交换机的虚拟局域网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DE93D8-3970-425F-A88C-13038F6FA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Rectangle 111">
            <a:extLst>
              <a:ext uri="{FF2B5EF4-FFF2-40B4-BE49-F238E27FC236}">
                <a16:creationId xmlns:a16="http://schemas.microsoft.com/office/drawing/2014/main" id="{F00F020A-1A76-4F2D-9999-A6C8C5DD8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2103438"/>
            <a:ext cx="279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77">
            <a:extLst>
              <a:ext uri="{FF2B5EF4-FFF2-40B4-BE49-F238E27FC236}">
                <a16:creationId xmlns:a16="http://schemas.microsoft.com/office/drawing/2014/main" id="{E02A1BE8-DD1F-4B57-9BA2-A7DF9143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1" y="2108201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77">
            <a:extLst>
              <a:ext uri="{FF2B5EF4-FFF2-40B4-BE49-F238E27FC236}">
                <a16:creationId xmlns:a16="http://schemas.microsoft.com/office/drawing/2014/main" id="{F7401B1E-4CB1-4819-B96B-4488D707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814" y="2108201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7">
            <a:extLst>
              <a:ext uri="{FF2B5EF4-FFF2-40B4-BE49-F238E27FC236}">
                <a16:creationId xmlns:a16="http://schemas.microsoft.com/office/drawing/2014/main" id="{455D2524-8B5B-4375-805D-3277B8F74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2112963"/>
            <a:ext cx="276225" cy="2333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57">
            <a:extLst>
              <a:ext uri="{FF2B5EF4-FFF2-40B4-BE49-F238E27FC236}">
                <a16:creationId xmlns:a16="http://schemas.microsoft.com/office/drawing/2014/main" id="{A12967FD-D037-4C78-B3C7-2C3B40A6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1881188"/>
            <a:ext cx="280987" cy="2143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156">
            <a:extLst>
              <a:ext uri="{FF2B5EF4-FFF2-40B4-BE49-F238E27FC236}">
                <a16:creationId xmlns:a16="http://schemas.microsoft.com/office/drawing/2014/main" id="{0A09EA4B-7514-42C8-B4F6-C6E40E5BB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6" y="2105026"/>
            <a:ext cx="309563" cy="2333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90507C2-BB82-41AC-933F-97CB85B23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632885"/>
            <a:ext cx="11125200" cy="82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indent="-231775">
              <a:defRPr/>
            </a:pPr>
            <a:r>
              <a:rPr lang="en-US" sz="2400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trunk port: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在帧头部添加额外标签，识别所属的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802.1Q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协议）</a:t>
            </a:r>
            <a:endParaRPr 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A508B407-B1C8-4558-925E-1C940983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188753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80">
            <a:extLst>
              <a:ext uri="{FF2B5EF4-FFF2-40B4-BE49-F238E27FC236}">
                <a16:creationId xmlns:a16="http://schemas.microsoft.com/office/drawing/2014/main" id="{B52DB2B5-6BFA-4D69-90C6-857D08D95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1" y="2097089"/>
            <a:ext cx="290513" cy="24288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77">
            <a:extLst>
              <a:ext uri="{FF2B5EF4-FFF2-40B4-BE49-F238E27FC236}">
                <a16:creationId xmlns:a16="http://schemas.microsoft.com/office/drawing/2014/main" id="{62A09D0F-026C-4EAB-8EF2-0C80F057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1878013"/>
            <a:ext cx="290512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76">
            <a:extLst>
              <a:ext uri="{FF2B5EF4-FFF2-40B4-BE49-F238E27FC236}">
                <a16:creationId xmlns:a16="http://schemas.microsoft.com/office/drawing/2014/main" id="{D3261CED-C97A-4594-A62A-4E2B0E857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882775"/>
            <a:ext cx="890588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75">
            <a:extLst>
              <a:ext uri="{FF2B5EF4-FFF2-40B4-BE49-F238E27FC236}">
                <a16:creationId xmlns:a16="http://schemas.microsoft.com/office/drawing/2014/main" id="{3D1B7FAA-D0F9-4702-A4F5-B08F5F19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1882775"/>
            <a:ext cx="900113" cy="45243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F013365-F45D-4646-98FF-1B033F554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874838"/>
            <a:ext cx="2370138" cy="46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3">
            <a:extLst>
              <a:ext uri="{FF2B5EF4-FFF2-40B4-BE49-F238E27FC236}">
                <a16:creationId xmlns:a16="http://schemas.microsoft.com/office/drawing/2014/main" id="{CA53E25F-6671-49AE-8F93-4F56A93CE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9" y="2090738"/>
            <a:ext cx="2351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9B03C13B-5DAC-4363-B3EF-3F2E38401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950" y="18335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91B3E01A-6981-4E7A-9A3F-D38B24FDD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7A4D7733-8DAD-4031-A8A0-1A7F07019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1E3DE4C9-8B47-4534-9EFE-45AEFB3EB498}"/>
              </a:ext>
            </a:extLst>
          </p:cNvPr>
          <p:cNvSpPr>
            <a:spLocks/>
          </p:cNvSpPr>
          <p:nvPr/>
        </p:nvSpPr>
        <p:spPr bwMode="auto">
          <a:xfrm>
            <a:off x="5232400" y="1619251"/>
            <a:ext cx="763588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2518ED4D-3DC1-4ECD-ADDC-B9A5ACFB0720}"/>
              </a:ext>
            </a:extLst>
          </p:cNvPr>
          <p:cNvSpPr>
            <a:spLocks/>
          </p:cNvSpPr>
          <p:nvPr/>
        </p:nvSpPr>
        <p:spPr bwMode="auto">
          <a:xfrm>
            <a:off x="3230563" y="1663701"/>
            <a:ext cx="2228850" cy="150813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AF9D7D6-3E31-46EE-B7B2-4D8A812C152B}"/>
              </a:ext>
            </a:extLst>
          </p:cNvPr>
          <p:cNvSpPr>
            <a:spLocks/>
          </p:cNvSpPr>
          <p:nvPr/>
        </p:nvSpPr>
        <p:spPr bwMode="auto">
          <a:xfrm>
            <a:off x="3703638" y="1663700"/>
            <a:ext cx="1420812" cy="166688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3898A3BF-57A2-4B3C-870F-BB9B61E45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675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F42ACF15-581F-4A40-B511-1175C2217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8525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E4E42049-1E7A-44A3-A3A1-A9A1A00AC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8013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B3E76AC1-C9E2-496E-AAE6-E57F13881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18891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99B5AADA-70BE-4EA0-BC8E-824C560FD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13030287-7E72-4C6A-AB1A-BB04111198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5047ABBE-3EC0-4547-8770-65CE3AF71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1874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079F46DB-AF4F-4C11-A5F8-E9979B6DE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204311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DBC8721C-1327-436A-A099-EACB3D7CA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18288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12F90E9D-E1EF-4E6F-8976-F4DE316A0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050" y="2047876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C4240DD3-E23A-43B8-B9B0-8A883B8C9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20335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36" name="Text Box 57">
            <a:extLst>
              <a:ext uri="{FF2B5EF4-FFF2-40B4-BE49-F238E27FC236}">
                <a16:creationId xmlns:a16="http://schemas.microsoft.com/office/drawing/2014/main" id="{1427D061-38AD-4B97-9504-DD6B81FD4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18288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B6DB7433-2F3A-462A-A3CC-623DDA03BD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7088" y="2209800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A4A05DE1-7F5F-4F32-8AAA-5B229A1035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2850" y="2209800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Line 63">
            <a:extLst>
              <a:ext uri="{FF2B5EF4-FFF2-40B4-BE49-F238E27FC236}">
                <a16:creationId xmlns:a16="http://schemas.microsoft.com/office/drawing/2014/main" id="{911B0446-0AD2-47AA-8123-CDFF7CA87B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988" y="2225676"/>
            <a:ext cx="70961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64">
            <a:extLst>
              <a:ext uri="{FF2B5EF4-FFF2-40B4-BE49-F238E27FC236}">
                <a16:creationId xmlns:a16="http://schemas.microsoft.com/office/drawing/2014/main" id="{76BF2CBA-3130-49BA-9940-301A92C37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2587626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41" name="Line 69">
            <a:extLst>
              <a:ext uri="{FF2B5EF4-FFF2-40B4-BE49-F238E27FC236}">
                <a16:creationId xmlns:a16="http://schemas.microsoft.com/office/drawing/2014/main" id="{674FBFC3-A599-4D31-8983-9FFFFA12B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0050" y="2212976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2" name="Line 70">
            <a:extLst>
              <a:ext uri="{FF2B5EF4-FFF2-40B4-BE49-F238E27FC236}">
                <a16:creationId xmlns:a16="http://schemas.microsoft.com/office/drawing/2014/main" id="{61923F7B-1067-4A9A-B44D-DB7F921A7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0526" y="201136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3" name="Line 71">
            <a:extLst>
              <a:ext uri="{FF2B5EF4-FFF2-40B4-BE49-F238E27FC236}">
                <a16:creationId xmlns:a16="http://schemas.microsoft.com/office/drawing/2014/main" id="{11D6354A-20B8-45D3-AF0E-51C104220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8" y="1955800"/>
            <a:ext cx="51435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4" name="Text Box 72">
            <a:extLst>
              <a:ext uri="{FF2B5EF4-FFF2-40B4-BE49-F238E27FC236}">
                <a16:creationId xmlns:a16="http://schemas.microsoft.com/office/drawing/2014/main" id="{C42B8432-18FE-49BE-BC5A-52EFC014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3130550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45" name="Text Box 73">
            <a:extLst>
              <a:ext uri="{FF2B5EF4-FFF2-40B4-BE49-F238E27FC236}">
                <a16:creationId xmlns:a16="http://schemas.microsoft.com/office/drawing/2014/main" id="{F71B8E5A-A62B-47BF-A7ED-C4557B3FD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3117850"/>
            <a:ext cx="1433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46" name="Text Box 74">
            <a:extLst>
              <a:ext uri="{FF2B5EF4-FFF2-40B4-BE49-F238E27FC236}">
                <a16:creationId xmlns:a16="http://schemas.microsoft.com/office/drawing/2014/main" id="{EAC984EF-7DC9-46D4-9941-A5625F3DC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8" y="1824038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47" name="Oval 81">
            <a:extLst>
              <a:ext uri="{FF2B5EF4-FFF2-40B4-BE49-F238E27FC236}">
                <a16:creationId xmlns:a16="http://schemas.microsoft.com/office/drawing/2014/main" id="{2E13EAAB-DEF9-4343-85FA-02D22D68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2189164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Oval 82">
            <a:extLst>
              <a:ext uri="{FF2B5EF4-FFF2-40B4-BE49-F238E27FC236}">
                <a16:creationId xmlns:a16="http://schemas.microsoft.com/office/drawing/2014/main" id="{0695FF72-50D2-466F-8A9A-1644D5090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21859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Oval 83">
            <a:extLst>
              <a:ext uri="{FF2B5EF4-FFF2-40B4-BE49-F238E27FC236}">
                <a16:creationId xmlns:a16="http://schemas.microsoft.com/office/drawing/2014/main" id="{50E7D2F0-2580-4DD6-BD99-947EC7778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2190751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Oval 84">
            <a:extLst>
              <a:ext uri="{FF2B5EF4-FFF2-40B4-BE49-F238E27FC236}">
                <a16:creationId xmlns:a16="http://schemas.microsoft.com/office/drawing/2014/main" id="{C4B47B6A-4F3C-4A56-A56C-094A729BC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1" y="218757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Oval 85">
            <a:extLst>
              <a:ext uri="{FF2B5EF4-FFF2-40B4-BE49-F238E27FC236}">
                <a16:creationId xmlns:a16="http://schemas.microsoft.com/office/drawing/2014/main" id="{1B6BC987-E9C3-44D6-8538-71651F6E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1" y="1973264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Oval 86">
            <a:extLst>
              <a:ext uri="{FF2B5EF4-FFF2-40B4-BE49-F238E27FC236}">
                <a16:creationId xmlns:a16="http://schemas.microsoft.com/office/drawing/2014/main" id="{B3F616CA-B60A-4DD0-9CA6-CE4A11BF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9700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Text Box 45">
            <a:extLst>
              <a:ext uri="{FF2B5EF4-FFF2-40B4-BE49-F238E27FC236}">
                <a16:creationId xmlns:a16="http://schemas.microsoft.com/office/drawing/2014/main" id="{69213747-40DB-499A-AB05-81F2FCDF6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255428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54" name="Rectangle 113">
            <a:extLst>
              <a:ext uri="{FF2B5EF4-FFF2-40B4-BE49-F238E27FC236}">
                <a16:creationId xmlns:a16="http://schemas.microsoft.com/office/drawing/2014/main" id="{23BF90E8-B3AA-4E1D-A9F4-9625CCE9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163" y="2105026"/>
            <a:ext cx="27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Rectangle 77">
            <a:extLst>
              <a:ext uri="{FF2B5EF4-FFF2-40B4-BE49-F238E27FC236}">
                <a16:creationId xmlns:a16="http://schemas.microsoft.com/office/drawing/2014/main" id="{EFAFE0DD-1B6C-42FA-BF01-146BFE839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1" y="1884363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Rectangle 76">
            <a:extLst>
              <a:ext uri="{FF2B5EF4-FFF2-40B4-BE49-F238E27FC236}">
                <a16:creationId xmlns:a16="http://schemas.microsoft.com/office/drawing/2014/main" id="{43B14E68-D3CC-405F-BCFA-286A7994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4" y="1889125"/>
            <a:ext cx="89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Line 17">
            <a:extLst>
              <a:ext uri="{FF2B5EF4-FFF2-40B4-BE49-F238E27FC236}">
                <a16:creationId xmlns:a16="http://schemas.microsoft.com/office/drawing/2014/main" id="{65838F55-3D8D-4FE0-89E5-561483DD7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053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24">
            <a:extLst>
              <a:ext uri="{FF2B5EF4-FFF2-40B4-BE49-F238E27FC236}">
                <a16:creationId xmlns:a16="http://schemas.microsoft.com/office/drawing/2014/main" id="{F35AC9E9-B4D8-4567-9A4D-E4EC4B942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2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Line 25">
            <a:extLst>
              <a:ext uri="{FF2B5EF4-FFF2-40B4-BE49-F238E27FC236}">
                <a16:creationId xmlns:a16="http://schemas.microsoft.com/office/drawing/2014/main" id="{E4FF1D9B-651C-4A37-8E25-A60C05CD3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58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Text Box 29">
            <a:extLst>
              <a:ext uri="{FF2B5EF4-FFF2-40B4-BE49-F238E27FC236}">
                <a16:creationId xmlns:a16="http://schemas.microsoft.com/office/drawing/2014/main" id="{622BA142-3000-4BFD-8181-0F957708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913" y="2054226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61" name="Text Box 74">
            <a:extLst>
              <a:ext uri="{FF2B5EF4-FFF2-40B4-BE49-F238E27FC236}">
                <a16:creationId xmlns:a16="http://schemas.microsoft.com/office/drawing/2014/main" id="{E9708D7F-E750-4658-9666-A80108B9D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0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62" name="Oval 84">
            <a:extLst>
              <a:ext uri="{FF2B5EF4-FFF2-40B4-BE49-F238E27FC236}">
                <a16:creationId xmlns:a16="http://schemas.microsoft.com/office/drawing/2014/main" id="{0FBB671B-2058-44A6-A47E-277F66FA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513" y="2193926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95BACBD6-16E3-4C80-A08F-A060A5C7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526" y="197643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AutoShape 8">
            <a:extLst>
              <a:ext uri="{FF2B5EF4-FFF2-40B4-BE49-F238E27FC236}">
                <a16:creationId xmlns:a16="http://schemas.microsoft.com/office/drawing/2014/main" id="{3F679CC0-4D91-4452-B429-510346F1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6" y="1612900"/>
            <a:ext cx="1630363" cy="261938"/>
          </a:xfrm>
          <a:prstGeom prst="parallelogram">
            <a:avLst>
              <a:gd name="adj" fmla="val 1556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" name="Freeform 10">
            <a:extLst>
              <a:ext uri="{FF2B5EF4-FFF2-40B4-BE49-F238E27FC236}">
                <a16:creationId xmlns:a16="http://schemas.microsoft.com/office/drawing/2014/main" id="{6237CDB8-FB53-426F-96ED-AC1E51F1CA64}"/>
              </a:ext>
            </a:extLst>
          </p:cNvPr>
          <p:cNvSpPr>
            <a:spLocks/>
          </p:cNvSpPr>
          <p:nvPr/>
        </p:nvSpPr>
        <p:spPr bwMode="auto">
          <a:xfrm>
            <a:off x="7678739" y="1657350"/>
            <a:ext cx="118427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" name="Freeform 10">
            <a:extLst>
              <a:ext uri="{FF2B5EF4-FFF2-40B4-BE49-F238E27FC236}">
                <a16:creationId xmlns:a16="http://schemas.microsoft.com/office/drawing/2014/main" id="{246B91F2-EDB4-4AB7-A85F-467AABB1BE63}"/>
              </a:ext>
            </a:extLst>
          </p:cNvPr>
          <p:cNvSpPr>
            <a:spLocks/>
          </p:cNvSpPr>
          <p:nvPr/>
        </p:nvSpPr>
        <p:spPr bwMode="auto">
          <a:xfrm flipV="1">
            <a:off x="7878764" y="1657350"/>
            <a:ext cx="87312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67" name="Freeform 131">
            <a:extLst>
              <a:ext uri="{FF2B5EF4-FFF2-40B4-BE49-F238E27FC236}">
                <a16:creationId xmlns:a16="http://schemas.microsoft.com/office/drawing/2014/main" id="{047A855A-7FE2-4D89-B41C-F08AA66D62C8}"/>
              </a:ext>
            </a:extLst>
          </p:cNvPr>
          <p:cNvSpPr>
            <a:spLocks/>
          </p:cNvSpPr>
          <p:nvPr/>
        </p:nvSpPr>
        <p:spPr bwMode="auto">
          <a:xfrm>
            <a:off x="8704263" y="1611313"/>
            <a:ext cx="419100" cy="723900"/>
          </a:xfrm>
          <a:custGeom>
            <a:avLst/>
            <a:gdLst>
              <a:gd name="T0" fmla="*/ 2147483647 w 264"/>
              <a:gd name="T1" fmla="*/ 0 h 456"/>
              <a:gd name="T2" fmla="*/ 2147483647 w 264"/>
              <a:gd name="T3" fmla="*/ 2147483647 h 456"/>
              <a:gd name="T4" fmla="*/ 0 w 264"/>
              <a:gd name="T5" fmla="*/ 2147483647 h 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8" name="Freeform 132">
            <a:extLst>
              <a:ext uri="{FF2B5EF4-FFF2-40B4-BE49-F238E27FC236}">
                <a16:creationId xmlns:a16="http://schemas.microsoft.com/office/drawing/2014/main" id="{DBE2BA96-3E32-4503-840D-5EB07CBECA41}"/>
              </a:ext>
            </a:extLst>
          </p:cNvPr>
          <p:cNvSpPr>
            <a:spLocks/>
          </p:cNvSpPr>
          <p:nvPr/>
        </p:nvSpPr>
        <p:spPr bwMode="auto">
          <a:xfrm>
            <a:off x="7493001" y="1868488"/>
            <a:ext cx="1209675" cy="481012"/>
          </a:xfrm>
          <a:custGeom>
            <a:avLst/>
            <a:gdLst>
              <a:gd name="T0" fmla="*/ 0 w 762"/>
              <a:gd name="T1" fmla="*/ 2147483647 h 303"/>
              <a:gd name="T2" fmla="*/ 0 w 762"/>
              <a:gd name="T3" fmla="*/ 2147483647 h 303"/>
              <a:gd name="T4" fmla="*/ 2147483647 w 762"/>
              <a:gd name="T5" fmla="*/ 2147483647 h 303"/>
              <a:gd name="T6" fmla="*/ 2147483647 w 762"/>
              <a:gd name="T7" fmla="*/ 0 h 3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9" name="Line 133">
            <a:extLst>
              <a:ext uri="{FF2B5EF4-FFF2-40B4-BE49-F238E27FC236}">
                <a16:creationId xmlns:a16="http://schemas.microsoft.com/office/drawing/2014/main" id="{F2A59B06-4ACD-4F46-8B30-DD10540B33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3000" y="2092326"/>
            <a:ext cx="12192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70" name="Line 69">
            <a:extLst>
              <a:ext uri="{FF2B5EF4-FFF2-40B4-BE49-F238E27FC236}">
                <a16:creationId xmlns:a16="http://schemas.microsoft.com/office/drawing/2014/main" id="{6ED7E25C-0294-4F22-B130-3D89E88FF3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7288" y="2216151"/>
            <a:ext cx="16510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1" name="Line 70">
            <a:extLst>
              <a:ext uri="{FF2B5EF4-FFF2-40B4-BE49-F238E27FC236}">
                <a16:creationId xmlns:a16="http://schemas.microsoft.com/office/drawing/2014/main" id="{4D2A03D3-D4BF-4163-964B-0C5699EDE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990726"/>
            <a:ext cx="17938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2" name="Line 71">
            <a:extLst>
              <a:ext uri="{FF2B5EF4-FFF2-40B4-BE49-F238E27FC236}">
                <a16:creationId xmlns:a16="http://schemas.microsoft.com/office/drawing/2014/main" id="{483CB7EE-2942-4DBE-A1BC-972A72CBE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3289" y="1987551"/>
            <a:ext cx="5095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3" name="Oval 85">
            <a:extLst>
              <a:ext uri="{FF2B5EF4-FFF2-40B4-BE49-F238E27FC236}">
                <a16:creationId xmlns:a16="http://schemas.microsoft.com/office/drawing/2014/main" id="{496BAC3F-8D32-4AEF-ABA0-58271B377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19700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Text Box 27">
            <a:extLst>
              <a:ext uri="{FF2B5EF4-FFF2-40B4-BE49-F238E27FC236}">
                <a16:creationId xmlns:a16="http://schemas.microsoft.com/office/drawing/2014/main" id="{082D2874-69AD-4552-9084-9840B22F2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18351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75" name="Rectangle 158">
            <a:extLst>
              <a:ext uri="{FF2B5EF4-FFF2-40B4-BE49-F238E27FC236}">
                <a16:creationId xmlns:a16="http://schemas.microsoft.com/office/drawing/2014/main" id="{F38DE607-5DD1-45DB-BE7F-C58C2AA21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1885950"/>
            <a:ext cx="280988" cy="2047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Text Box 73">
            <a:extLst>
              <a:ext uri="{FF2B5EF4-FFF2-40B4-BE49-F238E27FC236}">
                <a16:creationId xmlns:a16="http://schemas.microsoft.com/office/drawing/2014/main" id="{F2222467-32D7-46AD-A4F5-A174306C9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124200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2,3,5 belong to EE VLAN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4,6,7,8 belong to CS VLAN</a:t>
            </a:r>
          </a:p>
        </p:txBody>
      </p:sp>
      <p:sp>
        <p:nvSpPr>
          <p:cNvPr id="77" name="Text Box 27">
            <a:extLst>
              <a:ext uri="{FF2B5EF4-FFF2-40B4-BE49-F238E27FC236}">
                <a16:creationId xmlns:a16="http://schemas.microsoft.com/office/drawing/2014/main" id="{6D3FBE67-514C-46E2-B7F6-C1882F9C0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3" y="18351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78" name="Text Box 27">
            <a:extLst>
              <a:ext uri="{FF2B5EF4-FFF2-40B4-BE49-F238E27FC236}">
                <a16:creationId xmlns:a16="http://schemas.microsoft.com/office/drawing/2014/main" id="{7200DC8D-CE58-4316-80B9-07B31E0E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79" name="Text Box 27">
            <a:extLst>
              <a:ext uri="{FF2B5EF4-FFF2-40B4-BE49-F238E27FC236}">
                <a16:creationId xmlns:a16="http://schemas.microsoft.com/office/drawing/2014/main" id="{CE97B409-032C-4973-98D8-54EA6D8B8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3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6</a:t>
            </a:r>
          </a:p>
        </p:txBody>
      </p:sp>
      <p:sp>
        <p:nvSpPr>
          <p:cNvPr id="80" name="Text Box 27">
            <a:extLst>
              <a:ext uri="{FF2B5EF4-FFF2-40B4-BE49-F238E27FC236}">
                <a16:creationId xmlns:a16="http://schemas.microsoft.com/office/drawing/2014/main" id="{93CFBE39-77AB-43F3-8C93-F06E54B66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550" y="2054226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grpSp>
        <p:nvGrpSpPr>
          <p:cNvPr id="81" name="Group 170">
            <a:extLst>
              <a:ext uri="{FF2B5EF4-FFF2-40B4-BE49-F238E27FC236}">
                <a16:creationId xmlns:a16="http://schemas.microsoft.com/office/drawing/2014/main" id="{CF6742AF-277B-4D71-822B-D58812238036}"/>
              </a:ext>
            </a:extLst>
          </p:cNvPr>
          <p:cNvGrpSpPr>
            <a:grpSpLocks/>
          </p:cNvGrpSpPr>
          <p:nvPr/>
        </p:nvGrpSpPr>
        <p:grpSpPr bwMode="auto">
          <a:xfrm>
            <a:off x="4851401" y="1835150"/>
            <a:ext cx="2836863" cy="427038"/>
            <a:chOff x="2096" y="1156"/>
            <a:chExt cx="1787" cy="269"/>
          </a:xfrm>
        </p:grpSpPr>
        <p:sp>
          <p:nvSpPr>
            <p:cNvPr id="82" name="Oval 85">
              <a:extLst>
                <a:ext uri="{FF2B5EF4-FFF2-40B4-BE49-F238E27FC236}">
                  <a16:creationId xmlns:a16="http://schemas.microsoft.com/office/drawing/2014/main" id="{08EC0840-9B13-443B-92EE-85701C97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83" name="Group 169">
              <a:extLst>
                <a:ext uri="{FF2B5EF4-FFF2-40B4-BE49-F238E27FC236}">
                  <a16:creationId xmlns:a16="http://schemas.microsoft.com/office/drawing/2014/main" id="{3B799579-3002-4E80-BCE7-428923BF7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84" name="Text Box 28">
                <a:extLst>
                  <a:ext uri="{FF2B5EF4-FFF2-40B4-BE49-F238E27FC236}">
                    <a16:creationId xmlns:a16="http://schemas.microsoft.com/office/drawing/2014/main" id="{0CE4015F-AF8F-4AC5-BB8B-52EBCA251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16</a:t>
                </a:r>
              </a:p>
            </p:txBody>
          </p:sp>
          <p:sp>
            <p:nvSpPr>
              <p:cNvPr id="85" name="Text Box 27">
                <a:extLst>
                  <a:ext uri="{FF2B5EF4-FFF2-40B4-BE49-F238E27FC236}">
                    <a16:creationId xmlns:a16="http://schemas.microsoft.com/office/drawing/2014/main" id="{8E45F76F-D76E-44E0-98F9-2D380086B1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1" y="1156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E98F45C-64D6-4116-B9AC-6EEAA8021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7" name="Freeform 168">
                <a:extLst>
                  <a:ext uri="{FF2B5EF4-FFF2-40B4-BE49-F238E27FC236}">
                    <a16:creationId xmlns:a16="http://schemas.microsoft.com/office/drawing/2014/main" id="{51BA0FB9-4EB5-4E22-B0D0-8366D8B64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88" name="Group 44">
            <a:extLst>
              <a:ext uri="{FF2B5EF4-FFF2-40B4-BE49-F238E27FC236}">
                <a16:creationId xmlns:a16="http://schemas.microsoft.com/office/drawing/2014/main" id="{F5BBFC21-79D4-4BC1-8D02-89E28CB1CAC4}"/>
              </a:ext>
            </a:extLst>
          </p:cNvPr>
          <p:cNvGrpSpPr>
            <a:grpSpLocks/>
          </p:cNvGrpSpPr>
          <p:nvPr/>
        </p:nvGrpSpPr>
        <p:grpSpPr bwMode="auto">
          <a:xfrm>
            <a:off x="1778001" y="2316163"/>
            <a:ext cx="538163" cy="558800"/>
            <a:chOff x="-44" y="1473"/>
            <a:chExt cx="981" cy="1105"/>
          </a:xfrm>
        </p:grpSpPr>
        <p:pic>
          <p:nvPicPr>
            <p:cNvPr id="89" name="Picture 45" descr="desktop_computer_stylized_medium">
              <a:extLst>
                <a:ext uri="{FF2B5EF4-FFF2-40B4-BE49-F238E27FC236}">
                  <a16:creationId xmlns:a16="http://schemas.microsoft.com/office/drawing/2014/main" id="{7A42BD58-82EA-473B-A02B-512A4EE77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4345877C-EADF-4584-9ABE-ADC076AE6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EAF95041-8AB9-409E-85DC-3BA448781A73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2519363"/>
            <a:ext cx="539750" cy="558800"/>
            <a:chOff x="-44" y="1473"/>
            <a:chExt cx="981" cy="1105"/>
          </a:xfrm>
        </p:grpSpPr>
        <p:pic>
          <p:nvPicPr>
            <p:cNvPr id="92" name="Picture 45" descr="desktop_computer_stylized_medium">
              <a:extLst>
                <a:ext uri="{FF2B5EF4-FFF2-40B4-BE49-F238E27FC236}">
                  <a16:creationId xmlns:a16="http://schemas.microsoft.com/office/drawing/2014/main" id="{68B48B75-2AF0-4AFB-8FD5-5ABECD0BE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D935BB4A-81E3-4D56-AEA0-D212DE22B0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4" name="Group 44">
            <a:extLst>
              <a:ext uri="{FF2B5EF4-FFF2-40B4-BE49-F238E27FC236}">
                <a16:creationId xmlns:a16="http://schemas.microsoft.com/office/drawing/2014/main" id="{53B7A8B2-E952-4372-BF98-C95CBA1EDA9C}"/>
              </a:ext>
            </a:extLst>
          </p:cNvPr>
          <p:cNvGrpSpPr>
            <a:grpSpLocks/>
          </p:cNvGrpSpPr>
          <p:nvPr/>
        </p:nvGrpSpPr>
        <p:grpSpPr bwMode="auto">
          <a:xfrm>
            <a:off x="2814638" y="2479675"/>
            <a:ext cx="538162" cy="558800"/>
            <a:chOff x="-44" y="1473"/>
            <a:chExt cx="981" cy="1105"/>
          </a:xfrm>
        </p:grpSpPr>
        <p:pic>
          <p:nvPicPr>
            <p:cNvPr id="95" name="Picture 45" descr="desktop_computer_stylized_medium">
              <a:extLst>
                <a:ext uri="{FF2B5EF4-FFF2-40B4-BE49-F238E27FC236}">
                  <a16:creationId xmlns:a16="http://schemas.microsoft.com/office/drawing/2014/main" id="{71B3C130-F312-4C4C-9951-AFF83AC4D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30B4FCCD-BC08-40C7-A457-D869C771A0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7" name="Group 44">
            <a:extLst>
              <a:ext uri="{FF2B5EF4-FFF2-40B4-BE49-F238E27FC236}">
                <a16:creationId xmlns:a16="http://schemas.microsoft.com/office/drawing/2014/main" id="{D791ABB4-EB1D-42A2-9C58-91A502DF7DE6}"/>
              </a:ext>
            </a:extLst>
          </p:cNvPr>
          <p:cNvGrpSpPr>
            <a:grpSpLocks/>
          </p:cNvGrpSpPr>
          <p:nvPr/>
        </p:nvGrpSpPr>
        <p:grpSpPr bwMode="auto">
          <a:xfrm>
            <a:off x="3941763" y="2498725"/>
            <a:ext cx="538162" cy="558800"/>
            <a:chOff x="-44" y="1473"/>
            <a:chExt cx="981" cy="1105"/>
          </a:xfrm>
        </p:grpSpPr>
        <p:pic>
          <p:nvPicPr>
            <p:cNvPr id="98" name="Picture 45" descr="desktop_computer_stylized_medium">
              <a:extLst>
                <a:ext uri="{FF2B5EF4-FFF2-40B4-BE49-F238E27FC236}">
                  <a16:creationId xmlns:a16="http://schemas.microsoft.com/office/drawing/2014/main" id="{462AFAC1-BB91-4E10-A700-A161DBB25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248FFB0D-E311-4A73-833E-6994804C2A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0" name="Group 44">
            <a:extLst>
              <a:ext uri="{FF2B5EF4-FFF2-40B4-BE49-F238E27FC236}">
                <a16:creationId xmlns:a16="http://schemas.microsoft.com/office/drawing/2014/main" id="{672E1C6E-038D-4D62-A60A-4E2D7EFB7586}"/>
              </a:ext>
            </a:extLst>
          </p:cNvPr>
          <p:cNvGrpSpPr>
            <a:grpSpLocks/>
          </p:cNvGrpSpPr>
          <p:nvPr/>
        </p:nvGrpSpPr>
        <p:grpSpPr bwMode="auto">
          <a:xfrm>
            <a:off x="4378325" y="2479675"/>
            <a:ext cx="539750" cy="558800"/>
            <a:chOff x="-44" y="1473"/>
            <a:chExt cx="981" cy="1105"/>
          </a:xfrm>
        </p:grpSpPr>
        <p:pic>
          <p:nvPicPr>
            <p:cNvPr id="101" name="Picture 45" descr="desktop_computer_stylized_medium">
              <a:extLst>
                <a:ext uri="{FF2B5EF4-FFF2-40B4-BE49-F238E27FC236}">
                  <a16:creationId xmlns:a16="http://schemas.microsoft.com/office/drawing/2014/main" id="{0167C5D9-B93B-4DDF-BAE7-6B441B171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F3234203-3D9F-4B04-B9FE-F17DBDEC3D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50AAA2E4-9665-4BA4-973B-B39075085CBF}"/>
              </a:ext>
            </a:extLst>
          </p:cNvPr>
          <p:cNvGrpSpPr>
            <a:grpSpLocks/>
          </p:cNvGrpSpPr>
          <p:nvPr/>
        </p:nvGrpSpPr>
        <p:grpSpPr bwMode="auto">
          <a:xfrm>
            <a:off x="5232401" y="2327275"/>
            <a:ext cx="538163" cy="558800"/>
            <a:chOff x="-44" y="1473"/>
            <a:chExt cx="981" cy="1105"/>
          </a:xfrm>
        </p:grpSpPr>
        <p:pic>
          <p:nvPicPr>
            <p:cNvPr id="104" name="Picture 45" descr="desktop_computer_stylized_medium">
              <a:extLst>
                <a:ext uri="{FF2B5EF4-FFF2-40B4-BE49-F238E27FC236}">
                  <a16:creationId xmlns:a16="http://schemas.microsoft.com/office/drawing/2014/main" id="{589A6B61-CD99-48B4-9FCD-E26A22918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720B20A2-D8EB-4A8D-A295-5107740550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6" name="Group 44">
            <a:extLst>
              <a:ext uri="{FF2B5EF4-FFF2-40B4-BE49-F238E27FC236}">
                <a16:creationId xmlns:a16="http://schemas.microsoft.com/office/drawing/2014/main" id="{06948A24-1CB1-4BCE-B96F-5E1779740E4B}"/>
              </a:ext>
            </a:extLst>
          </p:cNvPr>
          <p:cNvGrpSpPr>
            <a:grpSpLocks/>
          </p:cNvGrpSpPr>
          <p:nvPr/>
        </p:nvGrpSpPr>
        <p:grpSpPr bwMode="auto">
          <a:xfrm>
            <a:off x="7081838" y="2428875"/>
            <a:ext cx="538162" cy="558800"/>
            <a:chOff x="-44" y="1473"/>
            <a:chExt cx="981" cy="1105"/>
          </a:xfrm>
        </p:grpSpPr>
        <p:pic>
          <p:nvPicPr>
            <p:cNvPr id="107" name="Picture 45" descr="desktop_computer_stylized_medium">
              <a:extLst>
                <a:ext uri="{FF2B5EF4-FFF2-40B4-BE49-F238E27FC236}">
                  <a16:creationId xmlns:a16="http://schemas.microsoft.com/office/drawing/2014/main" id="{F5902AB1-F683-46A7-875B-669AEA034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Freeform 46">
              <a:extLst>
                <a:ext uri="{FF2B5EF4-FFF2-40B4-BE49-F238E27FC236}">
                  <a16:creationId xmlns:a16="http://schemas.microsoft.com/office/drawing/2014/main" id="{43B509BE-528F-4B20-B2E8-5676F4796D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D3893B8F-7FFD-4413-8D07-6728BD3FFBB3}"/>
              </a:ext>
            </a:extLst>
          </p:cNvPr>
          <p:cNvGrpSpPr>
            <a:grpSpLocks/>
          </p:cNvGrpSpPr>
          <p:nvPr/>
        </p:nvGrpSpPr>
        <p:grpSpPr bwMode="auto">
          <a:xfrm>
            <a:off x="8707438" y="2357438"/>
            <a:ext cx="538162" cy="558800"/>
            <a:chOff x="-44" y="1473"/>
            <a:chExt cx="981" cy="1105"/>
          </a:xfrm>
        </p:grpSpPr>
        <p:pic>
          <p:nvPicPr>
            <p:cNvPr id="110" name="Picture 45" descr="desktop_computer_stylized_medium">
              <a:extLst>
                <a:ext uri="{FF2B5EF4-FFF2-40B4-BE49-F238E27FC236}">
                  <a16:creationId xmlns:a16="http://schemas.microsoft.com/office/drawing/2014/main" id="{E0C843C3-927A-467B-AD6F-5D9056D0A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D7C3AD9C-B9AC-47E8-BDEA-9ADCC0D582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FAD57512-0302-4F1C-B651-45C0EE05D2DB}"/>
              </a:ext>
            </a:extLst>
          </p:cNvPr>
          <p:cNvGrpSpPr>
            <a:grpSpLocks/>
          </p:cNvGrpSpPr>
          <p:nvPr/>
        </p:nvGrpSpPr>
        <p:grpSpPr bwMode="auto">
          <a:xfrm>
            <a:off x="7781925" y="2438400"/>
            <a:ext cx="539750" cy="558800"/>
            <a:chOff x="-44" y="1473"/>
            <a:chExt cx="981" cy="1105"/>
          </a:xfrm>
        </p:grpSpPr>
        <p:pic>
          <p:nvPicPr>
            <p:cNvPr id="113" name="Picture 45" descr="desktop_computer_stylized_medium">
              <a:extLst>
                <a:ext uri="{FF2B5EF4-FFF2-40B4-BE49-F238E27FC236}">
                  <a16:creationId xmlns:a16="http://schemas.microsoft.com/office/drawing/2014/main" id="{5E7AF786-D729-430A-86B0-BF2FB4467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871BCAF-C521-4D4F-BA4B-F4922E812E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08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D440C-183A-499C-AB95-C9BB7F7C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802.1Q</a:t>
            </a:r>
            <a:r>
              <a:rPr lang="zh-CN" altLang="en-US" dirty="0"/>
              <a:t>帧格式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C5837-203E-45F9-978D-A7C5E1BFE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71EC15CE-EA91-44C9-A208-676D8AD44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1" y="1428751"/>
            <a:ext cx="4746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6B1D38B-B711-4F5B-9437-557560C28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175" y="163671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31">
            <a:extLst>
              <a:ext uri="{FF2B5EF4-FFF2-40B4-BE49-F238E27FC236}">
                <a16:creationId xmlns:a16="http://schemas.microsoft.com/office/drawing/2014/main" id="{49086B6A-D534-4F12-BD4D-8BD365694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2200276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34">
            <a:extLst>
              <a:ext uri="{FF2B5EF4-FFF2-40B4-BE49-F238E27FC236}">
                <a16:creationId xmlns:a16="http://schemas.microsoft.com/office/drawing/2014/main" id="{F83DDEF7-CB09-4F46-A5BF-C789EC354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171701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36">
            <a:extLst>
              <a:ext uri="{FF2B5EF4-FFF2-40B4-BE49-F238E27FC236}">
                <a16:creationId xmlns:a16="http://schemas.microsoft.com/office/drawing/2014/main" id="{62285535-1F72-409A-92FA-E615727A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1575" y="2176464"/>
            <a:ext cx="74295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37">
            <a:extLst>
              <a:ext uri="{FF2B5EF4-FFF2-40B4-BE49-F238E27FC236}">
                <a16:creationId xmlns:a16="http://schemas.microsoft.com/office/drawing/2014/main" id="{19BF8D5D-D05B-4F27-8F6B-08A25A306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1439" y="2185989"/>
            <a:ext cx="700087" cy="795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40">
            <a:extLst>
              <a:ext uri="{FF2B5EF4-FFF2-40B4-BE49-F238E27FC236}">
                <a16:creationId xmlns:a16="http://schemas.microsoft.com/office/drawing/2014/main" id="{16B24A50-EA2B-41AA-A046-F155246D0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3328988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Rectangle 41">
            <a:extLst>
              <a:ext uri="{FF2B5EF4-FFF2-40B4-BE49-F238E27FC236}">
                <a16:creationId xmlns:a16="http://schemas.microsoft.com/office/drawing/2014/main" id="{1D062064-C991-4519-8183-9D48F95F5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069" y="4244551"/>
            <a:ext cx="25266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字节协议类型，取值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0x8100</a:t>
            </a:r>
            <a:endParaRPr lang="en-US" altLang="ko-KR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ulim" charset="0"/>
            </a:endParaRPr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0501EA6B-71E9-4F39-8904-9242B344B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919" y="5232613"/>
            <a:ext cx="9289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比特标签信息：</a:t>
            </a:r>
            <a:r>
              <a:rPr lang="en-US" altLang="ko-KR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12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比特</a:t>
            </a:r>
            <a:r>
              <a:rPr lang="en-US" altLang="ko-KR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VLAN ID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，</a:t>
            </a:r>
            <a:r>
              <a:rPr lang="en-US" altLang="ko-KR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比特优先级（类似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IP POS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）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, 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比特（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表示以太网，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表示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FDDI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与令牌环）</a:t>
            </a:r>
            <a:endParaRPr lang="en-US" altLang="ko-KR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ulim" charset="0"/>
            </a:endParaRPr>
          </a:p>
        </p:txBody>
      </p:sp>
      <p:sp>
        <p:nvSpPr>
          <p:cNvPr id="14" name="Line 43">
            <a:extLst>
              <a:ext uri="{FF2B5EF4-FFF2-40B4-BE49-F238E27FC236}">
                <a16:creationId xmlns:a16="http://schemas.microsoft.com/office/drawing/2014/main" id="{1FABDA4E-D046-4C5D-B143-8498598EC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7989" y="3419475"/>
            <a:ext cx="9525" cy="1741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Line 44">
            <a:extLst>
              <a:ext uri="{FF2B5EF4-FFF2-40B4-BE49-F238E27FC236}">
                <a16:creationId xmlns:a16="http://schemas.microsoft.com/office/drawing/2014/main" id="{B3DD2FA7-418B-437E-B124-50F8EA364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6725" y="3319463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Line 47">
            <a:extLst>
              <a:ext uri="{FF2B5EF4-FFF2-40B4-BE49-F238E27FC236}">
                <a16:creationId xmlns:a16="http://schemas.microsoft.com/office/drawing/2014/main" id="{E497A41A-B3C7-4665-8957-C521365BD9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1514" y="3076575"/>
            <a:ext cx="14287" cy="5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7C0FE6B8-46FA-4E5A-BE2C-C0A5F94A0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25" y="4283288"/>
            <a:ext cx="933269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重算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ulim" charset="0"/>
              </a:rPr>
              <a:t>CRC</a:t>
            </a:r>
            <a:endParaRPr lang="en-US" altLang="ko-KR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ulim" charset="0"/>
            </a:endParaRP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045C2F8A-FF66-4370-91F6-59ECCEE6C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693" y="1716028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zh-CN" altLang="en-US" sz="20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以太网帧</a:t>
            </a:r>
            <a:endParaRPr lang="en-US" sz="20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B4BABC74-DB09-4022-80DA-F35E0BAC7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249" y="2976563"/>
            <a:ext cx="1390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802.1Q </a:t>
            </a:r>
            <a:r>
              <a:rPr lang="zh-CN" altLang="en-US" sz="20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帧</a:t>
            </a:r>
            <a:endParaRPr lang="en-US" sz="20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1EE2A9D8-1C3E-4E7E-B0EF-15BEAE274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1" y="1709738"/>
            <a:ext cx="5140325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21" name="Straight Connector 3">
            <a:extLst>
              <a:ext uri="{FF2B5EF4-FFF2-40B4-BE49-F238E27FC236}">
                <a16:creationId xmlns:a16="http://schemas.microsoft.com/office/drawing/2014/main" id="{C3C490A7-B0D0-4E14-B92C-33CCB99165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82975" y="1700214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956AE066-C687-4FD1-B397-F9BE753FCF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13225" y="1703389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33">
            <a:extLst>
              <a:ext uri="{FF2B5EF4-FFF2-40B4-BE49-F238E27FC236}">
                <a16:creationId xmlns:a16="http://schemas.microsoft.com/office/drawing/2014/main" id="{5E0BE74D-2D63-451F-9C49-1FA775B5A7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41888" y="1708150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34">
            <a:extLst>
              <a:ext uri="{FF2B5EF4-FFF2-40B4-BE49-F238E27FC236}">
                <a16:creationId xmlns:a16="http://schemas.microsoft.com/office/drawing/2014/main" id="{BB2621E3-607D-4D51-A484-943FB069D3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5888" y="1703389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35">
            <a:extLst>
              <a:ext uri="{FF2B5EF4-FFF2-40B4-BE49-F238E27FC236}">
                <a16:creationId xmlns:a16="http://schemas.microsoft.com/office/drawing/2014/main" id="{75B6AB6B-F869-4B7A-9419-207F96964E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62800" y="1689101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5">
            <a:extLst>
              <a:ext uri="{FF2B5EF4-FFF2-40B4-BE49-F238E27FC236}">
                <a16:creationId xmlns:a16="http://schemas.microsoft.com/office/drawing/2014/main" id="{3F9EC04E-28EC-4143-AE52-83F4506EB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671" y="1722438"/>
            <a:ext cx="729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dest.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27" name="TextBox 37">
            <a:extLst>
              <a:ext uri="{FF2B5EF4-FFF2-40B4-BE49-F238E27FC236}">
                <a16:creationId xmlns:a16="http://schemas.microsoft.com/office/drawing/2014/main" id="{4B8AE815-8104-4549-AD54-92F82500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1719263"/>
            <a:ext cx="73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source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id="{EA29523C-1E1A-44CA-BDB4-01FA336C3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6" y="1790701"/>
            <a:ext cx="1190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0FDAA8E4-0F7F-411A-8ABB-D74EB43D5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814" y="1809751"/>
            <a:ext cx="515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8178EB1D-0950-46E4-BF52-4D582A936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1" y="1787526"/>
            <a:ext cx="822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preamble</a:t>
            </a: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ACD4D304-9CBD-42CD-9026-4F58FEA98883}"/>
              </a:ext>
            </a:extLst>
          </p:cNvPr>
          <p:cNvGrpSpPr>
            <a:grpSpLocks/>
          </p:cNvGrpSpPr>
          <p:nvPr/>
        </p:nvGrpSpPr>
        <p:grpSpPr bwMode="auto">
          <a:xfrm>
            <a:off x="2516827" y="2949576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26BD40F9-6555-4443-A089-4010EC615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33" name="Straight Connector 43">
              <a:extLst>
                <a:ext uri="{FF2B5EF4-FFF2-40B4-BE49-F238E27FC236}">
                  <a16:creationId xmlns:a16="http://schemas.microsoft.com/office/drawing/2014/main" id="{041AD775-A044-44FB-B79E-565697799C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44">
              <a:extLst>
                <a:ext uri="{FF2B5EF4-FFF2-40B4-BE49-F238E27FC236}">
                  <a16:creationId xmlns:a16="http://schemas.microsoft.com/office/drawing/2014/main" id="{09CA116E-44BF-4AE8-95D4-6ABEB46E1D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45">
              <a:extLst>
                <a:ext uri="{FF2B5EF4-FFF2-40B4-BE49-F238E27FC236}">
                  <a16:creationId xmlns:a16="http://schemas.microsoft.com/office/drawing/2014/main" id="{11913860-DD1A-42BD-B968-702A7BD18C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TextBox 48">
              <a:extLst>
                <a:ext uri="{FF2B5EF4-FFF2-40B4-BE49-F238E27FC236}">
                  <a16:creationId xmlns:a16="http://schemas.microsoft.com/office/drawing/2014/main" id="{F4B2B1C0-C718-4A11-8961-288B24FA3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2884" y="5688880"/>
              <a:ext cx="729625" cy="3990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:a16="http://schemas.microsoft.com/office/drawing/2014/main" id="{B69DC974-0048-4D59-9F46-373AE4BAF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38" name="TextBox 52">
              <a:extLst>
                <a:ext uri="{FF2B5EF4-FFF2-40B4-BE49-F238E27FC236}">
                  <a16:creationId xmlns:a16="http://schemas.microsoft.com/office/drawing/2014/main" id="{A6C8E951-A975-4012-89F7-7D41337E5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</p:grpSp>
      <p:sp>
        <p:nvSpPr>
          <p:cNvPr id="39" name="Rectangle 56">
            <a:extLst>
              <a:ext uri="{FF2B5EF4-FFF2-40B4-BE49-F238E27FC236}">
                <a16:creationId xmlns:a16="http://schemas.microsoft.com/office/drawing/2014/main" id="{97E4295C-6E91-4FF5-9DC9-3430BB404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1826" y="2959100"/>
            <a:ext cx="265906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40" name="Straight Connector 60">
            <a:extLst>
              <a:ext uri="{FF2B5EF4-FFF2-40B4-BE49-F238E27FC236}">
                <a16:creationId xmlns:a16="http://schemas.microsoft.com/office/drawing/2014/main" id="{02547D68-FC48-4DB2-8CA7-9407366DEF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35663" y="2954339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61">
            <a:extLst>
              <a:ext uri="{FF2B5EF4-FFF2-40B4-BE49-F238E27FC236}">
                <a16:creationId xmlns:a16="http://schemas.microsoft.com/office/drawing/2014/main" id="{B52AD91C-8C6C-4EB0-B95D-803B10D03D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02575" y="2938464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TextBox 64">
            <a:extLst>
              <a:ext uri="{FF2B5EF4-FFF2-40B4-BE49-F238E27FC236}">
                <a16:creationId xmlns:a16="http://schemas.microsoft.com/office/drawing/2014/main" id="{734CAB07-7199-4A6B-83DB-9AFF2474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9" y="3040063"/>
            <a:ext cx="11890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7DDFB760-4924-4944-87A5-2DE90D263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5589" y="3059113"/>
            <a:ext cx="515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81CC3479-CC0A-4705-B2A1-1E93E9FA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1" y="2659063"/>
            <a:ext cx="4746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45" name="Line 10">
            <a:extLst>
              <a:ext uri="{FF2B5EF4-FFF2-40B4-BE49-F238E27FC236}">
                <a16:creationId xmlns:a16="http://schemas.microsoft.com/office/drawing/2014/main" id="{0AE4EB2B-C5BE-48CA-BC16-25932DBC6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4538" y="28876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6" name="Rectangle 67">
            <a:extLst>
              <a:ext uri="{FF2B5EF4-FFF2-40B4-BE49-F238E27FC236}">
                <a16:creationId xmlns:a16="http://schemas.microsoft.com/office/drawing/2014/main" id="{B3CDBDCB-AB37-4866-8371-E273586E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1" y="2963863"/>
            <a:ext cx="73501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47" name="Straight Connector 68">
            <a:extLst>
              <a:ext uri="{FF2B5EF4-FFF2-40B4-BE49-F238E27FC236}">
                <a16:creationId xmlns:a16="http://schemas.microsoft.com/office/drawing/2014/main" id="{44EC3039-84A0-40EE-BFAA-E347BA2EE2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1300" y="2962275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693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E39FC-F1FB-42A2-AD77-A5A2D440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77A62-407E-4986-BE9B-D87B263103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100" name="Group 94">
            <a:extLst>
              <a:ext uri="{FF2B5EF4-FFF2-40B4-BE49-F238E27FC236}">
                <a16:creationId xmlns:a16="http://schemas.microsoft.com/office/drawing/2014/main" id="{1E1F42D5-838D-4C2A-A38F-E0A552E19178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962400"/>
            <a:ext cx="8235952" cy="2349500"/>
            <a:chOff x="709613" y="3962400"/>
            <a:chExt cx="8235952" cy="2349500"/>
          </a:xfrm>
        </p:grpSpPr>
        <p:grpSp>
          <p:nvGrpSpPr>
            <p:cNvPr id="101" name="Group 95">
              <a:extLst>
                <a:ext uri="{FF2B5EF4-FFF2-40B4-BE49-F238E27FC236}">
                  <a16:creationId xmlns:a16="http://schemas.microsoft.com/office/drawing/2014/main" id="{BD56A5C6-1628-426A-B880-ED77D59D2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60" name="Group 44">
                <a:extLst>
                  <a:ext uri="{FF2B5EF4-FFF2-40B4-BE49-F238E27FC236}">
                    <a16:creationId xmlns:a16="http://schemas.microsoft.com/office/drawing/2014/main" id="{0495AA01-4B47-43CB-9494-D538731DB4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2" name="Picture 45" descr="desktop_computer_stylized_medium">
                  <a:extLst>
                    <a:ext uri="{FF2B5EF4-FFF2-40B4-BE49-F238E27FC236}">
                      <a16:creationId xmlns:a16="http://schemas.microsoft.com/office/drawing/2014/main" id="{F8F46276-ABEE-41DF-8C0E-D6061E0F31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3" name="Freeform 46">
                  <a:extLst>
                    <a:ext uri="{FF2B5EF4-FFF2-40B4-BE49-F238E27FC236}">
                      <a16:creationId xmlns:a16="http://schemas.microsoft.com/office/drawing/2014/main" id="{54EE17D3-08C1-422F-8299-8CA5BA0C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1" name="Rectangle 43">
                <a:extLst>
                  <a:ext uri="{FF2B5EF4-FFF2-40B4-BE49-F238E27FC236}">
                    <a16:creationId xmlns:a16="http://schemas.microsoft.com/office/drawing/2014/main" id="{734FDFE3-015F-4AE5-8889-729830BD3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102" name="Group 96">
              <a:extLst>
                <a:ext uri="{FF2B5EF4-FFF2-40B4-BE49-F238E27FC236}">
                  <a16:creationId xmlns:a16="http://schemas.microsoft.com/office/drawing/2014/main" id="{9A6A831A-59CD-4ED0-903C-511F5EB27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6" name="Rectangle 48">
                <a:extLst>
                  <a:ext uri="{FF2B5EF4-FFF2-40B4-BE49-F238E27FC236}">
                    <a16:creationId xmlns:a16="http://schemas.microsoft.com/office/drawing/2014/main" id="{9B009CDC-4B91-4636-AC37-28CA03F3E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157" name="Group 49">
                <a:extLst>
                  <a:ext uri="{FF2B5EF4-FFF2-40B4-BE49-F238E27FC236}">
                    <a16:creationId xmlns:a16="http://schemas.microsoft.com/office/drawing/2014/main" id="{C622CFA3-B5C6-4D9A-ACD8-465B08F74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58" name="Picture 50" descr="desktop_computer_stylized_medium">
                  <a:extLst>
                    <a:ext uri="{FF2B5EF4-FFF2-40B4-BE49-F238E27FC236}">
                      <a16:creationId xmlns:a16="http://schemas.microsoft.com/office/drawing/2014/main" id="{EF0509BC-C9D4-4E46-AEB3-EC9830E198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9" name="Freeform 51">
                  <a:extLst>
                    <a:ext uri="{FF2B5EF4-FFF2-40B4-BE49-F238E27FC236}">
                      <a16:creationId xmlns:a16="http://schemas.microsoft.com/office/drawing/2014/main" id="{187C7325-FD67-49AB-A12D-1B26AF539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3" name="Text Box 4">
              <a:extLst>
                <a:ext uri="{FF2B5EF4-FFF2-40B4-BE49-F238E27FC236}">
                  <a16:creationId xmlns:a16="http://schemas.microsoft.com/office/drawing/2014/main" id="{2A4B8EDC-CD01-49FC-8AE3-BCF7B4C81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R</a:t>
              </a:r>
              <a:endParaRPr lang="en-US" dirty="0"/>
            </a:p>
          </p:txBody>
        </p:sp>
        <p:sp>
          <p:nvSpPr>
            <p:cNvPr id="104" name="Text Box 21">
              <a:extLst>
                <a:ext uri="{FF2B5EF4-FFF2-40B4-BE49-F238E27FC236}">
                  <a16:creationId xmlns:a16="http://schemas.microsoft.com/office/drawing/2014/main" id="{AF2E0752-8A78-40ED-98E0-193AF6950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05" name="Text Box 22">
              <a:extLst>
                <a:ext uri="{FF2B5EF4-FFF2-40B4-BE49-F238E27FC236}">
                  <a16:creationId xmlns:a16="http://schemas.microsoft.com/office/drawing/2014/main" id="{1D2521AB-504B-4EA9-8197-9F58A9266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06" name="Group 23">
              <a:extLst>
                <a:ext uri="{FF2B5EF4-FFF2-40B4-BE49-F238E27FC236}">
                  <a16:creationId xmlns:a16="http://schemas.microsoft.com/office/drawing/2014/main" id="{2E137E14-384B-41CF-A4E4-A39A86B90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54" name="Text Box 24">
                <a:extLst>
                  <a:ext uri="{FF2B5EF4-FFF2-40B4-BE49-F238E27FC236}">
                    <a16:creationId xmlns:a16="http://schemas.microsoft.com/office/drawing/2014/main" id="{2DC94F1F-8453-419F-961A-E3025D135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9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155" name="Text Box 25">
                <a:extLst>
                  <a:ext uri="{FF2B5EF4-FFF2-40B4-BE49-F238E27FC236}">
                    <a16:creationId xmlns:a16="http://schemas.microsoft.com/office/drawing/2014/main" id="{67B3872D-1D5D-4482-BCAB-F1D032A4C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07" name="Text Box 26">
              <a:extLst>
                <a:ext uri="{FF2B5EF4-FFF2-40B4-BE49-F238E27FC236}">
                  <a16:creationId xmlns:a16="http://schemas.microsoft.com/office/drawing/2014/main" id="{CDB12DFA-1629-4746-8F95-6462B8C3A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108" name="Text Box 27">
              <a:extLst>
                <a:ext uri="{FF2B5EF4-FFF2-40B4-BE49-F238E27FC236}">
                  <a16:creationId xmlns:a16="http://schemas.microsoft.com/office/drawing/2014/main" id="{6EF70D4E-62CF-4387-95B6-678ABC6C9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2541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109" name="Text Box 30">
              <a:extLst>
                <a:ext uri="{FF2B5EF4-FFF2-40B4-BE49-F238E27FC236}">
                  <a16:creationId xmlns:a16="http://schemas.microsoft.com/office/drawing/2014/main" id="{68DBB7EB-5178-4282-A3AA-C9A0CC7A0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24271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110" name="Text Box 33">
              <a:extLst>
                <a:ext uri="{FF2B5EF4-FFF2-40B4-BE49-F238E27FC236}">
                  <a16:creationId xmlns:a16="http://schemas.microsoft.com/office/drawing/2014/main" id="{DEC4C3E2-A6FD-47C9-BFBE-BEBA27452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A5F75F63-8A6C-4157-93F5-3C9EAB4A5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2" name="Line 40">
              <a:extLst>
                <a:ext uri="{FF2B5EF4-FFF2-40B4-BE49-F238E27FC236}">
                  <a16:creationId xmlns:a16="http://schemas.microsoft.com/office/drawing/2014/main" id="{64DED434-A15C-423C-AE8B-F3AF6BF17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Line 41">
              <a:extLst>
                <a:ext uri="{FF2B5EF4-FFF2-40B4-BE49-F238E27FC236}">
                  <a16:creationId xmlns:a16="http://schemas.microsoft.com/office/drawing/2014/main" id="{C3BCE4BE-DCA2-4223-B235-27CE0EBC3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5AA4CE60-900C-4A4D-A37F-BB2E0A31C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Line 44">
              <a:extLst>
                <a:ext uri="{FF2B5EF4-FFF2-40B4-BE49-F238E27FC236}">
                  <a16:creationId xmlns:a16="http://schemas.microsoft.com/office/drawing/2014/main" id="{223BE85E-5E64-4069-8FC1-685D067181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Line 45">
              <a:extLst>
                <a:ext uri="{FF2B5EF4-FFF2-40B4-BE49-F238E27FC236}">
                  <a16:creationId xmlns:a16="http://schemas.microsoft.com/office/drawing/2014/main" id="{1B77540A-1657-42E8-B650-7D5A29A12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Line 46">
              <a:extLst>
                <a:ext uri="{FF2B5EF4-FFF2-40B4-BE49-F238E27FC236}">
                  <a16:creationId xmlns:a16="http://schemas.microsoft.com/office/drawing/2014/main" id="{9E56B517-FA9E-4466-A334-57884D655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Line 47">
              <a:extLst>
                <a:ext uri="{FF2B5EF4-FFF2-40B4-BE49-F238E27FC236}">
                  <a16:creationId xmlns:a16="http://schemas.microsoft.com/office/drawing/2014/main" id="{42A0AD15-91E2-4099-80A6-6C476B6A4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Text Box 58">
              <a:extLst>
                <a:ext uri="{FF2B5EF4-FFF2-40B4-BE49-F238E27FC236}">
                  <a16:creationId xmlns:a16="http://schemas.microsoft.com/office/drawing/2014/main" id="{1400FDFE-8D89-46BC-859F-C8B24F492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120" name="Line 60">
              <a:extLst>
                <a:ext uri="{FF2B5EF4-FFF2-40B4-BE49-F238E27FC236}">
                  <a16:creationId xmlns:a16="http://schemas.microsoft.com/office/drawing/2014/main" id="{FDC0D73F-1EDF-457C-BBEC-2A6D7A72A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21" name="Group 63">
              <a:extLst>
                <a:ext uri="{FF2B5EF4-FFF2-40B4-BE49-F238E27FC236}">
                  <a16:creationId xmlns:a16="http://schemas.microsoft.com/office/drawing/2014/main" id="{715B5E92-A548-4D3B-AEB6-40B8DCBEA8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2" y="4845050"/>
              <a:ext cx="1573213" cy="463550"/>
              <a:chOff x="4351" y="2786"/>
              <a:chExt cx="991" cy="292"/>
            </a:xfrm>
          </p:grpSpPr>
          <p:sp>
            <p:nvSpPr>
              <p:cNvPr id="152" name="Text Box 64">
                <a:extLst>
                  <a:ext uri="{FF2B5EF4-FFF2-40B4-BE49-F238E27FC236}">
                    <a16:creationId xmlns:a16="http://schemas.microsoft.com/office/drawing/2014/main" id="{1B2B78EE-830F-4714-B0C5-3AB6D852F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153" name="Text Box 65">
                <a:extLst>
                  <a:ext uri="{FF2B5EF4-FFF2-40B4-BE49-F238E27FC236}">
                    <a16:creationId xmlns:a16="http://schemas.microsoft.com/office/drawing/2014/main" id="{7DFCC5BD-B313-484B-9CF7-3665BBA6B1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91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122" name="Line 67">
              <a:extLst>
                <a:ext uri="{FF2B5EF4-FFF2-40B4-BE49-F238E27FC236}">
                  <a16:creationId xmlns:a16="http://schemas.microsoft.com/office/drawing/2014/main" id="{94DDB602-97DB-405E-A665-093FA08EF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Line 68">
              <a:extLst>
                <a:ext uri="{FF2B5EF4-FFF2-40B4-BE49-F238E27FC236}">
                  <a16:creationId xmlns:a16="http://schemas.microsoft.com/office/drawing/2014/main" id="{AAE9B565-E3C1-4FBA-B257-E3E8777DC0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Text Box 71">
              <a:extLst>
                <a:ext uri="{FF2B5EF4-FFF2-40B4-BE49-F238E27FC236}">
                  <a16:creationId xmlns:a16="http://schemas.microsoft.com/office/drawing/2014/main" id="{60E41D7F-D8F9-44A5-9C7F-895899149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125" name="Text Box 72">
              <a:extLst>
                <a:ext uri="{FF2B5EF4-FFF2-40B4-BE49-F238E27FC236}">
                  <a16:creationId xmlns:a16="http://schemas.microsoft.com/office/drawing/2014/main" id="{B1E7C35F-B70B-4BC5-9F0A-242F8C5A9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126" name="Line 73">
              <a:extLst>
                <a:ext uri="{FF2B5EF4-FFF2-40B4-BE49-F238E27FC236}">
                  <a16:creationId xmlns:a16="http://schemas.microsoft.com/office/drawing/2014/main" id="{7BFA5B35-035E-4231-B341-F51264C61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Line 74">
              <a:extLst>
                <a:ext uri="{FF2B5EF4-FFF2-40B4-BE49-F238E27FC236}">
                  <a16:creationId xmlns:a16="http://schemas.microsoft.com/office/drawing/2014/main" id="{1093ADA6-AE2F-4B77-A6A3-E53675D6E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2328124D-C529-4756-8DC3-D804A698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9" name="Text Box 76">
              <a:extLst>
                <a:ext uri="{FF2B5EF4-FFF2-40B4-BE49-F238E27FC236}">
                  <a16:creationId xmlns:a16="http://schemas.microsoft.com/office/drawing/2014/main" id="{D32AED22-B592-45C3-B617-B41764263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898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30" name="Group 124">
              <a:extLst>
                <a:ext uri="{FF2B5EF4-FFF2-40B4-BE49-F238E27FC236}">
                  <a16:creationId xmlns:a16="http://schemas.microsoft.com/office/drawing/2014/main" id="{E897535F-326C-4F09-8FF3-89F01C40A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8" name="Group 44">
                <a:extLst>
                  <a:ext uri="{FF2B5EF4-FFF2-40B4-BE49-F238E27FC236}">
                    <a16:creationId xmlns:a16="http://schemas.microsoft.com/office/drawing/2014/main" id="{D755CF6C-C12E-421E-962A-C3DCBD8C34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0" name="Picture 45" descr="desktop_computer_stylized_medium">
                  <a:extLst>
                    <a:ext uri="{FF2B5EF4-FFF2-40B4-BE49-F238E27FC236}">
                      <a16:creationId xmlns:a16="http://schemas.microsoft.com/office/drawing/2014/main" id="{69779367-9E83-4361-8F80-9EDF3CAF89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1" name="Freeform 46">
                  <a:extLst>
                    <a:ext uri="{FF2B5EF4-FFF2-40B4-BE49-F238E27FC236}">
                      <a16:creationId xmlns:a16="http://schemas.microsoft.com/office/drawing/2014/main" id="{BF2C9E36-95DF-4C38-B0DF-25E213690F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49" name="Rectangle 43">
                <a:extLst>
                  <a:ext uri="{FF2B5EF4-FFF2-40B4-BE49-F238E27FC236}">
                    <a16:creationId xmlns:a16="http://schemas.microsoft.com/office/drawing/2014/main" id="{5FF3D29E-107F-4043-869B-DFD8F10F3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131" name="Group 125">
              <a:extLst>
                <a:ext uri="{FF2B5EF4-FFF2-40B4-BE49-F238E27FC236}">
                  <a16:creationId xmlns:a16="http://schemas.microsoft.com/office/drawing/2014/main" id="{5472562D-7E49-4AC9-BAFC-2320A05BC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7" name="Rectangle 43">
                <a:extLst>
                  <a:ext uri="{FF2B5EF4-FFF2-40B4-BE49-F238E27FC236}">
                    <a16:creationId xmlns:a16="http://schemas.microsoft.com/office/drawing/2014/main" id="{BA2C4473-9AE3-4685-BDCC-2B60D4D44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138" name="Group 1185">
                <a:extLst>
                  <a:ext uri="{FF2B5EF4-FFF2-40B4-BE49-F238E27FC236}">
                    <a16:creationId xmlns:a16="http://schemas.microsoft.com/office/drawing/2014/main" id="{56AA94E8-C3DA-476E-B04A-339CC3C27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" name="Oval 407">
                  <a:extLst>
                    <a:ext uri="{FF2B5EF4-FFF2-40B4-BE49-F238E27FC236}">
                      <a16:creationId xmlns:a16="http://schemas.microsoft.com/office/drawing/2014/main" id="{6AC0D543-6FBA-47DB-AAA7-6695AC244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1" name="Rectangle 410">
                  <a:extLst>
                    <a:ext uri="{FF2B5EF4-FFF2-40B4-BE49-F238E27FC236}">
                      <a16:creationId xmlns:a16="http://schemas.microsoft.com/office/drawing/2014/main" id="{55540B12-9981-4E25-82FB-8E3F3BF557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2" name="Oval 411">
                  <a:extLst>
                    <a:ext uri="{FF2B5EF4-FFF2-40B4-BE49-F238E27FC236}">
                      <a16:creationId xmlns:a16="http://schemas.microsoft.com/office/drawing/2014/main" id="{8EAC596E-B004-4205-9F9B-D9C19D4A7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43" name="Group 1189">
                  <a:extLst>
                    <a:ext uri="{FF2B5EF4-FFF2-40B4-BE49-F238E27FC236}">
                      <a16:creationId xmlns:a16="http://schemas.microsoft.com/office/drawing/2014/main" id="{4D511E60-EEF0-4578-AEAC-656737A3FA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6" name="Freeform 1190">
                    <a:extLst>
                      <a:ext uri="{FF2B5EF4-FFF2-40B4-BE49-F238E27FC236}">
                        <a16:creationId xmlns:a16="http://schemas.microsoft.com/office/drawing/2014/main" id="{AEA4DF03-AF7F-4BAA-9AE7-CA90D807B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Freeform 1191">
                    <a:extLst>
                      <a:ext uri="{FF2B5EF4-FFF2-40B4-BE49-F238E27FC236}">
                        <a16:creationId xmlns:a16="http://schemas.microsoft.com/office/drawing/2014/main" id="{A91D4AF7-7100-4A56-9C25-60F8C9188E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4" name="Line 1192">
                  <a:extLst>
                    <a:ext uri="{FF2B5EF4-FFF2-40B4-BE49-F238E27FC236}">
                      <a16:creationId xmlns:a16="http://schemas.microsoft.com/office/drawing/2014/main" id="{03164884-7C06-4F14-9091-A3B70D76A6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145" name="Line 1193">
                  <a:extLst>
                    <a:ext uri="{FF2B5EF4-FFF2-40B4-BE49-F238E27FC236}">
                      <a16:creationId xmlns:a16="http://schemas.microsoft.com/office/drawing/2014/main" id="{0D7E3BEA-21C9-4138-893C-BCC134D347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139" name="Rectangle 43">
                <a:extLst>
                  <a:ext uri="{FF2B5EF4-FFF2-40B4-BE49-F238E27FC236}">
                    <a16:creationId xmlns:a16="http://schemas.microsoft.com/office/drawing/2014/main" id="{495D13A9-B4C1-4A62-9F0C-0AFEAAD36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132" name="Group 126">
              <a:extLst>
                <a:ext uri="{FF2B5EF4-FFF2-40B4-BE49-F238E27FC236}">
                  <a16:creationId xmlns:a16="http://schemas.microsoft.com/office/drawing/2014/main" id="{F32EC851-A27F-46C4-A368-DCC0BB7A4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3" name="Rectangle 48">
                <a:extLst>
                  <a:ext uri="{FF2B5EF4-FFF2-40B4-BE49-F238E27FC236}">
                    <a16:creationId xmlns:a16="http://schemas.microsoft.com/office/drawing/2014/main" id="{104AC677-4083-4179-A8E3-F7B79C7D7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134" name="Group 49">
                <a:extLst>
                  <a:ext uri="{FF2B5EF4-FFF2-40B4-BE49-F238E27FC236}">
                    <a16:creationId xmlns:a16="http://schemas.microsoft.com/office/drawing/2014/main" id="{FC1A5180-55B7-4760-B816-F1A3863AE8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5" name="Picture 50" descr="desktop_computer_stylized_medium">
                  <a:extLst>
                    <a:ext uri="{FF2B5EF4-FFF2-40B4-BE49-F238E27FC236}">
                      <a16:creationId xmlns:a16="http://schemas.microsoft.com/office/drawing/2014/main" id="{14045DDF-CE46-42B0-B0F9-D2F49885AC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" name="Freeform 51">
                  <a:extLst>
                    <a:ext uri="{FF2B5EF4-FFF2-40B4-BE49-F238E27FC236}">
                      <a16:creationId xmlns:a16="http://schemas.microsoft.com/office/drawing/2014/main" id="{ECFCE54F-429D-48D9-B559-319B4E3E2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64" name="AutoShape 153">
            <a:extLst>
              <a:ext uri="{FF2B5EF4-FFF2-40B4-BE49-F238E27FC236}">
                <a16:creationId xmlns:a16="http://schemas.microsoft.com/office/drawing/2014/main" id="{FFC54233-415C-4C57-B337-6042593D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3086101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65" name="Group 130">
            <a:extLst>
              <a:ext uri="{FF2B5EF4-FFF2-40B4-BE49-F238E27FC236}">
                <a16:creationId xmlns:a16="http://schemas.microsoft.com/office/drawing/2014/main" id="{874B0DB7-C6BD-4D22-A181-9555CEA58178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2686050"/>
            <a:ext cx="976312" cy="1460500"/>
            <a:chOff x="337" y="1692"/>
            <a:chExt cx="615" cy="920"/>
          </a:xfrm>
        </p:grpSpPr>
        <p:sp>
          <p:nvSpPr>
            <p:cNvPr id="166" name="Freeform 65">
              <a:extLst>
                <a:ext uri="{FF2B5EF4-FFF2-40B4-BE49-F238E27FC236}">
                  <a16:creationId xmlns:a16="http://schemas.microsoft.com/office/drawing/2014/main" id="{47754B36-6ECD-462F-94DB-7778A1B08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67" name="Rectangle 67">
              <a:extLst>
                <a:ext uri="{FF2B5EF4-FFF2-40B4-BE49-F238E27FC236}">
                  <a16:creationId xmlns:a16="http://schemas.microsoft.com/office/drawing/2014/main" id="{441B8D1F-FD87-4EFE-B7F2-6B97AEA8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Text Box 68">
              <a:extLst>
                <a:ext uri="{FF2B5EF4-FFF2-40B4-BE49-F238E27FC236}">
                  <a16:creationId xmlns:a16="http://schemas.microsoft.com/office/drawing/2014/main" id="{B248EC58-0267-44A4-8233-AD4D5B81D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169" name="Line 69">
              <a:extLst>
                <a:ext uri="{FF2B5EF4-FFF2-40B4-BE49-F238E27FC236}">
                  <a16:creationId xmlns:a16="http://schemas.microsoft.com/office/drawing/2014/main" id="{B7E9582D-2395-43E0-994B-E3C42CCC1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Line 70">
              <a:extLst>
                <a:ext uri="{FF2B5EF4-FFF2-40B4-BE49-F238E27FC236}">
                  <a16:creationId xmlns:a16="http://schemas.microsoft.com/office/drawing/2014/main" id="{E50915B9-8F7A-4B57-8FD4-D9A4F9B6E8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Line 71">
              <a:extLst>
                <a:ext uri="{FF2B5EF4-FFF2-40B4-BE49-F238E27FC236}">
                  <a16:creationId xmlns:a16="http://schemas.microsoft.com/office/drawing/2014/main" id="{E23B2FB1-6086-44BB-AAFC-7792CAACB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Line 72">
              <a:extLst>
                <a:ext uri="{FF2B5EF4-FFF2-40B4-BE49-F238E27FC236}">
                  <a16:creationId xmlns:a16="http://schemas.microsoft.com/office/drawing/2014/main" id="{268676FA-A830-46C4-A0B3-87E529E92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73" name="Group 151">
            <a:extLst>
              <a:ext uri="{FF2B5EF4-FFF2-40B4-BE49-F238E27FC236}">
                <a16:creationId xmlns:a16="http://schemas.microsoft.com/office/drawing/2014/main" id="{7B2789DF-61AF-4E7C-A5B7-75CD217352CE}"/>
              </a:ext>
            </a:extLst>
          </p:cNvPr>
          <p:cNvGrpSpPr>
            <a:grpSpLocks/>
          </p:cNvGrpSpPr>
          <p:nvPr/>
        </p:nvGrpSpPr>
        <p:grpSpPr bwMode="auto">
          <a:xfrm>
            <a:off x="3417888" y="2643188"/>
            <a:ext cx="2011362" cy="760412"/>
            <a:chOff x="1197" y="1665"/>
            <a:chExt cx="1267" cy="479"/>
          </a:xfrm>
        </p:grpSpPr>
        <p:grpSp>
          <p:nvGrpSpPr>
            <p:cNvPr id="174" name="Group 150">
              <a:extLst>
                <a:ext uri="{FF2B5EF4-FFF2-40B4-BE49-F238E27FC236}">
                  <a16:creationId xmlns:a16="http://schemas.microsoft.com/office/drawing/2014/main" id="{A53B7C31-B1F0-4009-A35E-3B7C41249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76" name="Rectangle 123">
                <a:extLst>
                  <a:ext uri="{FF2B5EF4-FFF2-40B4-BE49-F238E27FC236}">
                    <a16:creationId xmlns:a16="http://schemas.microsoft.com/office/drawing/2014/main" id="{9B33BAB1-0DA7-410D-ABDF-318A00933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77" name="Line 124">
                <a:extLst>
                  <a:ext uri="{FF2B5EF4-FFF2-40B4-BE49-F238E27FC236}">
                    <a16:creationId xmlns:a16="http://schemas.microsoft.com/office/drawing/2014/main" id="{CA914F0C-E837-4C32-A3DD-11869A053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78" name="Line 125">
                <a:extLst>
                  <a:ext uri="{FF2B5EF4-FFF2-40B4-BE49-F238E27FC236}">
                    <a16:creationId xmlns:a16="http://schemas.microsoft.com/office/drawing/2014/main" id="{89FD5307-0EEE-4222-887C-B7BC725C2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175" name="Text Box 126">
              <a:extLst>
                <a:ext uri="{FF2B5EF4-FFF2-40B4-BE49-F238E27FC236}">
                  <a16:creationId xmlns:a16="http://schemas.microsoft.com/office/drawing/2014/main" id="{798AF91F-B6B6-4579-982F-0E7754F29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179" name="Group 141">
            <a:extLst>
              <a:ext uri="{FF2B5EF4-FFF2-40B4-BE49-F238E27FC236}">
                <a16:creationId xmlns:a16="http://schemas.microsoft.com/office/drawing/2014/main" id="{83CD1876-20EC-42B0-B3EA-E2429C5D992D}"/>
              </a:ext>
            </a:extLst>
          </p:cNvPr>
          <p:cNvGrpSpPr>
            <a:grpSpLocks/>
          </p:cNvGrpSpPr>
          <p:nvPr/>
        </p:nvGrpSpPr>
        <p:grpSpPr bwMode="auto">
          <a:xfrm>
            <a:off x="3551238" y="2903538"/>
            <a:ext cx="146050" cy="385762"/>
            <a:chOff x="1272" y="1762"/>
            <a:chExt cx="92" cy="243"/>
          </a:xfrm>
        </p:grpSpPr>
        <p:sp>
          <p:nvSpPr>
            <p:cNvPr id="180" name="Line 127">
              <a:extLst>
                <a:ext uri="{FF2B5EF4-FFF2-40B4-BE49-F238E27FC236}">
                  <a16:creationId xmlns:a16="http://schemas.microsoft.com/office/drawing/2014/main" id="{E48428B0-84DB-48FD-92E7-BC6F1EB8C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Line 128">
              <a:extLst>
                <a:ext uri="{FF2B5EF4-FFF2-40B4-BE49-F238E27FC236}">
                  <a16:creationId xmlns:a16="http://schemas.microsoft.com/office/drawing/2014/main" id="{B278EEEA-EDD8-4A6D-9EDE-0F85B2BC7B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82" name="Group 152">
            <a:extLst>
              <a:ext uri="{FF2B5EF4-FFF2-40B4-BE49-F238E27FC236}">
                <a16:creationId xmlns:a16="http://schemas.microsoft.com/office/drawing/2014/main" id="{D2A5D1F8-B47C-4292-BD4B-7B7863716F4B}"/>
              </a:ext>
            </a:extLst>
          </p:cNvPr>
          <p:cNvGrpSpPr>
            <a:grpSpLocks/>
          </p:cNvGrpSpPr>
          <p:nvPr/>
        </p:nvGrpSpPr>
        <p:grpSpPr bwMode="auto">
          <a:xfrm>
            <a:off x="3001963" y="2244725"/>
            <a:ext cx="2443162" cy="1519238"/>
            <a:chOff x="931" y="1414"/>
            <a:chExt cx="1539" cy="957"/>
          </a:xfrm>
        </p:grpSpPr>
        <p:sp>
          <p:nvSpPr>
            <p:cNvPr id="183" name="Text Box 135">
              <a:extLst>
                <a:ext uri="{FF2B5EF4-FFF2-40B4-BE49-F238E27FC236}">
                  <a16:creationId xmlns:a16="http://schemas.microsoft.com/office/drawing/2014/main" id="{AA577FA3-B913-412C-9A13-ABA0F51E9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E6-E9-00-17-BB-4B</a:t>
              </a:r>
            </a:p>
          </p:txBody>
        </p:sp>
        <p:grpSp>
          <p:nvGrpSpPr>
            <p:cNvPr id="184" name="Group 145">
              <a:extLst>
                <a:ext uri="{FF2B5EF4-FFF2-40B4-BE49-F238E27FC236}">
                  <a16:creationId xmlns:a16="http://schemas.microsoft.com/office/drawing/2014/main" id="{A2E6C8BA-24AE-4A07-8EBE-5FCCCE148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89" name="Rectangle 138">
                <a:extLst>
                  <a:ext uri="{FF2B5EF4-FFF2-40B4-BE49-F238E27FC236}">
                    <a16:creationId xmlns:a16="http://schemas.microsoft.com/office/drawing/2014/main" id="{030F6C95-C0DB-4C22-8C71-F0B2B8BF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90" name="Rectangle 132">
                <a:extLst>
                  <a:ext uri="{FF2B5EF4-FFF2-40B4-BE49-F238E27FC236}">
                    <a16:creationId xmlns:a16="http://schemas.microsoft.com/office/drawing/2014/main" id="{2A9637B9-D63A-4831-ADCF-BF44D1B23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91" name="Line 133">
                <a:extLst>
                  <a:ext uri="{FF2B5EF4-FFF2-40B4-BE49-F238E27FC236}">
                    <a16:creationId xmlns:a16="http://schemas.microsoft.com/office/drawing/2014/main" id="{199D1639-1196-4543-B42B-61A7C84FF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92" name="Line 134">
                <a:extLst>
                  <a:ext uri="{FF2B5EF4-FFF2-40B4-BE49-F238E27FC236}">
                    <a16:creationId xmlns:a16="http://schemas.microsoft.com/office/drawing/2014/main" id="{4B3E0A1A-2931-4FA6-AE21-218CEB6C0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93" name="Line 139">
                <a:extLst>
                  <a:ext uri="{FF2B5EF4-FFF2-40B4-BE49-F238E27FC236}">
                    <a16:creationId xmlns:a16="http://schemas.microsoft.com/office/drawing/2014/main" id="{7FF105F7-8E72-4106-9E74-265A169B8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94" name="Line 140">
                <a:extLst>
                  <a:ext uri="{FF2B5EF4-FFF2-40B4-BE49-F238E27FC236}">
                    <a16:creationId xmlns:a16="http://schemas.microsoft.com/office/drawing/2014/main" id="{45A78BF0-3D39-4436-811A-430CDA8B8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185" name="Line 146">
              <a:extLst>
                <a:ext uri="{FF2B5EF4-FFF2-40B4-BE49-F238E27FC236}">
                  <a16:creationId xmlns:a16="http://schemas.microsoft.com/office/drawing/2014/main" id="{72E1788A-0879-4318-9651-3DDA8F6CB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Line 147">
              <a:extLst>
                <a:ext uri="{FF2B5EF4-FFF2-40B4-BE49-F238E27FC236}">
                  <a16:creationId xmlns:a16="http://schemas.microsoft.com/office/drawing/2014/main" id="{065561A4-3284-4DFE-815B-A13F62749B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Line 148">
              <a:extLst>
                <a:ext uri="{FF2B5EF4-FFF2-40B4-BE49-F238E27FC236}">
                  <a16:creationId xmlns:a16="http://schemas.microsoft.com/office/drawing/2014/main" id="{8FB786E2-F109-470D-BBB5-692FD7A6D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149">
              <a:extLst>
                <a:ext uri="{FF2B5EF4-FFF2-40B4-BE49-F238E27FC236}">
                  <a16:creationId xmlns:a16="http://schemas.microsoft.com/office/drawing/2014/main" id="{2DE4BEAF-198A-4CF8-AC08-BF0D57D45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95" name="Rectangle 143">
            <a:extLst>
              <a:ext uri="{FF2B5EF4-FFF2-40B4-BE49-F238E27FC236}">
                <a16:creationId xmlns:a16="http://schemas.microsoft.com/office/drawing/2014/main" id="{722AD48A-49B9-43E1-BAB4-080F5E68A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1480504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创建网络层数据报、链路层帧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77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虚拟局域网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有效控制广播域范围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广播流量被限制在一个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内；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增强网络的安全性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间相互隔离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无法进行二层通信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需通过三层设备通信；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灵活构建虚拟工作组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同一工作组的用户不必局限于同一物理范围；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提高网络的可管理性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将不同的业务规划到不同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便于管理。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8">
            <a:extLst>
              <a:ext uri="{FF2B5EF4-FFF2-40B4-BE49-F238E27FC236}">
                <a16:creationId xmlns:a16="http://schemas.microsoft.com/office/drawing/2014/main" id="{0EB9344C-4524-4692-8588-50F4DF523F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087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生成树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97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防止故障</a:t>
            </a: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冗余拓扑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付出的代价：导致</a:t>
            </a:r>
            <a:r>
              <a:rPr kumimoji="0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物理环路</a:t>
            </a:r>
            <a:endParaRPr kumimoji="0"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0"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灯片编号占位符 38">
            <a:extLst>
              <a:ext uri="{FF2B5EF4-FFF2-40B4-BE49-F238E27FC236}">
                <a16:creationId xmlns:a16="http://schemas.microsoft.com/office/drawing/2014/main" id="{6B521A0E-43E2-4A68-B9FD-28B222B0B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72</a:t>
            </a:fld>
            <a:endParaRPr kumimoji="1" lang="zh-CN" altLang="en-US" dirty="0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D1E860F2-E184-4803-B669-5E205971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864" y="3324687"/>
            <a:ext cx="1154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Server/PC X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32FBD82A-ABF4-48A6-B081-DA9294413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59" y="3323237"/>
            <a:ext cx="14271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Router Y</a:t>
            </a:r>
            <a:b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8DF517E6-4832-4D56-A88E-FF0516472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9352" y="4252620"/>
            <a:ext cx="633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5ACFCD8F-3610-44B2-9370-BB9F9083E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314" y="396369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BAF7A945-E3AB-47EB-ABEA-83F800811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327" y="389225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Line 15">
            <a:extLst>
              <a:ext uri="{FF2B5EF4-FFF2-40B4-BE49-F238E27FC236}">
                <a16:creationId xmlns:a16="http://schemas.microsoft.com/office/drawing/2014/main" id="{C0838204-25BE-4EAD-8435-927319D39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914" y="6052845"/>
            <a:ext cx="6335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Line 16">
            <a:extLst>
              <a:ext uri="{FF2B5EF4-FFF2-40B4-BE49-F238E27FC236}">
                <a16:creationId xmlns:a16="http://schemas.microsoft.com/office/drawing/2014/main" id="{CC7718C6-283C-4EAD-9D50-2086EDCD0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9214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9B6FF8BE-3D03-4886-94C6-F2B775C6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402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Text Box 20">
            <a:extLst>
              <a:ext uri="{FF2B5EF4-FFF2-40B4-BE49-F238E27FC236}">
                <a16:creationId xmlns:a16="http://schemas.microsoft.com/office/drawing/2014/main" id="{2307AEDF-D014-4A45-A993-7F187906C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389" y="409704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90" name="Text Box 21">
            <a:extLst>
              <a:ext uri="{FF2B5EF4-FFF2-40B4-BE49-F238E27FC236}">
                <a16:creationId xmlns:a16="http://schemas.microsoft.com/office/drawing/2014/main" id="{E032984D-6E18-4F2D-83F9-F1C1A1EC0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496" y="590692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9" name="Freeform 23">
            <a:extLst>
              <a:ext uri="{FF2B5EF4-FFF2-40B4-BE49-F238E27FC236}">
                <a16:creationId xmlns:a16="http://schemas.microsoft.com/office/drawing/2014/main" id="{B35B0133-C558-46E4-A57D-597DB3A5E865}"/>
              </a:ext>
            </a:extLst>
          </p:cNvPr>
          <p:cNvSpPr>
            <a:spLocks/>
          </p:cNvSpPr>
          <p:nvPr/>
        </p:nvSpPr>
        <p:spPr bwMode="auto">
          <a:xfrm>
            <a:off x="8234127" y="3604920"/>
            <a:ext cx="863600" cy="215900"/>
          </a:xfrm>
          <a:custGeom>
            <a:avLst/>
            <a:gdLst>
              <a:gd name="T0" fmla="*/ 0 w 2017"/>
              <a:gd name="T1" fmla="*/ 0 h 97"/>
              <a:gd name="T2" fmla="*/ 2147483646 w 2017"/>
              <a:gd name="T3" fmla="*/ 0 h 97"/>
              <a:gd name="T4" fmla="*/ 2147483646 w 2017"/>
              <a:gd name="T5" fmla="*/ 2147483646 h 97"/>
              <a:gd name="T6" fmla="*/ 2147483646 w 2017"/>
              <a:gd name="T7" fmla="*/ 2147483646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rgbClr val="CF0E30"/>
            </a:solidFill>
            <a:prstDash val="solid"/>
            <a:round/>
            <a:headEnd type="none" w="sm" len="sm"/>
            <a:tailEnd type="none" w="sm" len="sm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Text Box 24">
            <a:extLst>
              <a:ext uri="{FF2B5EF4-FFF2-40B4-BE49-F238E27FC236}">
                <a16:creationId xmlns:a16="http://schemas.microsoft.com/office/drawing/2014/main" id="{507D4771-F71A-435E-B862-B130AF24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166" y="4891643"/>
            <a:ext cx="920124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A</a:t>
            </a:r>
          </a:p>
        </p:txBody>
      </p:sp>
      <p:sp>
        <p:nvSpPr>
          <p:cNvPr id="151" name="Text Box 25">
            <a:extLst>
              <a:ext uri="{FF2B5EF4-FFF2-40B4-BE49-F238E27FC236}">
                <a16:creationId xmlns:a16="http://schemas.microsoft.com/office/drawing/2014/main" id="{171BEDA1-F9FB-4FDC-8D23-F1021EEC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522" y="4915731"/>
            <a:ext cx="9056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B</a:t>
            </a:r>
          </a:p>
        </p:txBody>
      </p:sp>
      <p:pic>
        <p:nvPicPr>
          <p:cNvPr id="152" name="Picture 31" descr="服务器类">
            <a:extLst>
              <a:ext uri="{FF2B5EF4-FFF2-40B4-BE49-F238E27FC236}">
                <a16:creationId xmlns:a16="http://schemas.microsoft.com/office/drawing/2014/main" id="{5B2B9312-F465-4F78-B345-EF9615CD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17" y="3075948"/>
            <a:ext cx="709593" cy="10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30" descr="通用路由器">
            <a:extLst>
              <a:ext uri="{FF2B5EF4-FFF2-40B4-BE49-F238E27FC236}">
                <a16:creationId xmlns:a16="http://schemas.microsoft.com/office/drawing/2014/main" id="{A5A9804E-09E6-445D-81FF-DC2EB8CC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3248241"/>
            <a:ext cx="9001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5" descr="通用交换机">
            <a:extLst>
              <a:ext uri="{FF2B5EF4-FFF2-40B4-BE49-F238E27FC236}">
                <a16:creationId xmlns:a16="http://schemas.microsoft.com/office/drawing/2014/main" id="{ECE0A1C7-EDC0-43F1-A27B-8DE0C66A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7" y="4860422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5" descr="通用交换机">
            <a:extLst>
              <a:ext uri="{FF2B5EF4-FFF2-40B4-BE49-F238E27FC236}">
                <a16:creationId xmlns:a16="http://schemas.microsoft.com/office/drawing/2014/main" id="{CBA64BDE-747F-4846-8CD7-02B91AB1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5" y="48856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5853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45E9DE36-ECB9-466E-B488-FF48EA89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004" y="4414401"/>
            <a:ext cx="3455988" cy="1439862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endParaRPr kumimoji="0" lang="zh-CN" altLang="en-US">
              <a:solidFill>
                <a:srgbClr val="020202"/>
              </a:solidFill>
              <a:latin typeface="Tahoma" panose="020B0604030504040204" pitchFamily="34" charset="0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F80D61BC-3B43-4341-920D-4248AACBB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904" y="4630301"/>
            <a:ext cx="3024188" cy="1008062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endParaRPr kumimoji="0" lang="zh-CN" altLang="en-US">
              <a:solidFill>
                <a:srgbClr val="020202"/>
              </a:solidFill>
              <a:latin typeface="Tahoma" panose="020B0604030504040204" pitchFamily="34" charset="0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F1D0ECC-CF35-4484-B281-1CFAF6AC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179" y="4846201"/>
            <a:ext cx="2520950" cy="647700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endParaRPr kumimoji="0" lang="zh-CN" altLang="en-US">
              <a:solidFill>
                <a:srgbClr val="020202"/>
              </a:solidFill>
              <a:latin typeface="Tahoma" panose="020B060403050404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物理环路引发的</a:t>
            </a:r>
            <a:r>
              <a:rPr kumimoji="1" lang="zh-CN" altLang="en-US" dirty="0">
                <a:solidFill>
                  <a:srgbClr val="C00000"/>
                </a:solidFill>
              </a:rPr>
              <a:t>问题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广播风暴</a:t>
            </a:r>
            <a:endParaRPr kumimoji="0" lang="en-US" altLang="zh-CN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kumimoji="0"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交换机（网桥）在物理环路上无休止地泛洪广播流量，无限循环，迅速消耗网络资源。</a:t>
            </a:r>
            <a:endParaRPr kumimoji="1" lang="zh-CN" altLang="en-US" dirty="0"/>
          </a:p>
        </p:txBody>
      </p:sp>
      <p:sp>
        <p:nvSpPr>
          <p:cNvPr id="33" name="灯片编号占位符 38">
            <a:extLst>
              <a:ext uri="{FF2B5EF4-FFF2-40B4-BE49-F238E27FC236}">
                <a16:creationId xmlns:a16="http://schemas.microsoft.com/office/drawing/2014/main" id="{090366B7-C748-4058-A782-C75C179603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73</a:t>
            </a:fld>
            <a:endParaRPr kumimoji="1" lang="zh-CN" altLang="en-US" dirty="0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D1E860F2-E184-4803-B669-5E205971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864" y="3324687"/>
            <a:ext cx="1154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Server/PC X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32FBD82A-ABF4-48A6-B081-DA9294413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59" y="3323237"/>
            <a:ext cx="14271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Router Y</a:t>
            </a:r>
            <a:b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8DF517E6-4832-4D56-A88E-FF0516472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9352" y="4252620"/>
            <a:ext cx="633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5ACFCD8F-3610-44B2-9370-BB9F9083E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314" y="396369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BAF7A945-E3AB-47EB-ABEA-83F800811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327" y="389225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Line 15">
            <a:extLst>
              <a:ext uri="{FF2B5EF4-FFF2-40B4-BE49-F238E27FC236}">
                <a16:creationId xmlns:a16="http://schemas.microsoft.com/office/drawing/2014/main" id="{C0838204-25BE-4EAD-8435-927319D39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914" y="6052845"/>
            <a:ext cx="6335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Line 16">
            <a:extLst>
              <a:ext uri="{FF2B5EF4-FFF2-40B4-BE49-F238E27FC236}">
                <a16:creationId xmlns:a16="http://schemas.microsoft.com/office/drawing/2014/main" id="{CC7718C6-283C-4EAD-9D50-2086EDCD0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9214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9B6FF8BE-3D03-4886-94C6-F2B775C6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402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Text Box 20">
            <a:extLst>
              <a:ext uri="{FF2B5EF4-FFF2-40B4-BE49-F238E27FC236}">
                <a16:creationId xmlns:a16="http://schemas.microsoft.com/office/drawing/2014/main" id="{2307AEDF-D014-4A45-A993-7F187906C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389" y="409704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90" name="Text Box 21">
            <a:extLst>
              <a:ext uri="{FF2B5EF4-FFF2-40B4-BE49-F238E27FC236}">
                <a16:creationId xmlns:a16="http://schemas.microsoft.com/office/drawing/2014/main" id="{E032984D-6E18-4F2D-83F9-F1C1A1EC0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496" y="590692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9" name="Freeform 23">
            <a:extLst>
              <a:ext uri="{FF2B5EF4-FFF2-40B4-BE49-F238E27FC236}">
                <a16:creationId xmlns:a16="http://schemas.microsoft.com/office/drawing/2014/main" id="{B35B0133-C558-46E4-A57D-597DB3A5E865}"/>
              </a:ext>
            </a:extLst>
          </p:cNvPr>
          <p:cNvSpPr>
            <a:spLocks/>
          </p:cNvSpPr>
          <p:nvPr/>
        </p:nvSpPr>
        <p:spPr bwMode="auto">
          <a:xfrm>
            <a:off x="8234127" y="3604920"/>
            <a:ext cx="863600" cy="215900"/>
          </a:xfrm>
          <a:custGeom>
            <a:avLst/>
            <a:gdLst>
              <a:gd name="T0" fmla="*/ 0 w 2017"/>
              <a:gd name="T1" fmla="*/ 0 h 97"/>
              <a:gd name="T2" fmla="*/ 2147483646 w 2017"/>
              <a:gd name="T3" fmla="*/ 0 h 97"/>
              <a:gd name="T4" fmla="*/ 2147483646 w 2017"/>
              <a:gd name="T5" fmla="*/ 2147483646 h 97"/>
              <a:gd name="T6" fmla="*/ 2147483646 w 2017"/>
              <a:gd name="T7" fmla="*/ 2147483646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rgbClr val="CF0E30"/>
            </a:solidFill>
            <a:prstDash val="solid"/>
            <a:round/>
            <a:headEnd type="none" w="sm" len="sm"/>
            <a:tailEnd type="none" w="sm" len="sm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Text Box 24">
            <a:extLst>
              <a:ext uri="{FF2B5EF4-FFF2-40B4-BE49-F238E27FC236}">
                <a16:creationId xmlns:a16="http://schemas.microsoft.com/office/drawing/2014/main" id="{507D4771-F71A-435E-B862-B130AF24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166" y="4891643"/>
            <a:ext cx="920124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A</a:t>
            </a:r>
          </a:p>
        </p:txBody>
      </p:sp>
      <p:sp>
        <p:nvSpPr>
          <p:cNvPr id="151" name="Text Box 25">
            <a:extLst>
              <a:ext uri="{FF2B5EF4-FFF2-40B4-BE49-F238E27FC236}">
                <a16:creationId xmlns:a16="http://schemas.microsoft.com/office/drawing/2014/main" id="{171BEDA1-F9FB-4FDC-8D23-F1021EEC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522" y="4915731"/>
            <a:ext cx="9056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B</a:t>
            </a:r>
          </a:p>
        </p:txBody>
      </p:sp>
      <p:pic>
        <p:nvPicPr>
          <p:cNvPr id="152" name="Picture 31" descr="服务器类">
            <a:extLst>
              <a:ext uri="{FF2B5EF4-FFF2-40B4-BE49-F238E27FC236}">
                <a16:creationId xmlns:a16="http://schemas.microsoft.com/office/drawing/2014/main" id="{5B2B9312-F465-4F78-B345-EF9615CD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17" y="3075948"/>
            <a:ext cx="709593" cy="10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30" descr="通用路由器">
            <a:extLst>
              <a:ext uri="{FF2B5EF4-FFF2-40B4-BE49-F238E27FC236}">
                <a16:creationId xmlns:a16="http://schemas.microsoft.com/office/drawing/2014/main" id="{A5A9804E-09E6-445D-81FF-DC2EB8CC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3248241"/>
            <a:ext cx="9001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5" descr="通用交换机">
            <a:extLst>
              <a:ext uri="{FF2B5EF4-FFF2-40B4-BE49-F238E27FC236}">
                <a16:creationId xmlns:a16="http://schemas.microsoft.com/office/drawing/2014/main" id="{ECE0A1C7-EDC0-43F1-A27B-8DE0C66A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7" y="4860422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5" descr="通用交换机">
            <a:extLst>
              <a:ext uri="{FF2B5EF4-FFF2-40B4-BE49-F238E27FC236}">
                <a16:creationId xmlns:a16="http://schemas.microsoft.com/office/drawing/2014/main" id="{CBA64BDE-747F-4846-8CD7-02B91AB1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5" y="48856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Line 9">
            <a:extLst>
              <a:ext uri="{FF2B5EF4-FFF2-40B4-BE49-F238E27FC236}">
                <a16:creationId xmlns:a16="http://schemas.microsoft.com/office/drawing/2014/main" id="{800C105D-2FE6-4B25-A35B-28DD31A1C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5977" y="4091222"/>
            <a:ext cx="0" cy="792163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srgbClr val="02020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9">
            <a:extLst>
              <a:ext uri="{FF2B5EF4-FFF2-40B4-BE49-F238E27FC236}">
                <a16:creationId xmlns:a16="http://schemas.microsoft.com/office/drawing/2014/main" id="{F71A6AAE-7FAF-4553-AC0C-6F543F8AA1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071" y="4097045"/>
            <a:ext cx="904077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7839CA2F-F7A7-406E-B249-26A05017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121" y="4167187"/>
            <a:ext cx="582211" cy="84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广播帧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1EEE00C-7F7C-4DC8-A253-654B01C0D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585" y="3632840"/>
            <a:ext cx="1012824" cy="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广播帧</a:t>
            </a:r>
          </a:p>
        </p:txBody>
      </p:sp>
    </p:spTree>
    <p:extLst>
      <p:ext uri="{BB962C8B-B14F-4D97-AF65-F5344CB8AC3E}">
        <p14:creationId xmlns:p14="http://schemas.microsoft.com/office/powerpoint/2010/main" val="1582260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6">
            <a:extLst>
              <a:ext uri="{FF2B5EF4-FFF2-40B4-BE49-F238E27FC236}">
                <a16:creationId xmlns:a16="http://schemas.microsoft.com/office/drawing/2014/main" id="{EB7D91BF-9E87-4F8A-83EA-1E551F2EB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839" y="3656709"/>
            <a:ext cx="1012824" cy="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单播帧</a:t>
            </a: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A38F7EB3-B912-4C1C-B81B-525CEBA39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071" y="4133911"/>
            <a:ext cx="295275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F6825BA2-EADF-4B61-9982-9E8DFEFEA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2392" y="5348927"/>
            <a:ext cx="0" cy="576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353FE79B-C54C-4ECF-9083-8F2BC76E3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482" y="5922261"/>
            <a:ext cx="32760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C1A04EEA-18B8-43D2-AF1B-5DFA4082B3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5282" y="4351398"/>
            <a:ext cx="0" cy="1582738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物理环路引发的</a:t>
            </a:r>
            <a:r>
              <a:rPr kumimoji="1" lang="zh-CN" altLang="en-US" dirty="0">
                <a:solidFill>
                  <a:srgbClr val="C00000"/>
                </a:solidFill>
              </a:rPr>
              <a:t>问题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zh-CN" altLang="en-US" dirty="0"/>
              <a:t>重复帧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X</a:t>
            </a:r>
            <a:r>
              <a:rPr lang="zh-CN" altLang="en-US" dirty="0"/>
              <a:t>发送到环路的单播帧，造成目的设备</a:t>
            </a:r>
            <a:r>
              <a:rPr lang="en-US" altLang="zh-CN" dirty="0"/>
              <a:t>Y</a:t>
            </a:r>
            <a:r>
              <a:rPr lang="zh-CN" altLang="en-US" dirty="0"/>
              <a:t>收到重复的帧。</a:t>
            </a:r>
          </a:p>
          <a:p>
            <a:pPr lvl="1">
              <a:lnSpc>
                <a:spcPct val="120000"/>
              </a:lnSpc>
            </a:pPr>
            <a:endParaRPr kumimoji="1" lang="zh-CN" altLang="en-US" sz="2000" dirty="0"/>
          </a:p>
        </p:txBody>
      </p:sp>
      <p:sp>
        <p:nvSpPr>
          <p:cNvPr id="37" name="灯片编号占位符 38">
            <a:extLst>
              <a:ext uri="{FF2B5EF4-FFF2-40B4-BE49-F238E27FC236}">
                <a16:creationId xmlns:a16="http://schemas.microsoft.com/office/drawing/2014/main" id="{B453FCFE-E4D2-4514-8530-64287867BF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74</a:t>
            </a:fld>
            <a:endParaRPr kumimoji="1" lang="zh-CN" altLang="en-US" dirty="0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D1E860F2-E184-4803-B669-5E205971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864" y="3324687"/>
            <a:ext cx="1154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Server/PC X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32FBD82A-ABF4-48A6-B081-DA9294413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59" y="3323237"/>
            <a:ext cx="14271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Router Y</a:t>
            </a:r>
            <a:b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8DF517E6-4832-4D56-A88E-FF0516472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9352" y="4252620"/>
            <a:ext cx="633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5ACFCD8F-3610-44B2-9370-BB9F9083E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314" y="396369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BAF7A945-E3AB-47EB-ABEA-83F800811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327" y="389225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Line 15">
            <a:extLst>
              <a:ext uri="{FF2B5EF4-FFF2-40B4-BE49-F238E27FC236}">
                <a16:creationId xmlns:a16="http://schemas.microsoft.com/office/drawing/2014/main" id="{C0838204-25BE-4EAD-8435-927319D39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914" y="6052845"/>
            <a:ext cx="6335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Line 16">
            <a:extLst>
              <a:ext uri="{FF2B5EF4-FFF2-40B4-BE49-F238E27FC236}">
                <a16:creationId xmlns:a16="http://schemas.microsoft.com/office/drawing/2014/main" id="{CC7718C6-283C-4EAD-9D50-2086EDCD0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9214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9B6FF8BE-3D03-4886-94C6-F2B775C6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402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Text Box 20">
            <a:extLst>
              <a:ext uri="{FF2B5EF4-FFF2-40B4-BE49-F238E27FC236}">
                <a16:creationId xmlns:a16="http://schemas.microsoft.com/office/drawing/2014/main" id="{2307AEDF-D014-4A45-A993-7F187906C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389" y="409704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90" name="Text Box 21">
            <a:extLst>
              <a:ext uri="{FF2B5EF4-FFF2-40B4-BE49-F238E27FC236}">
                <a16:creationId xmlns:a16="http://schemas.microsoft.com/office/drawing/2014/main" id="{E032984D-6E18-4F2D-83F9-F1C1A1EC0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496" y="590692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9" name="Freeform 23">
            <a:extLst>
              <a:ext uri="{FF2B5EF4-FFF2-40B4-BE49-F238E27FC236}">
                <a16:creationId xmlns:a16="http://schemas.microsoft.com/office/drawing/2014/main" id="{B35B0133-C558-46E4-A57D-597DB3A5E865}"/>
              </a:ext>
            </a:extLst>
          </p:cNvPr>
          <p:cNvSpPr>
            <a:spLocks/>
          </p:cNvSpPr>
          <p:nvPr/>
        </p:nvSpPr>
        <p:spPr bwMode="auto">
          <a:xfrm>
            <a:off x="8234127" y="3604920"/>
            <a:ext cx="863600" cy="215900"/>
          </a:xfrm>
          <a:custGeom>
            <a:avLst/>
            <a:gdLst>
              <a:gd name="T0" fmla="*/ 0 w 2017"/>
              <a:gd name="T1" fmla="*/ 0 h 97"/>
              <a:gd name="T2" fmla="*/ 2147483646 w 2017"/>
              <a:gd name="T3" fmla="*/ 0 h 97"/>
              <a:gd name="T4" fmla="*/ 2147483646 w 2017"/>
              <a:gd name="T5" fmla="*/ 2147483646 h 97"/>
              <a:gd name="T6" fmla="*/ 2147483646 w 2017"/>
              <a:gd name="T7" fmla="*/ 2147483646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rgbClr val="CF0E30"/>
            </a:solidFill>
            <a:prstDash val="solid"/>
            <a:round/>
            <a:headEnd type="none" w="sm" len="sm"/>
            <a:tailEnd type="none" w="sm" len="sm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Text Box 24">
            <a:extLst>
              <a:ext uri="{FF2B5EF4-FFF2-40B4-BE49-F238E27FC236}">
                <a16:creationId xmlns:a16="http://schemas.microsoft.com/office/drawing/2014/main" id="{507D4771-F71A-435E-B862-B130AF24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166" y="4891643"/>
            <a:ext cx="920124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A</a:t>
            </a:r>
          </a:p>
        </p:txBody>
      </p:sp>
      <p:sp>
        <p:nvSpPr>
          <p:cNvPr id="151" name="Text Box 25">
            <a:extLst>
              <a:ext uri="{FF2B5EF4-FFF2-40B4-BE49-F238E27FC236}">
                <a16:creationId xmlns:a16="http://schemas.microsoft.com/office/drawing/2014/main" id="{171BEDA1-F9FB-4FDC-8D23-F1021EEC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522" y="4915731"/>
            <a:ext cx="9056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B</a:t>
            </a:r>
          </a:p>
        </p:txBody>
      </p:sp>
      <p:pic>
        <p:nvPicPr>
          <p:cNvPr id="152" name="Picture 31" descr="服务器类">
            <a:extLst>
              <a:ext uri="{FF2B5EF4-FFF2-40B4-BE49-F238E27FC236}">
                <a16:creationId xmlns:a16="http://schemas.microsoft.com/office/drawing/2014/main" id="{5B2B9312-F465-4F78-B345-EF9615CD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17" y="3075948"/>
            <a:ext cx="709593" cy="10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30" descr="通用路由器">
            <a:extLst>
              <a:ext uri="{FF2B5EF4-FFF2-40B4-BE49-F238E27FC236}">
                <a16:creationId xmlns:a16="http://schemas.microsoft.com/office/drawing/2014/main" id="{A5A9804E-09E6-445D-81FF-DC2EB8CC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3248241"/>
            <a:ext cx="9001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5" descr="通用交换机">
            <a:extLst>
              <a:ext uri="{FF2B5EF4-FFF2-40B4-BE49-F238E27FC236}">
                <a16:creationId xmlns:a16="http://schemas.microsoft.com/office/drawing/2014/main" id="{ECE0A1C7-EDC0-43F1-A27B-8DE0C66A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7" y="4860422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5" descr="通用交换机">
            <a:extLst>
              <a:ext uri="{FF2B5EF4-FFF2-40B4-BE49-F238E27FC236}">
                <a16:creationId xmlns:a16="http://schemas.microsoft.com/office/drawing/2014/main" id="{CBA64BDE-747F-4846-8CD7-02B91AB1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5" y="48856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26">
            <a:extLst>
              <a:ext uri="{FF2B5EF4-FFF2-40B4-BE49-F238E27FC236}">
                <a16:creationId xmlns:a16="http://schemas.microsoft.com/office/drawing/2014/main" id="{B93376BF-1574-4375-A07C-878EC96B5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207" y="4159905"/>
            <a:ext cx="582211" cy="84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单播帧</a:t>
            </a:r>
          </a:p>
        </p:txBody>
      </p:sp>
      <p:sp>
        <p:nvSpPr>
          <p:cNvPr id="38" name="Line 30">
            <a:extLst>
              <a:ext uri="{FF2B5EF4-FFF2-40B4-BE49-F238E27FC236}">
                <a16:creationId xmlns:a16="http://schemas.microsoft.com/office/drawing/2014/main" id="{131CB328-A4FB-4A32-A97F-5A63EA686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2392" y="3955018"/>
            <a:ext cx="0" cy="9366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CB1C84C-52E4-41E5-8930-A67540EEC403}"/>
              </a:ext>
            </a:extLst>
          </p:cNvPr>
          <p:cNvSpPr/>
          <p:nvPr/>
        </p:nvSpPr>
        <p:spPr>
          <a:xfrm>
            <a:off x="9922522" y="3186136"/>
            <a:ext cx="2001629" cy="941145"/>
          </a:xfrm>
          <a:prstGeom prst="wedgeRoundRectCallout">
            <a:avLst>
              <a:gd name="adj1" fmla="val -132481"/>
              <a:gd name="adj2" fmla="val -27607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dirty="0">
                <a:solidFill>
                  <a:schemeClr val="tx1"/>
                </a:solidFill>
                <a:ea typeface="黑体" panose="02010609060101010101" pitchFamily="49" charset="-122"/>
              </a:rPr>
              <a:t>Router Y</a:t>
            </a:r>
            <a:r>
              <a:rPr kumimoji="0" lang="zh-CN" altLang="en-US" sz="2000" dirty="0">
                <a:solidFill>
                  <a:schemeClr val="tx1"/>
                </a:solidFill>
                <a:ea typeface="黑体" panose="02010609060101010101" pitchFamily="49" charset="-122"/>
              </a:rPr>
              <a:t>收到多个重复的副本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86C269-7344-4E6A-9083-1CA3CA8A60DB}"/>
              </a:ext>
            </a:extLst>
          </p:cNvPr>
          <p:cNvSpPr txBox="1"/>
          <p:nvPr/>
        </p:nvSpPr>
        <p:spPr>
          <a:xfrm>
            <a:off x="372743" y="4469914"/>
            <a:ext cx="2403753" cy="106138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假设所有交换机的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地址表中均没有路由器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148114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物理环路引发的</a:t>
            </a:r>
            <a:r>
              <a:rPr kumimoji="0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kumimoji="0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表不稳定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当一个帧的多个副本到达不同端口时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，交换机会不断修改同一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地址对应的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灯片编号占位符 38">
            <a:extLst>
              <a:ext uri="{FF2B5EF4-FFF2-40B4-BE49-F238E27FC236}">
                <a16:creationId xmlns:a16="http://schemas.microsoft.com/office/drawing/2014/main" id="{8C3B89E0-BDDD-4FD5-91E8-41B1D2994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75</a:t>
            </a:fld>
            <a:endParaRPr kumimoji="1" lang="zh-CN" altLang="en-US" dirty="0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D1E860F2-E184-4803-B669-5E205971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864" y="3324687"/>
            <a:ext cx="1154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Server/PC X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32FBD82A-ABF4-48A6-B081-DA9294413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59" y="3323237"/>
            <a:ext cx="14271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287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287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287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287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Router Y</a:t>
            </a:r>
            <a:b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8DF517E6-4832-4D56-A88E-FF0516472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9352" y="4252620"/>
            <a:ext cx="633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5ACFCD8F-3610-44B2-9370-BB9F9083E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314" y="396369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BAF7A945-E3AB-47EB-ABEA-83F800811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327" y="389225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Line 15">
            <a:extLst>
              <a:ext uri="{FF2B5EF4-FFF2-40B4-BE49-F238E27FC236}">
                <a16:creationId xmlns:a16="http://schemas.microsoft.com/office/drawing/2014/main" id="{C0838204-25BE-4EAD-8435-927319D39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914" y="6052845"/>
            <a:ext cx="6335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Line 16">
            <a:extLst>
              <a:ext uri="{FF2B5EF4-FFF2-40B4-BE49-F238E27FC236}">
                <a16:creationId xmlns:a16="http://schemas.microsoft.com/office/drawing/2014/main" id="{CC7718C6-283C-4EAD-9D50-2086EDCD0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9214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9B6FF8BE-3D03-4886-94C6-F2B775C6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402" y="4252620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Text Box 20">
            <a:extLst>
              <a:ext uri="{FF2B5EF4-FFF2-40B4-BE49-F238E27FC236}">
                <a16:creationId xmlns:a16="http://schemas.microsoft.com/office/drawing/2014/main" id="{2307AEDF-D014-4A45-A993-7F187906C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389" y="409704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90" name="Text Box 21">
            <a:extLst>
              <a:ext uri="{FF2B5EF4-FFF2-40B4-BE49-F238E27FC236}">
                <a16:creationId xmlns:a16="http://schemas.microsoft.com/office/drawing/2014/main" id="{E032984D-6E18-4F2D-83F9-F1C1A1EC0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496" y="5906925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9" name="Freeform 23">
            <a:extLst>
              <a:ext uri="{FF2B5EF4-FFF2-40B4-BE49-F238E27FC236}">
                <a16:creationId xmlns:a16="http://schemas.microsoft.com/office/drawing/2014/main" id="{B35B0133-C558-46E4-A57D-597DB3A5E865}"/>
              </a:ext>
            </a:extLst>
          </p:cNvPr>
          <p:cNvSpPr>
            <a:spLocks/>
          </p:cNvSpPr>
          <p:nvPr/>
        </p:nvSpPr>
        <p:spPr bwMode="auto">
          <a:xfrm>
            <a:off x="8234127" y="3604920"/>
            <a:ext cx="863600" cy="215900"/>
          </a:xfrm>
          <a:custGeom>
            <a:avLst/>
            <a:gdLst>
              <a:gd name="T0" fmla="*/ 0 w 2017"/>
              <a:gd name="T1" fmla="*/ 0 h 97"/>
              <a:gd name="T2" fmla="*/ 2147483646 w 2017"/>
              <a:gd name="T3" fmla="*/ 0 h 97"/>
              <a:gd name="T4" fmla="*/ 2147483646 w 2017"/>
              <a:gd name="T5" fmla="*/ 2147483646 h 97"/>
              <a:gd name="T6" fmla="*/ 2147483646 w 2017"/>
              <a:gd name="T7" fmla="*/ 2147483646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rgbClr val="CF0E30"/>
            </a:solidFill>
            <a:prstDash val="solid"/>
            <a:round/>
            <a:headEnd type="none" w="sm" len="sm"/>
            <a:tailEnd type="none" w="sm" len="sm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Text Box 24">
            <a:extLst>
              <a:ext uri="{FF2B5EF4-FFF2-40B4-BE49-F238E27FC236}">
                <a16:creationId xmlns:a16="http://schemas.microsoft.com/office/drawing/2014/main" id="{507D4771-F71A-435E-B862-B130AF24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166" y="4891643"/>
            <a:ext cx="920124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A</a:t>
            </a:r>
          </a:p>
        </p:txBody>
      </p:sp>
      <p:sp>
        <p:nvSpPr>
          <p:cNvPr id="151" name="Text Box 25">
            <a:extLst>
              <a:ext uri="{FF2B5EF4-FFF2-40B4-BE49-F238E27FC236}">
                <a16:creationId xmlns:a16="http://schemas.microsoft.com/office/drawing/2014/main" id="{171BEDA1-F9FB-4FDC-8D23-F1021EEC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522" y="4915731"/>
            <a:ext cx="9056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 B</a:t>
            </a:r>
          </a:p>
        </p:txBody>
      </p:sp>
      <p:pic>
        <p:nvPicPr>
          <p:cNvPr id="152" name="Picture 31" descr="服务器类">
            <a:extLst>
              <a:ext uri="{FF2B5EF4-FFF2-40B4-BE49-F238E27FC236}">
                <a16:creationId xmlns:a16="http://schemas.microsoft.com/office/drawing/2014/main" id="{5B2B9312-F465-4F78-B345-EF9615CD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17" y="3075948"/>
            <a:ext cx="709593" cy="10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30" descr="通用路由器">
            <a:extLst>
              <a:ext uri="{FF2B5EF4-FFF2-40B4-BE49-F238E27FC236}">
                <a16:creationId xmlns:a16="http://schemas.microsoft.com/office/drawing/2014/main" id="{A5A9804E-09E6-445D-81FF-DC2EB8CC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3248241"/>
            <a:ext cx="9001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5" descr="通用交换机">
            <a:extLst>
              <a:ext uri="{FF2B5EF4-FFF2-40B4-BE49-F238E27FC236}">
                <a16:creationId xmlns:a16="http://schemas.microsoft.com/office/drawing/2014/main" id="{ECE0A1C7-EDC0-43F1-A27B-8DE0C66A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7" y="4860422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5" descr="通用交换机">
            <a:extLst>
              <a:ext uri="{FF2B5EF4-FFF2-40B4-BE49-F238E27FC236}">
                <a16:creationId xmlns:a16="http://schemas.microsoft.com/office/drawing/2014/main" id="{CBA64BDE-747F-4846-8CD7-02B91AB1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5" y="4885619"/>
            <a:ext cx="809214" cy="58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26">
            <a:extLst>
              <a:ext uri="{FF2B5EF4-FFF2-40B4-BE49-F238E27FC236}">
                <a16:creationId xmlns:a16="http://schemas.microsoft.com/office/drawing/2014/main" id="{B93376BF-1574-4375-A07C-878EC96B5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207" y="4159905"/>
            <a:ext cx="582211" cy="84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ctr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单播帧</a:t>
            </a:r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A2AB9A10-C4BF-4509-8A88-529A43CCB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951" y="4377811"/>
            <a:ext cx="33048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9C7D28BE-14AA-4575-85B4-A57803570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951" y="3928549"/>
            <a:ext cx="0" cy="9366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63A24000-B19D-49F4-87AC-177712912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8264" y="4377811"/>
            <a:ext cx="0" cy="5048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39" name="Group 33">
            <a:extLst>
              <a:ext uri="{FF2B5EF4-FFF2-40B4-BE49-F238E27FC236}">
                <a16:creationId xmlns:a16="http://schemas.microsoft.com/office/drawing/2014/main" id="{336319C2-FC60-4E05-A1F7-2DAFFFECE950}"/>
              </a:ext>
            </a:extLst>
          </p:cNvPr>
          <p:cNvGrpSpPr>
            <a:grpSpLocks/>
          </p:cNvGrpSpPr>
          <p:nvPr/>
        </p:nvGrpSpPr>
        <p:grpSpPr bwMode="auto">
          <a:xfrm>
            <a:off x="4649876" y="5374759"/>
            <a:ext cx="3095625" cy="828674"/>
            <a:chOff x="2082" y="2924"/>
            <a:chExt cx="1950" cy="522"/>
          </a:xfrm>
        </p:grpSpPr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80BF662C-048B-461B-9622-FA9112BC6B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5" y="2924"/>
              <a:ext cx="0" cy="522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BB045F3E-A492-4131-9E89-73E87BEF4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3437"/>
              <a:ext cx="1950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2" name="Group 36">
            <a:extLst>
              <a:ext uri="{FF2B5EF4-FFF2-40B4-BE49-F238E27FC236}">
                <a16:creationId xmlns:a16="http://schemas.microsoft.com/office/drawing/2014/main" id="{B6084FF8-F4EF-402B-BE72-A07BAFFCCC8E}"/>
              </a:ext>
            </a:extLst>
          </p:cNvPr>
          <p:cNvGrpSpPr>
            <a:grpSpLocks/>
          </p:cNvGrpSpPr>
          <p:nvPr/>
        </p:nvGrpSpPr>
        <p:grpSpPr bwMode="auto">
          <a:xfrm>
            <a:off x="4332376" y="5457316"/>
            <a:ext cx="3024188" cy="468313"/>
            <a:chOff x="1900" y="2965"/>
            <a:chExt cx="1905" cy="295"/>
          </a:xfrm>
        </p:grpSpPr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0F7332A6-2A72-422C-9AE2-9D07F039D7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2965"/>
              <a:ext cx="0" cy="295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38">
              <a:extLst>
                <a:ext uri="{FF2B5EF4-FFF2-40B4-BE49-F238E27FC236}">
                  <a16:creationId xmlns:a16="http://schemas.microsoft.com/office/drawing/2014/main" id="{851C38AF-3263-49B5-949B-13D9BF85A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0" y="3249"/>
              <a:ext cx="1905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6" name="Text Box 39">
            <a:extLst>
              <a:ext uri="{FF2B5EF4-FFF2-40B4-BE49-F238E27FC236}">
                <a16:creationId xmlns:a16="http://schemas.microsoft.com/office/drawing/2014/main" id="{141E2252-66E2-4BF7-9027-0B316F01E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7" y="3711574"/>
            <a:ext cx="1420582" cy="82484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7030A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Arial" panose="020B0604020202020204" pitchFamily="34" charset="0"/>
              </a:rPr>
              <a:t>…</a:t>
            </a:r>
            <a:endParaRPr kumimoji="0" lang="en-US" altLang="zh-CN" sz="1400" dirty="0">
              <a:solidFill>
                <a:srgbClr val="020202"/>
              </a:solidFill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rPr>
              <a:t>MAC_X    </a:t>
            </a:r>
            <a:r>
              <a:rPr kumimoji="0" lang="zh-CN" altLang="en-US" sz="1400" dirty="0">
                <a:solidFill>
                  <a:srgbClr val="020202"/>
                </a:solidFill>
                <a:latin typeface="Tahoma" panose="020B0604030504040204" pitchFamily="34" charset="0"/>
              </a:rPr>
              <a:t>端口</a:t>
            </a:r>
            <a:r>
              <a: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rPr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Arial" panose="020B0604020202020204" pitchFamily="34" charset="0"/>
              </a:rPr>
              <a:t>…</a:t>
            </a:r>
            <a:endParaRPr kumimoji="0" lang="en-US" altLang="zh-CN" sz="1400" dirty="0">
              <a:solidFill>
                <a:srgbClr val="020202"/>
              </a:solidFill>
              <a:latin typeface="Tahoma" panose="020B0604030504040204" pitchFamily="34" charset="0"/>
            </a:endParaRPr>
          </a:p>
        </p:txBody>
      </p:sp>
      <p:sp>
        <p:nvSpPr>
          <p:cNvPr id="47" name="Text Box 44">
            <a:extLst>
              <a:ext uri="{FF2B5EF4-FFF2-40B4-BE49-F238E27FC236}">
                <a16:creationId xmlns:a16="http://schemas.microsoft.com/office/drawing/2014/main" id="{2563F0D7-6F0F-49AC-AE31-4949C73F7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089" y="3711574"/>
            <a:ext cx="1420582" cy="82484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7030A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Arial" panose="020B0604020202020204" pitchFamily="34" charset="0"/>
              </a:rPr>
              <a:t>…</a:t>
            </a:r>
            <a:endParaRPr kumimoji="0" lang="en-US" altLang="zh-CN" sz="1400" dirty="0">
              <a:solidFill>
                <a:srgbClr val="020202"/>
              </a:solidFill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rPr>
              <a:t>MAC_X    </a:t>
            </a:r>
            <a:r>
              <a:rPr kumimoji="0" lang="zh-CN" altLang="en-US" sz="1400" dirty="0">
                <a:solidFill>
                  <a:srgbClr val="020202"/>
                </a:solidFill>
                <a:latin typeface="Tahoma" panose="020B0604030504040204" pitchFamily="34" charset="0"/>
              </a:rPr>
              <a:t>端口</a:t>
            </a:r>
            <a:r>
              <a: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rPr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Arial" panose="020B0604020202020204" pitchFamily="34" charset="0"/>
              </a:rPr>
              <a:t>…</a:t>
            </a:r>
            <a:endParaRPr kumimoji="0" lang="en-US" altLang="zh-CN" sz="1400" dirty="0">
              <a:solidFill>
                <a:srgbClr val="020202"/>
              </a:solidFill>
              <a:latin typeface="Tahoma" panose="020B060403050404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0BAF1A-6FB7-4407-A9A0-0D63F81DBC12}"/>
              </a:ext>
            </a:extLst>
          </p:cNvPr>
          <p:cNvGrpSpPr/>
          <p:nvPr/>
        </p:nvGrpSpPr>
        <p:grpSpPr>
          <a:xfrm>
            <a:off x="1059899" y="4709474"/>
            <a:ext cx="1420582" cy="1475607"/>
            <a:chOff x="1084262" y="4718158"/>
            <a:chExt cx="1420582" cy="1475607"/>
          </a:xfrm>
        </p:grpSpPr>
        <p:sp>
          <p:nvSpPr>
            <p:cNvPr id="48" name="AutoShape 45">
              <a:extLst>
                <a:ext uri="{FF2B5EF4-FFF2-40B4-BE49-F238E27FC236}">
                  <a16:creationId xmlns:a16="http://schemas.microsoft.com/office/drawing/2014/main" id="{BDC69FD2-875D-47AA-AF73-DD252B4BA5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514129" y="4795152"/>
              <a:ext cx="541337" cy="387350"/>
            </a:xfrm>
            <a:prstGeom prst="leftArrow">
              <a:avLst>
                <a:gd name="adj1" fmla="val 50000"/>
                <a:gd name="adj2" fmla="val 34938"/>
              </a:avLst>
            </a:prstGeom>
            <a:solidFill>
              <a:srgbClr val="A1C4E7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00"/>
                </a:lnSpc>
                <a:buFont typeface="Wingdings" panose="05000000000000000000" pitchFamily="2" charset="2"/>
                <a:buNone/>
              </a:pPr>
              <a:endParaRPr kumimoji="0" lang="zh-CN" altLang="en-US" dirty="0">
                <a:solidFill>
                  <a:srgbClr val="02020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0" name="Text Box 47">
              <a:extLst>
                <a:ext uri="{FF2B5EF4-FFF2-40B4-BE49-F238E27FC236}">
                  <a16:creationId xmlns:a16="http://schemas.microsoft.com/office/drawing/2014/main" id="{FE4005F6-7D61-4556-9543-5F9C08E72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262" y="5368924"/>
              <a:ext cx="1420582" cy="824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7030A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Arial" panose="020B0604020202020204" pitchFamily="34" charset="0"/>
                </a:rPr>
                <a:t>…</a:t>
              </a:r>
              <a:endPara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MAC_X    </a:t>
              </a:r>
              <a:r>
                <a:rPr kumimoji="0" lang="zh-CN" altLang="en-US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端口</a:t>
              </a:r>
              <a:r>
                <a:rPr kumimoji="0" lang="en-US" altLang="zh-CN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2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Arial" panose="020B0604020202020204" pitchFamily="34" charset="0"/>
                </a:rPr>
                <a:t>…</a:t>
              </a:r>
              <a:endPara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57F0A2-6C6C-480A-B5B2-90A97D564BF2}"/>
              </a:ext>
            </a:extLst>
          </p:cNvPr>
          <p:cNvGrpSpPr/>
          <p:nvPr/>
        </p:nvGrpSpPr>
        <p:grpSpPr>
          <a:xfrm>
            <a:off x="9857208" y="4717793"/>
            <a:ext cx="1420582" cy="1467288"/>
            <a:chOff x="9897526" y="4726477"/>
            <a:chExt cx="1420582" cy="1467288"/>
          </a:xfrm>
        </p:grpSpPr>
        <p:sp>
          <p:nvSpPr>
            <p:cNvPr id="49" name="AutoShape 46">
              <a:extLst>
                <a:ext uri="{FF2B5EF4-FFF2-40B4-BE49-F238E27FC236}">
                  <a16:creationId xmlns:a16="http://schemas.microsoft.com/office/drawing/2014/main" id="{E72ABFCC-30F2-4FD4-9191-D94E98F560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319327" y="4803471"/>
              <a:ext cx="541337" cy="387350"/>
            </a:xfrm>
            <a:prstGeom prst="leftArrow">
              <a:avLst>
                <a:gd name="adj1" fmla="val 50000"/>
                <a:gd name="adj2" fmla="val 34938"/>
              </a:avLst>
            </a:prstGeom>
            <a:solidFill>
              <a:srgbClr val="A1C4E7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00"/>
                </a:lnSpc>
                <a:buFont typeface="Wingdings" panose="05000000000000000000" pitchFamily="2" charset="2"/>
                <a:buNone/>
              </a:pPr>
              <a:endParaRPr kumimoji="0" lang="zh-CN" altLang="en-US">
                <a:solidFill>
                  <a:srgbClr val="02020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EE39B168-53E5-45A4-AFBF-217F6173E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97526" y="5368924"/>
              <a:ext cx="1420582" cy="824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7030A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Arial" panose="020B0604020202020204" pitchFamily="34" charset="0"/>
                </a:rPr>
                <a:t>…</a:t>
              </a:r>
              <a:endPara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MAC_X    </a:t>
              </a:r>
              <a:r>
                <a:rPr kumimoji="0" lang="zh-CN" altLang="en-US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端口</a:t>
              </a:r>
              <a:r>
                <a:rPr kumimoji="0" lang="en-US" altLang="zh-CN" sz="1400" dirty="0">
                  <a:solidFill>
                    <a:srgbClr val="020202"/>
                  </a:solidFill>
                  <a:latin typeface="Tahoma" panose="020B0604030504040204" pitchFamily="34" charset="0"/>
                </a:rPr>
                <a:t>2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kumimoji="0" lang="en-US" altLang="zh-CN" sz="1400" dirty="0">
                  <a:solidFill>
                    <a:srgbClr val="020202"/>
                  </a:solidFill>
                  <a:latin typeface="Arial" panose="020B0604020202020204" pitchFamily="34" charset="0"/>
                </a:rPr>
                <a:t>…</a:t>
              </a:r>
              <a:endParaRPr kumimoji="0" lang="en-US" altLang="zh-CN" sz="1400" dirty="0">
                <a:solidFill>
                  <a:srgbClr val="020202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ED9226C-E766-4B6E-9011-6C8FAE136A72}"/>
              </a:ext>
            </a:extLst>
          </p:cNvPr>
          <p:cNvSpPr txBox="1"/>
          <p:nvPr/>
        </p:nvSpPr>
        <p:spPr>
          <a:xfrm>
            <a:off x="4507058" y="460461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DE07B29-62D6-466E-B0E8-5FB7B2F49F65}"/>
              </a:ext>
            </a:extLst>
          </p:cNvPr>
          <p:cNvSpPr txBox="1"/>
          <p:nvPr/>
        </p:nvSpPr>
        <p:spPr>
          <a:xfrm>
            <a:off x="6899985" y="4600761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26A4683-23D1-4290-BACE-103AA95662F4}"/>
              </a:ext>
            </a:extLst>
          </p:cNvPr>
          <p:cNvSpPr txBox="1"/>
          <p:nvPr/>
        </p:nvSpPr>
        <p:spPr>
          <a:xfrm>
            <a:off x="4502413" y="53828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0993D6A-1298-45FD-9A1D-D25159F3D4A5}"/>
              </a:ext>
            </a:extLst>
          </p:cNvPr>
          <p:cNvSpPr txBox="1"/>
          <p:nvPr/>
        </p:nvSpPr>
        <p:spPr>
          <a:xfrm>
            <a:off x="6901233" y="541378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0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82" y="1524000"/>
            <a:ext cx="8305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发明人 </a:t>
            </a:r>
            <a:r>
              <a:rPr kumimoji="0"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Radia</a:t>
            </a:r>
            <a:r>
              <a:rPr kumimoji="0"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Perlman</a:t>
            </a:r>
          </a:p>
          <a:p>
            <a:pPr lvl="1">
              <a:lnSpc>
                <a:spcPct val="120000"/>
              </a:lnSpc>
            </a:pPr>
            <a:r>
              <a:rPr kumimoji="0"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Protocol for Distributed Computation of a Spanning Tree in an Extended LAN, Ninth Data Communications Symposium, 1985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年，发明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生成树协议（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STP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）：打破了物理环，维护一个逻辑无环树</a:t>
            </a:r>
          </a:p>
          <a:p>
            <a:pPr lvl="1">
              <a:lnSpc>
                <a:spcPct val="120000"/>
              </a:lnSpc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DEF3DB4-AB97-984B-8BDB-02643120C3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339BF64F-B44A-4670-AF2C-07375CE66113}" type="slidenum">
              <a:rPr kumimoji="1" lang="zh-CN" altLang="en-US" smtClean="0"/>
              <a:t>76</a:t>
            </a:fld>
            <a:endParaRPr kumimoji="1" lang="zh-CN" altLang="en-US" dirty="0"/>
          </a:p>
        </p:txBody>
      </p:sp>
      <p:pic>
        <p:nvPicPr>
          <p:cNvPr id="6" name="Picture 2" descr="https://timgsa.baidu.com/timg?image&amp;quality=80&amp;size=b9999_10000&amp;sec=1493879045986&amp;di=4bb34cf8503f81519fb1eebd1abb6eea&amp;imgtype=0&amp;src=http%3A%2F%2Fpic65.nipic.com%2Ffile%2F20150423%2F2531170_103703932000_2.jpg">
            <a:extLst>
              <a:ext uri="{FF2B5EF4-FFF2-40B4-BE49-F238E27FC236}">
                <a16:creationId xmlns:a16="http://schemas.microsoft.com/office/drawing/2014/main" id="{F18A95A4-3772-4F61-ABC8-E075329D7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"/>
          <a:stretch>
            <a:fillRect/>
          </a:stretch>
        </p:blipFill>
        <p:spPr bwMode="auto">
          <a:xfrm>
            <a:off x="5638800" y="3935048"/>
            <a:ext cx="1759873" cy="169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adia Perlman 2009.jpg">
            <a:extLst>
              <a:ext uri="{FF2B5EF4-FFF2-40B4-BE49-F238E27FC236}">
                <a16:creationId xmlns:a16="http://schemas.microsoft.com/office/drawing/2014/main" id="{294BF6C8-9CBB-4223-8669-489CF54A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20747"/>
            <a:ext cx="1881626" cy="282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F93128-60D9-4714-A885-FC9D75B26416}"/>
              </a:ext>
            </a:extLst>
          </p:cNvPr>
          <p:cNvSpPr txBox="1"/>
          <p:nvPr/>
        </p:nvSpPr>
        <p:spPr>
          <a:xfrm>
            <a:off x="8467237" y="1745363"/>
            <a:ext cx="3472361" cy="445519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I think that I shall never see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A graph more lovely than a tree.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A tree whose crucial property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Is </a:t>
            </a: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loop-free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 connectivity.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A tree which must be sure to span.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So packets can reach every LAN.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First the </a:t>
            </a: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Root</a:t>
            </a:r>
            <a:r>
              <a:rPr lang="en-US" altLang="zh-CN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must be selected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By ID it is elected.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Least cost paths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from Root are traced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In the tree these paths are placed.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A mesh  is made by folks like me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Then bridges find </a:t>
            </a: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a spanning tree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11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怎么得到一棵无环的生成树呢？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选举产生根桥、根端口、指定端口，形成生成树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选举基于</a:t>
            </a:r>
            <a:r>
              <a:rPr kumimoji="1" lang="en-US" altLang="zh-CN" dirty="0">
                <a:solidFill>
                  <a:srgbClr val="C00000"/>
                </a:solidFill>
              </a:rPr>
              <a:t>BPDU</a:t>
            </a:r>
            <a:r>
              <a:rPr kumimoji="1" lang="zh-CN" altLang="en-US" dirty="0">
                <a:solidFill>
                  <a:srgbClr val="C00000"/>
                </a:solidFill>
              </a:rPr>
              <a:t>（</a:t>
            </a:r>
            <a:r>
              <a:rPr kumimoji="1" lang="en-US" altLang="zh-CN" dirty="0">
                <a:solidFill>
                  <a:srgbClr val="C00000"/>
                </a:solidFill>
              </a:rPr>
              <a:t>Bridge Protocol Data Unit</a:t>
            </a:r>
            <a:r>
              <a:rPr kumimoji="1" lang="zh-CN" altLang="en-US" dirty="0">
                <a:solidFill>
                  <a:srgbClr val="C00000"/>
                </a:solidFill>
              </a:rPr>
              <a:t>）消息通信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根桥：树根节点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根端口：每个</a:t>
            </a:r>
            <a:r>
              <a:rPr kumimoji="1" lang="zh-CN" altLang="en-US" dirty="0">
                <a:solidFill>
                  <a:srgbClr val="C00000"/>
                </a:solidFill>
              </a:rPr>
              <a:t>交换机</a:t>
            </a:r>
            <a:r>
              <a:rPr kumimoji="1" lang="zh-CN" altLang="en-US" dirty="0"/>
              <a:t>距离根最近的端口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“父指针”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指定端口：每个网段距离根最近的端口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“子树指针”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23" name="灯片编号占位符 3">
            <a:extLst>
              <a:ext uri="{FF2B5EF4-FFF2-40B4-BE49-F238E27FC236}">
                <a16:creationId xmlns:a16="http://schemas.microsoft.com/office/drawing/2014/main" id="{D57EEB48-09ED-5F42-A72D-7415A102C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339BF64F-B44A-4670-AF2C-07375CE66113}" type="slidenum">
              <a:rPr kumimoji="1" lang="zh-CN" altLang="en-US" smtClean="0"/>
              <a:t>77</a:t>
            </a:fld>
            <a:endParaRPr kumimoji="1" lang="zh-CN" altLang="en-US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55AE130C-2FBF-A3C3-6E01-71FBFFC99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4806950"/>
            <a:ext cx="1841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endParaRPr kumimoji="0" lang="zh-CN" altLang="zh-CN">
              <a:solidFill>
                <a:srgbClr val="02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983E2E31-F45A-A4AC-1C33-9DD75D71D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5712" y="3914775"/>
            <a:ext cx="3095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134B8625-2833-ED42-E3A9-5FE1E5F5A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5712" y="6148388"/>
            <a:ext cx="3095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1077C77C-3EBA-B125-9C0D-1C1A4BCBA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7512" y="3913188"/>
            <a:ext cx="38100" cy="2214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1D52E68A-76DD-8BB3-BF0C-B34F2F7B9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4903788"/>
            <a:ext cx="346570" cy="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A4B53B5B-49C7-3718-B662-D34B28CA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3775" y="3785263"/>
            <a:ext cx="10021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100BaseT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45607104-C9D1-8CEE-BE07-C9E98C5E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5715000"/>
            <a:ext cx="100219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en-US" altLang="zh-CN" sz="14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100BaseT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71BC47EB-11B2-336F-F303-0869C4297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53" y="4443799"/>
            <a:ext cx="776175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kumimoji="0" lang="en-US" altLang="zh-CN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E43DFBE3-1E30-67D4-9A52-629965FB4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001" y="5200319"/>
            <a:ext cx="776175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kumimoji="0" lang="en-US" altLang="zh-CN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9004EBDC-CD43-7351-1760-EC78A04EE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6200" y="3895725"/>
            <a:ext cx="0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87B6E0FF-67F2-77AF-7542-3932D03AF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0774" y="4400550"/>
            <a:ext cx="776175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kumimoji="0" lang="en-US" altLang="zh-CN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55EA7575-FDF7-827E-5274-D0C5661D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8862" y="4903788"/>
            <a:ext cx="274638" cy="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50DB587E-CE8D-28D0-4608-50F120815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7062" y="5210175"/>
            <a:ext cx="776175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kumimoji="0" lang="en-US" altLang="zh-CN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37542120-226D-0C17-81B3-533EA795CC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3675" y="3248025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DD714872-A20A-EF69-0FFE-010B3C56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587" y="2887663"/>
            <a:ext cx="338554" cy="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15751DFB-BFC8-17D1-6427-878184D14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002" y="4009097"/>
            <a:ext cx="800219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根端口</a:t>
            </a:r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89F439F1-413B-61B8-89DF-C2930BF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900" y="3976670"/>
            <a:ext cx="800219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根端口</a:t>
            </a:r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1589CBD8-5DE9-C79B-636B-D50044DCF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2012" y="4327526"/>
            <a:ext cx="766267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A96E18D4-7560-0D0D-3694-A330C24E53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33253" y="4369344"/>
            <a:ext cx="634410" cy="3357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35">
            <a:extLst>
              <a:ext uri="{FF2B5EF4-FFF2-40B4-BE49-F238E27FC236}">
                <a16:creationId xmlns:a16="http://schemas.microsoft.com/office/drawing/2014/main" id="{D046749B-CAAB-6783-8B99-11B05BE68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50" y="5554663"/>
            <a:ext cx="1005403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指定端口</a:t>
            </a:r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025F661B-88DE-6016-E69A-2B5C0737C5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6475" y="5481638"/>
            <a:ext cx="64770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CF05165-EE60-252E-1573-FD137A3E88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80662" y="5481638"/>
            <a:ext cx="64770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1748F9CB-6090-359D-77C3-B8508C300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330" y="3093041"/>
            <a:ext cx="776175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kumimoji="0" lang="en-US" altLang="zh-CN" sz="1600" dirty="0">
                <a:solidFill>
                  <a:srgbClr val="02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FE92120C-553A-1521-F046-09368F36D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631" y="3103563"/>
            <a:ext cx="1005403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指定端口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520A0FED-2ABC-BCAF-1702-3C91F4B67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2" y="2599834"/>
            <a:ext cx="697627" cy="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根桥</a:t>
            </a:r>
          </a:p>
        </p:txBody>
      </p:sp>
      <p:pic>
        <p:nvPicPr>
          <p:cNvPr id="44" name="Picture 5" descr="通用交换机">
            <a:extLst>
              <a:ext uri="{FF2B5EF4-FFF2-40B4-BE49-F238E27FC236}">
                <a16:creationId xmlns:a16="http://schemas.microsoft.com/office/drawing/2014/main" id="{C0859C5A-8417-ACD3-F5E0-E9BEF7EF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41" y="4806319"/>
            <a:ext cx="842795" cy="6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 descr="通用交换机">
            <a:extLst>
              <a:ext uri="{FF2B5EF4-FFF2-40B4-BE49-F238E27FC236}">
                <a16:creationId xmlns:a16="http://schemas.microsoft.com/office/drawing/2014/main" id="{85C0CC4E-D5E2-A7CC-1B2A-1F1C50E1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823" y="4745979"/>
            <a:ext cx="842795" cy="6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 descr="通用交换机">
            <a:extLst>
              <a:ext uri="{FF2B5EF4-FFF2-40B4-BE49-F238E27FC236}">
                <a16:creationId xmlns:a16="http://schemas.microsoft.com/office/drawing/2014/main" id="{8582CD4D-CA23-0B5B-B396-E0082FC5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85" y="2644614"/>
            <a:ext cx="842795" cy="6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20">
            <a:extLst>
              <a:ext uri="{FF2B5EF4-FFF2-40B4-BE49-F238E27FC236}">
                <a16:creationId xmlns:a16="http://schemas.microsoft.com/office/drawing/2014/main" id="{5512DC10-282F-3214-9534-22C4E578D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9147" y="3492339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393079A0-63B0-94B0-B58F-7D6251428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1988" y="5994014"/>
            <a:ext cx="649537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A712941-A8D6-E7CA-32D3-ED7EEF33CFFD}"/>
              </a:ext>
            </a:extLst>
          </p:cNvPr>
          <p:cNvCxnSpPr/>
          <p:nvPr/>
        </p:nvCxnSpPr>
        <p:spPr>
          <a:xfrm>
            <a:off x="8075612" y="3393830"/>
            <a:ext cx="415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7">
            <a:extLst>
              <a:ext uri="{FF2B5EF4-FFF2-40B4-BE49-F238E27FC236}">
                <a16:creationId xmlns:a16="http://schemas.microsoft.com/office/drawing/2014/main" id="{09BE48FE-162B-F116-CFB6-9BFBFFD22E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9133" y="5521772"/>
            <a:ext cx="285750" cy="287337"/>
          </a:xfrm>
          <a:custGeom>
            <a:avLst/>
            <a:gdLst>
              <a:gd name="T0" fmla="*/ 142875 w 21600"/>
              <a:gd name="T1" fmla="*/ 0 h 21600"/>
              <a:gd name="T2" fmla="*/ 41844 w 21600"/>
              <a:gd name="T3" fmla="*/ 42076 h 21600"/>
              <a:gd name="T4" fmla="*/ 0 w 21600"/>
              <a:gd name="T5" fmla="*/ 143669 h 21600"/>
              <a:gd name="T6" fmla="*/ 41844 w 21600"/>
              <a:gd name="T7" fmla="*/ 245261 h 21600"/>
              <a:gd name="T8" fmla="*/ 142875 w 21600"/>
              <a:gd name="T9" fmla="*/ 287337 h 21600"/>
              <a:gd name="T10" fmla="*/ 243906 w 21600"/>
              <a:gd name="T11" fmla="*/ 245261 h 21600"/>
              <a:gd name="T12" fmla="*/ 285750 w 21600"/>
              <a:gd name="T13" fmla="*/ 143669 h 21600"/>
              <a:gd name="T14" fmla="*/ 243906 w 21600"/>
              <a:gd name="T15" fmla="*/ 4207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2" grpId="0"/>
      <p:bldP spid="5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9835661-439B-48DB-A0C7-6E6C5C5B0D10}"/>
              </a:ext>
            </a:extLst>
          </p:cNvPr>
          <p:cNvCxnSpPr>
            <a:cxnSpLocks/>
          </p:cNvCxnSpPr>
          <p:nvPr/>
        </p:nvCxnSpPr>
        <p:spPr>
          <a:xfrm flipV="1">
            <a:off x="2802147" y="3288370"/>
            <a:ext cx="1588618" cy="101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zh-CN" dirty="0"/>
              <a:t>生成树协议</a:t>
            </a:r>
            <a:endParaRPr kumimoji="1" lang="zh-CN" altLang="en-US" dirty="0"/>
          </a:p>
        </p:txBody>
      </p:sp>
      <p:sp>
        <p:nvSpPr>
          <p:cNvPr id="91" name="内容占位符 2">
            <a:extLst>
              <a:ext uri="{FF2B5EF4-FFF2-40B4-BE49-F238E27FC236}">
                <a16:creationId xmlns:a16="http://schemas.microsoft.com/office/drawing/2014/main" id="{0BC9DB59-4DF0-4559-94B4-07956C893F3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生成树的某“枝”断掉了，怎么办？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当由交换机（网桥）或链路故障导致网络拓扑改变时，</a:t>
            </a:r>
            <a:r>
              <a:rPr kumimoji="0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重新构造生成树。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0" lang="zh-CN" altLang="en-US" dirty="0">
              <a:ea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</p:txBody>
      </p:sp>
      <p:sp>
        <p:nvSpPr>
          <p:cNvPr id="68" name="灯片编号占位符 38">
            <a:extLst>
              <a:ext uri="{FF2B5EF4-FFF2-40B4-BE49-F238E27FC236}">
                <a16:creationId xmlns:a16="http://schemas.microsoft.com/office/drawing/2014/main" id="{D1EF31FB-E86E-4BAD-B223-1D27C5BBE1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2538" y="6489700"/>
            <a:ext cx="3319462" cy="365125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t>78</a:t>
            </a:fld>
            <a:endParaRPr kumimoji="1"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9414BCC-6997-4137-B433-1C8DAD9EEB67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2357001" y="3619844"/>
            <a:ext cx="0" cy="11718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E9C0E85-E71B-4D71-A460-D0CCC74E2B3E}"/>
              </a:ext>
            </a:extLst>
          </p:cNvPr>
          <p:cNvCxnSpPr>
            <a:cxnSpLocks/>
            <a:stCxn id="9" idx="0"/>
            <a:endCxn id="67" idx="2"/>
          </p:cNvCxnSpPr>
          <p:nvPr/>
        </p:nvCxnSpPr>
        <p:spPr>
          <a:xfrm flipV="1">
            <a:off x="4860019" y="3579285"/>
            <a:ext cx="1914" cy="12022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FD430C-0F8E-4EBF-8FCB-8D5AE3E6310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814201" y="5114105"/>
            <a:ext cx="1588618" cy="101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通用交换机">
            <a:extLst>
              <a:ext uri="{FF2B5EF4-FFF2-40B4-BE49-F238E27FC236}">
                <a16:creationId xmlns:a16="http://schemas.microsoft.com/office/drawing/2014/main" id="{3DF96146-9330-46F1-A6CC-00F6F055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01" y="4791656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通用交换机">
            <a:extLst>
              <a:ext uri="{FF2B5EF4-FFF2-40B4-BE49-F238E27FC236}">
                <a16:creationId xmlns:a16="http://schemas.microsoft.com/office/drawing/2014/main" id="{21BAD85B-641D-48DA-ACAE-84AC5FBA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19" y="4781523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通用交换机">
            <a:extLst>
              <a:ext uri="{FF2B5EF4-FFF2-40B4-BE49-F238E27FC236}">
                <a16:creationId xmlns:a16="http://schemas.microsoft.com/office/drawing/2014/main" id="{6855B1B7-CEB2-4210-8808-B3CBE51E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01" y="2954681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467A1D-3CE1-49B3-9198-9B0689E11E33}"/>
              </a:ext>
            </a:extLst>
          </p:cNvPr>
          <p:cNvSpPr txBox="1"/>
          <p:nvPr/>
        </p:nvSpPr>
        <p:spPr>
          <a:xfrm>
            <a:off x="1652986" y="264713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1D1235-B9F4-4F06-A1A3-E0A685A4BC36}"/>
              </a:ext>
            </a:extLst>
          </p:cNvPr>
          <p:cNvSpPr txBox="1"/>
          <p:nvPr/>
        </p:nvSpPr>
        <p:spPr>
          <a:xfrm>
            <a:off x="1842122" y="354872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7D45A0-6022-4D2C-9987-345D68B8A3F5}"/>
              </a:ext>
            </a:extLst>
          </p:cNvPr>
          <p:cNvSpPr txBox="1"/>
          <p:nvPr/>
        </p:nvSpPr>
        <p:spPr>
          <a:xfrm>
            <a:off x="1824891" y="4552502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60176-9A99-4681-8CEB-941608DE31F8}"/>
              </a:ext>
            </a:extLst>
          </p:cNvPr>
          <p:cNvSpPr txBox="1"/>
          <p:nvPr/>
        </p:nvSpPr>
        <p:spPr>
          <a:xfrm>
            <a:off x="2693995" y="519351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9A9875-72C9-4755-9AA6-CD9BD1942AC2}"/>
              </a:ext>
            </a:extLst>
          </p:cNvPr>
          <p:cNvSpPr txBox="1"/>
          <p:nvPr/>
        </p:nvSpPr>
        <p:spPr>
          <a:xfrm>
            <a:off x="4931387" y="4508992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CD163C-830A-4671-89FD-7D78F91F4923}"/>
              </a:ext>
            </a:extLst>
          </p:cNvPr>
          <p:cNvSpPr txBox="1"/>
          <p:nvPr/>
        </p:nvSpPr>
        <p:spPr>
          <a:xfrm>
            <a:off x="3947534" y="3316477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CA2150-7519-4889-A63A-0269FAD78CB8}"/>
              </a:ext>
            </a:extLst>
          </p:cNvPr>
          <p:cNvSpPr txBox="1"/>
          <p:nvPr/>
        </p:nvSpPr>
        <p:spPr>
          <a:xfrm>
            <a:off x="2716411" y="329216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E1D53C-CA98-43FC-B1CA-935329292AA8}"/>
              </a:ext>
            </a:extLst>
          </p:cNvPr>
          <p:cNvSpPr txBox="1"/>
          <p:nvPr/>
        </p:nvSpPr>
        <p:spPr>
          <a:xfrm>
            <a:off x="1517060" y="300898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36E5BA-D4E3-4DEE-8639-D95A84EBC227}"/>
              </a:ext>
            </a:extLst>
          </p:cNvPr>
          <p:cNvSpPr txBox="1"/>
          <p:nvPr/>
        </p:nvSpPr>
        <p:spPr>
          <a:xfrm>
            <a:off x="1517060" y="49626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732A4F-9CFA-4BAD-9443-89FA7698E484}"/>
              </a:ext>
            </a:extLst>
          </p:cNvPr>
          <p:cNvSpPr txBox="1"/>
          <p:nvPr/>
        </p:nvSpPr>
        <p:spPr>
          <a:xfrm>
            <a:off x="5328638" y="301436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C0155A-1B18-442C-B847-2A5CFE4AE3CB}"/>
              </a:ext>
            </a:extLst>
          </p:cNvPr>
          <p:cNvSpPr/>
          <p:nvPr/>
        </p:nvSpPr>
        <p:spPr>
          <a:xfrm>
            <a:off x="2301606" y="4685943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60D7471-C4C5-4ECB-BC88-CCCC93339D7B}"/>
              </a:ext>
            </a:extLst>
          </p:cNvPr>
          <p:cNvSpPr/>
          <p:nvPr/>
        </p:nvSpPr>
        <p:spPr>
          <a:xfrm>
            <a:off x="4304734" y="3205534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0796A2-971B-4584-8D61-1B0ED7660851}"/>
              </a:ext>
            </a:extLst>
          </p:cNvPr>
          <p:cNvSpPr txBox="1"/>
          <p:nvPr/>
        </p:nvSpPr>
        <p:spPr>
          <a:xfrm>
            <a:off x="468317" y="3663042"/>
            <a:ext cx="1005403" cy="124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根端口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冗余端口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故障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80D0928-7E7F-4C23-BF8A-3977F31261F7}"/>
              </a:ext>
            </a:extLst>
          </p:cNvPr>
          <p:cNvSpPr/>
          <p:nvPr/>
        </p:nvSpPr>
        <p:spPr>
          <a:xfrm>
            <a:off x="378978" y="3809282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AAA499-3285-4EC4-9864-8B617D4A102E}"/>
              </a:ext>
            </a:extLst>
          </p:cNvPr>
          <p:cNvSpPr/>
          <p:nvPr/>
        </p:nvSpPr>
        <p:spPr>
          <a:xfrm>
            <a:off x="299371" y="3643713"/>
            <a:ext cx="1300829" cy="9628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Text Box 30">
            <a:extLst>
              <a:ext uri="{FF2B5EF4-FFF2-40B4-BE49-F238E27FC236}">
                <a16:creationId xmlns:a16="http://schemas.microsoft.com/office/drawing/2014/main" id="{FADD1A38-B47C-472C-B8BE-2B139503F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563" y="4927161"/>
            <a:ext cx="431528" cy="48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╳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9D343F6-621E-4DB8-B224-980B47B6A7BA}"/>
              </a:ext>
            </a:extLst>
          </p:cNvPr>
          <p:cNvSpPr/>
          <p:nvPr/>
        </p:nvSpPr>
        <p:spPr>
          <a:xfrm>
            <a:off x="5893329" y="3793991"/>
            <a:ext cx="1107214" cy="70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7" name="Picture 5" descr="通用交换机">
            <a:extLst>
              <a:ext uri="{FF2B5EF4-FFF2-40B4-BE49-F238E27FC236}">
                <a16:creationId xmlns:a16="http://schemas.microsoft.com/office/drawing/2014/main" id="{2A7C0B44-4A63-42C8-86E6-C8A9A95B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33" y="2914122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椭圆 129">
            <a:extLst>
              <a:ext uri="{FF2B5EF4-FFF2-40B4-BE49-F238E27FC236}">
                <a16:creationId xmlns:a16="http://schemas.microsoft.com/office/drawing/2014/main" id="{3612254E-0371-4A9E-8C4F-430709D60AFE}"/>
              </a:ext>
            </a:extLst>
          </p:cNvPr>
          <p:cNvSpPr/>
          <p:nvPr/>
        </p:nvSpPr>
        <p:spPr>
          <a:xfrm>
            <a:off x="4292642" y="5064482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5973C18-6213-4B13-8974-619DCA174340}"/>
              </a:ext>
            </a:extLst>
          </p:cNvPr>
          <p:cNvSpPr txBox="1"/>
          <p:nvPr/>
        </p:nvSpPr>
        <p:spPr>
          <a:xfrm>
            <a:off x="4861933" y="3492803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6A7323C-D5FE-478B-A983-A0EAE37BBABD}"/>
              </a:ext>
            </a:extLst>
          </p:cNvPr>
          <p:cNvSpPr txBox="1"/>
          <p:nvPr/>
        </p:nvSpPr>
        <p:spPr>
          <a:xfrm>
            <a:off x="4007126" y="51996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4767FFF-A4E6-437D-906B-80E20804BFCE}"/>
              </a:ext>
            </a:extLst>
          </p:cNvPr>
          <p:cNvSpPr txBox="1"/>
          <p:nvPr/>
        </p:nvSpPr>
        <p:spPr>
          <a:xfrm>
            <a:off x="5328638" y="4957078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4AC189AE-DE8F-49C7-995E-578A78C24B81}"/>
              </a:ext>
            </a:extLst>
          </p:cNvPr>
          <p:cNvCxnSpPr>
            <a:cxnSpLocks/>
          </p:cNvCxnSpPr>
          <p:nvPr/>
        </p:nvCxnSpPr>
        <p:spPr>
          <a:xfrm flipV="1">
            <a:off x="8430437" y="3292032"/>
            <a:ext cx="1588618" cy="101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9B89004-6C90-4C0D-9AAD-A7E0753C79C9}"/>
              </a:ext>
            </a:extLst>
          </p:cNvPr>
          <p:cNvCxnSpPr>
            <a:cxnSpLocks/>
            <a:stCxn id="140" idx="0"/>
            <a:endCxn id="142" idx="2"/>
          </p:cNvCxnSpPr>
          <p:nvPr/>
        </p:nvCxnSpPr>
        <p:spPr>
          <a:xfrm flipV="1">
            <a:off x="7985291" y="3623506"/>
            <a:ext cx="0" cy="11718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8902CC8-3313-4524-AF5E-A5E33DF2F88B}"/>
              </a:ext>
            </a:extLst>
          </p:cNvPr>
          <p:cNvCxnSpPr>
            <a:cxnSpLocks/>
            <a:stCxn id="141" idx="0"/>
            <a:endCxn id="157" idx="2"/>
          </p:cNvCxnSpPr>
          <p:nvPr/>
        </p:nvCxnSpPr>
        <p:spPr>
          <a:xfrm flipV="1">
            <a:off x="10488309" y="3582947"/>
            <a:ext cx="1914" cy="12022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BB12EDAC-3E66-415E-86EE-1D3E78DF32E9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 flipV="1">
            <a:off x="8442491" y="5117767"/>
            <a:ext cx="1588618" cy="101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0" name="Picture 5" descr="通用交换机">
            <a:extLst>
              <a:ext uri="{FF2B5EF4-FFF2-40B4-BE49-F238E27FC236}">
                <a16:creationId xmlns:a16="http://schemas.microsoft.com/office/drawing/2014/main" id="{AA81F76A-76C1-4E2F-BA8F-9CB41A7F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91" y="4795318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5" descr="通用交换机">
            <a:extLst>
              <a:ext uri="{FF2B5EF4-FFF2-40B4-BE49-F238E27FC236}">
                <a16:creationId xmlns:a16="http://schemas.microsoft.com/office/drawing/2014/main" id="{233A6575-1829-4353-941E-ED471D01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09" y="4785185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5" descr="通用交换机">
            <a:extLst>
              <a:ext uri="{FF2B5EF4-FFF2-40B4-BE49-F238E27FC236}">
                <a16:creationId xmlns:a16="http://schemas.microsoft.com/office/drawing/2014/main" id="{7802AE8C-CBA7-419A-B679-22B87729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91" y="2958343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文本框 142">
            <a:extLst>
              <a:ext uri="{FF2B5EF4-FFF2-40B4-BE49-F238E27FC236}">
                <a16:creationId xmlns:a16="http://schemas.microsoft.com/office/drawing/2014/main" id="{21F556E4-0478-4403-BA13-22F73FE90E1C}"/>
              </a:ext>
            </a:extLst>
          </p:cNvPr>
          <p:cNvSpPr txBox="1"/>
          <p:nvPr/>
        </p:nvSpPr>
        <p:spPr>
          <a:xfrm>
            <a:off x="7281276" y="2650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根桥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7CDE33A-676D-44AA-8904-501D2C3F79D0}"/>
              </a:ext>
            </a:extLst>
          </p:cNvPr>
          <p:cNvSpPr txBox="1"/>
          <p:nvPr/>
        </p:nvSpPr>
        <p:spPr>
          <a:xfrm>
            <a:off x="7470412" y="355238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886C3DD4-633C-4D2D-8645-CF80BA5896AE}"/>
              </a:ext>
            </a:extLst>
          </p:cNvPr>
          <p:cNvSpPr txBox="1"/>
          <p:nvPr/>
        </p:nvSpPr>
        <p:spPr>
          <a:xfrm>
            <a:off x="7453181" y="455616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FC7A27A1-5860-4D2D-8A4C-AB12F6F259F1}"/>
              </a:ext>
            </a:extLst>
          </p:cNvPr>
          <p:cNvSpPr txBox="1"/>
          <p:nvPr/>
        </p:nvSpPr>
        <p:spPr>
          <a:xfrm>
            <a:off x="8322285" y="51971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CE7C8F1-7CD5-4EC2-A291-74FD9B749369}"/>
              </a:ext>
            </a:extLst>
          </p:cNvPr>
          <p:cNvSpPr txBox="1"/>
          <p:nvPr/>
        </p:nvSpPr>
        <p:spPr>
          <a:xfrm>
            <a:off x="10500999" y="4448699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4BF4972-42EA-4D3F-AA49-3B6CF8B1FB37}"/>
              </a:ext>
            </a:extLst>
          </p:cNvPr>
          <p:cNvSpPr txBox="1"/>
          <p:nvPr/>
        </p:nvSpPr>
        <p:spPr>
          <a:xfrm>
            <a:off x="9575824" y="332013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658AC3D3-BF1C-4BEA-8096-04502107CC75}"/>
              </a:ext>
            </a:extLst>
          </p:cNvPr>
          <p:cNvSpPr txBox="1"/>
          <p:nvPr/>
        </p:nvSpPr>
        <p:spPr>
          <a:xfrm>
            <a:off x="8344701" y="329583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C5B2A712-911D-44BA-95CF-3A4CE9445B47}"/>
              </a:ext>
            </a:extLst>
          </p:cNvPr>
          <p:cNvSpPr txBox="1"/>
          <p:nvPr/>
        </p:nvSpPr>
        <p:spPr>
          <a:xfrm>
            <a:off x="7145350" y="30126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E621AAA6-C5E6-4344-99E9-C2856A479B1E}"/>
              </a:ext>
            </a:extLst>
          </p:cNvPr>
          <p:cNvSpPr txBox="1"/>
          <p:nvPr/>
        </p:nvSpPr>
        <p:spPr>
          <a:xfrm>
            <a:off x="7145350" y="496634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43A139CB-CA24-48F8-A24D-97606E597D39}"/>
              </a:ext>
            </a:extLst>
          </p:cNvPr>
          <p:cNvSpPr txBox="1"/>
          <p:nvPr/>
        </p:nvSpPr>
        <p:spPr>
          <a:xfrm>
            <a:off x="10956928" y="301802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8B86293-8A14-4A34-9B9D-85F52165E5D9}"/>
              </a:ext>
            </a:extLst>
          </p:cNvPr>
          <p:cNvSpPr/>
          <p:nvPr/>
        </p:nvSpPr>
        <p:spPr>
          <a:xfrm>
            <a:off x="7929896" y="4689605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D0EA111-568F-4465-AFFF-4EEF637D0C79}"/>
              </a:ext>
            </a:extLst>
          </p:cNvPr>
          <p:cNvSpPr/>
          <p:nvPr/>
        </p:nvSpPr>
        <p:spPr>
          <a:xfrm>
            <a:off x="9922514" y="3209196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Text Box 30">
            <a:extLst>
              <a:ext uri="{FF2B5EF4-FFF2-40B4-BE49-F238E27FC236}">
                <a16:creationId xmlns:a16="http://schemas.microsoft.com/office/drawing/2014/main" id="{65B26CC3-E7C1-4F51-9853-46133A82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53" y="4930823"/>
            <a:ext cx="431528" cy="48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╳</a:t>
            </a: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15BFD040-BB37-4F80-943A-1700B5DA23DF}"/>
              </a:ext>
            </a:extLst>
          </p:cNvPr>
          <p:cNvSpPr/>
          <p:nvPr/>
        </p:nvSpPr>
        <p:spPr>
          <a:xfrm>
            <a:off x="10444280" y="4681825"/>
            <a:ext cx="108000" cy="1080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7" name="Picture 5" descr="通用交换机">
            <a:extLst>
              <a:ext uri="{FF2B5EF4-FFF2-40B4-BE49-F238E27FC236}">
                <a16:creationId xmlns:a16="http://schemas.microsoft.com/office/drawing/2014/main" id="{8C672D19-316C-4E7D-BEA5-449D0BD5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23" y="2917784"/>
            <a:ext cx="9144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文本框 158">
            <a:extLst>
              <a:ext uri="{FF2B5EF4-FFF2-40B4-BE49-F238E27FC236}">
                <a16:creationId xmlns:a16="http://schemas.microsoft.com/office/drawing/2014/main" id="{D5AAFFCB-C23A-46A2-B30B-5AA965CD88FF}"/>
              </a:ext>
            </a:extLst>
          </p:cNvPr>
          <p:cNvSpPr txBox="1"/>
          <p:nvPr/>
        </p:nvSpPr>
        <p:spPr>
          <a:xfrm>
            <a:off x="10490223" y="349646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ED8CD00-E2A1-4439-9D8D-9471A432BE60}"/>
              </a:ext>
            </a:extLst>
          </p:cNvPr>
          <p:cNvSpPr txBox="1"/>
          <p:nvPr/>
        </p:nvSpPr>
        <p:spPr>
          <a:xfrm>
            <a:off x="9635416" y="520326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F0/1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4E2F003A-E999-402A-95F1-7C7DE609B115}"/>
              </a:ext>
            </a:extLst>
          </p:cNvPr>
          <p:cNvSpPr txBox="1"/>
          <p:nvPr/>
        </p:nvSpPr>
        <p:spPr>
          <a:xfrm>
            <a:off x="10956928" y="4960740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3" name="Text Box 30">
            <a:extLst>
              <a:ext uri="{FF2B5EF4-FFF2-40B4-BE49-F238E27FC236}">
                <a16:creationId xmlns:a16="http://schemas.microsoft.com/office/drawing/2014/main" id="{3D95D6EF-A7AA-4E6D-AD57-D02DB4FC35B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99371" y="4167247"/>
            <a:ext cx="299920" cy="43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ts val="31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╳</a:t>
            </a:r>
          </a:p>
        </p:txBody>
      </p:sp>
      <p:sp>
        <p:nvSpPr>
          <p:cNvPr id="164" name="AutoShape 67">
            <a:extLst>
              <a:ext uri="{FF2B5EF4-FFF2-40B4-BE49-F238E27FC236}">
                <a16:creationId xmlns:a16="http://schemas.microsoft.com/office/drawing/2014/main" id="{46C721CE-73A5-4943-A5EE-278330B10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52902" y="4595596"/>
            <a:ext cx="216000" cy="217201"/>
          </a:xfrm>
          <a:custGeom>
            <a:avLst/>
            <a:gdLst>
              <a:gd name="T0" fmla="*/ 142875 w 21600"/>
              <a:gd name="T1" fmla="*/ 0 h 21600"/>
              <a:gd name="T2" fmla="*/ 41844 w 21600"/>
              <a:gd name="T3" fmla="*/ 42076 h 21600"/>
              <a:gd name="T4" fmla="*/ 0 w 21600"/>
              <a:gd name="T5" fmla="*/ 143669 h 21600"/>
              <a:gd name="T6" fmla="*/ 41844 w 21600"/>
              <a:gd name="T7" fmla="*/ 245261 h 21600"/>
              <a:gd name="T8" fmla="*/ 142875 w 21600"/>
              <a:gd name="T9" fmla="*/ 287337 h 21600"/>
              <a:gd name="T10" fmla="*/ 243906 w 21600"/>
              <a:gd name="T11" fmla="*/ 245261 h 21600"/>
              <a:gd name="T12" fmla="*/ 285750 w 21600"/>
              <a:gd name="T13" fmla="*/ 143669 h 21600"/>
              <a:gd name="T14" fmla="*/ 243906 w 21600"/>
              <a:gd name="T15" fmla="*/ 4207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" name="AutoShape 67">
            <a:extLst>
              <a:ext uri="{FF2B5EF4-FFF2-40B4-BE49-F238E27FC236}">
                <a16:creationId xmlns:a16="http://schemas.microsoft.com/office/drawing/2014/main" id="{C2B509AF-03BB-40FA-9B5F-5A8B4344CB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152" y="4106226"/>
            <a:ext cx="89502" cy="90000"/>
          </a:xfrm>
          <a:custGeom>
            <a:avLst/>
            <a:gdLst>
              <a:gd name="T0" fmla="*/ 142875 w 21600"/>
              <a:gd name="T1" fmla="*/ 0 h 21600"/>
              <a:gd name="T2" fmla="*/ 41844 w 21600"/>
              <a:gd name="T3" fmla="*/ 42076 h 21600"/>
              <a:gd name="T4" fmla="*/ 0 w 21600"/>
              <a:gd name="T5" fmla="*/ 143669 h 21600"/>
              <a:gd name="T6" fmla="*/ 41844 w 21600"/>
              <a:gd name="T7" fmla="*/ 245261 h 21600"/>
              <a:gd name="T8" fmla="*/ 142875 w 21600"/>
              <a:gd name="T9" fmla="*/ 287337 h 21600"/>
              <a:gd name="T10" fmla="*/ 243906 w 21600"/>
              <a:gd name="T11" fmla="*/ 245261 h 21600"/>
              <a:gd name="T12" fmla="*/ 285750 w 21600"/>
              <a:gd name="T13" fmla="*/ 143669 h 21600"/>
              <a:gd name="T14" fmla="*/ 243906 w 21600"/>
              <a:gd name="T15" fmla="*/ 4207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57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4" grpId="0" animBg="1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 animBg="1"/>
      <p:bldP spid="154" grpId="0" animBg="1"/>
      <p:bldP spid="155" grpId="0"/>
      <p:bldP spid="156" grpId="0" animBg="1"/>
      <p:bldP spid="159" grpId="0"/>
      <p:bldP spid="160" grpId="0"/>
      <p:bldP spid="16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PPP</a:t>
            </a:r>
          </a:p>
          <a:p>
            <a:pPr lvl="1"/>
            <a:r>
              <a:rPr lang="en-US" altLang="zh-CN" dirty="0" err="1"/>
              <a:t>PPPoE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AD8E0-63F5-4950-A56D-411DF38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EE5E4-4B00-4B27-88D8-DEE98EC9F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5" name="Group 163">
            <a:extLst>
              <a:ext uri="{FF2B5EF4-FFF2-40B4-BE49-F238E27FC236}">
                <a16:creationId xmlns:a16="http://schemas.microsoft.com/office/drawing/2014/main" id="{92CC7842-4E05-4810-8B20-618E4846E043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962400"/>
            <a:ext cx="8235952" cy="2349500"/>
            <a:chOff x="709613" y="3962400"/>
            <a:chExt cx="8235952" cy="2349500"/>
          </a:xfrm>
        </p:grpSpPr>
        <p:grpSp>
          <p:nvGrpSpPr>
            <p:cNvPr id="6" name="Group 164">
              <a:extLst>
                <a:ext uri="{FF2B5EF4-FFF2-40B4-BE49-F238E27FC236}">
                  <a16:creationId xmlns:a16="http://schemas.microsoft.com/office/drawing/2014/main" id="{38B1A65C-AD22-43E0-9917-113A37A01D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65" name="Group 44">
                <a:extLst>
                  <a:ext uri="{FF2B5EF4-FFF2-40B4-BE49-F238E27FC236}">
                    <a16:creationId xmlns:a16="http://schemas.microsoft.com/office/drawing/2014/main" id="{EF79820D-BA91-4BDB-83D5-C86A5985E7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67" name="Picture 45" descr="desktop_computer_stylized_medium">
                  <a:extLst>
                    <a:ext uri="{FF2B5EF4-FFF2-40B4-BE49-F238E27FC236}">
                      <a16:creationId xmlns:a16="http://schemas.microsoft.com/office/drawing/2014/main" id="{4204695F-CDAB-4099-8B66-4DDCB75D46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62D15C7F-6881-42DF-B359-EF5EEA035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66" name="Rectangle 43">
                <a:extLst>
                  <a:ext uri="{FF2B5EF4-FFF2-40B4-BE49-F238E27FC236}">
                    <a16:creationId xmlns:a16="http://schemas.microsoft.com/office/drawing/2014/main" id="{EDC9619E-4225-4319-B2FB-0403F673D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7" name="Group 165">
              <a:extLst>
                <a:ext uri="{FF2B5EF4-FFF2-40B4-BE49-F238E27FC236}">
                  <a16:creationId xmlns:a16="http://schemas.microsoft.com/office/drawing/2014/main" id="{036CF33B-9CCC-4109-9D00-03FC72F9D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1" name="Rectangle 48">
                <a:extLst>
                  <a:ext uri="{FF2B5EF4-FFF2-40B4-BE49-F238E27FC236}">
                    <a16:creationId xmlns:a16="http://schemas.microsoft.com/office/drawing/2014/main" id="{029C6AF7-168E-4735-856F-C176073BA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62" name="Group 49">
                <a:extLst>
                  <a:ext uri="{FF2B5EF4-FFF2-40B4-BE49-F238E27FC236}">
                    <a16:creationId xmlns:a16="http://schemas.microsoft.com/office/drawing/2014/main" id="{8B3E5814-3E81-4BE8-8A6F-71E0F6FDC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63" name="Picture 50" descr="desktop_computer_stylized_medium">
                  <a:extLst>
                    <a:ext uri="{FF2B5EF4-FFF2-40B4-BE49-F238E27FC236}">
                      <a16:creationId xmlns:a16="http://schemas.microsoft.com/office/drawing/2014/main" id="{1BB62C66-7A50-4B08-B023-F88DBA518E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Freeform 51">
                  <a:extLst>
                    <a:ext uri="{FF2B5EF4-FFF2-40B4-BE49-F238E27FC236}">
                      <a16:creationId xmlns:a16="http://schemas.microsoft.com/office/drawing/2014/main" id="{10CEF949-2052-4E67-8126-EF72F2A94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BB8B0E3-9EBA-4CDB-9957-C6588D57D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R</a:t>
              </a:r>
              <a:endParaRPr lang="en-US" dirty="0"/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C3800103-C999-4D49-8E01-19DA03324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195C19F-A12E-49F7-BB32-F6A406133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CC5F7037-3137-498B-BBCB-6AF51C3E1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59" name="Text Box 24">
                <a:extLst>
                  <a:ext uri="{FF2B5EF4-FFF2-40B4-BE49-F238E27FC236}">
                    <a16:creationId xmlns:a16="http://schemas.microsoft.com/office/drawing/2014/main" id="{1263A9A6-D51B-49A1-A986-96462E8A34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9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60" name="Text Box 25">
                <a:extLst>
                  <a:ext uri="{FF2B5EF4-FFF2-40B4-BE49-F238E27FC236}">
                    <a16:creationId xmlns:a16="http://schemas.microsoft.com/office/drawing/2014/main" id="{2D2FD9E1-785D-4C4E-A16F-A455EC5AC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04CEA7EE-0243-4ABA-A5DF-7F1817796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13" name="Text Box 27">
              <a:extLst>
                <a:ext uri="{FF2B5EF4-FFF2-40B4-BE49-F238E27FC236}">
                  <a16:creationId xmlns:a16="http://schemas.microsoft.com/office/drawing/2014/main" id="{4F9D7889-67CE-475E-A9D6-E3883D34B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2541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85533068-DA76-480F-9EEE-EECD4D1DD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24271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A32B323F-D1EA-48CC-9EAF-9BDA4C8C7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0B04A345-2721-4B4C-8C41-E8F031141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" name="Line 40">
              <a:extLst>
                <a:ext uri="{FF2B5EF4-FFF2-40B4-BE49-F238E27FC236}">
                  <a16:creationId xmlns:a16="http://schemas.microsoft.com/office/drawing/2014/main" id="{D4473033-F220-4A9B-AFB8-A3EBB14A1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Line 41">
              <a:extLst>
                <a:ext uri="{FF2B5EF4-FFF2-40B4-BE49-F238E27FC236}">
                  <a16:creationId xmlns:a16="http://schemas.microsoft.com/office/drawing/2014/main" id="{791DECE5-4441-4CD5-8ECE-90E416DCE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0EC6F1BA-90DA-4D79-B871-7446F329A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31859360-6B6E-4794-9422-92FF36256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D45870BD-73EA-423A-A714-8E5112689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2C53B2C0-8337-42B4-BA4C-71AE7358B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DFEC4A4A-4460-4A9C-A884-FE46CEABF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Text Box 58">
              <a:extLst>
                <a:ext uri="{FF2B5EF4-FFF2-40B4-BE49-F238E27FC236}">
                  <a16:creationId xmlns:a16="http://schemas.microsoft.com/office/drawing/2014/main" id="{CC0CC40B-CFA8-40F5-B288-65B0319CB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3F422EBB-FB43-467F-8E75-877B483CB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BFE28331-B34D-463A-B770-121A45577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2" y="4845050"/>
              <a:ext cx="1573213" cy="463550"/>
              <a:chOff x="4351" y="2786"/>
              <a:chExt cx="991" cy="292"/>
            </a:xfrm>
          </p:grpSpPr>
          <p:sp>
            <p:nvSpPr>
              <p:cNvPr id="57" name="Text Box 64">
                <a:extLst>
                  <a:ext uri="{FF2B5EF4-FFF2-40B4-BE49-F238E27FC236}">
                    <a16:creationId xmlns:a16="http://schemas.microsoft.com/office/drawing/2014/main" id="{DB137448-6E8F-4A51-8D99-6B3B28FA12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1CB65586-04C6-4395-A0F3-0BFF97AAF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91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355CC51E-042B-46E1-AE68-CCE3B9B07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Line 68">
              <a:extLst>
                <a:ext uri="{FF2B5EF4-FFF2-40B4-BE49-F238E27FC236}">
                  <a16:creationId xmlns:a16="http://schemas.microsoft.com/office/drawing/2014/main" id="{27074B1F-DF11-47FE-9789-A80D4A2CB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Text Box 71">
              <a:extLst>
                <a:ext uri="{FF2B5EF4-FFF2-40B4-BE49-F238E27FC236}">
                  <a16:creationId xmlns:a16="http://schemas.microsoft.com/office/drawing/2014/main" id="{7B2337A0-2180-4BC5-8850-52D762221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30" name="Text Box 72">
              <a:extLst>
                <a:ext uri="{FF2B5EF4-FFF2-40B4-BE49-F238E27FC236}">
                  <a16:creationId xmlns:a16="http://schemas.microsoft.com/office/drawing/2014/main" id="{A7B4F603-04BD-4F19-A41D-8BA33E49C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31" name="Line 73">
              <a:extLst>
                <a:ext uri="{FF2B5EF4-FFF2-40B4-BE49-F238E27FC236}">
                  <a16:creationId xmlns:a16="http://schemas.microsoft.com/office/drawing/2014/main" id="{D0188CB1-DFDC-49DB-BE72-1A879B0B3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Line 74">
              <a:extLst>
                <a:ext uri="{FF2B5EF4-FFF2-40B4-BE49-F238E27FC236}">
                  <a16:creationId xmlns:a16="http://schemas.microsoft.com/office/drawing/2014/main" id="{3F44070F-FAB1-45A6-A77D-ED77F39B3D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B41DD8FA-752E-4674-B4F5-2DB4EEE9D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Text Box 76">
              <a:extLst>
                <a:ext uri="{FF2B5EF4-FFF2-40B4-BE49-F238E27FC236}">
                  <a16:creationId xmlns:a16="http://schemas.microsoft.com/office/drawing/2014/main" id="{5A45BA95-CDAE-4248-A836-CA7571DDA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898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35" name="Group 193">
              <a:extLst>
                <a:ext uri="{FF2B5EF4-FFF2-40B4-BE49-F238E27FC236}">
                  <a16:creationId xmlns:a16="http://schemas.microsoft.com/office/drawing/2014/main" id="{E0DB3323-B672-4BBD-98E2-2BFAC38DE3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53" name="Group 44">
                <a:extLst>
                  <a:ext uri="{FF2B5EF4-FFF2-40B4-BE49-F238E27FC236}">
                    <a16:creationId xmlns:a16="http://schemas.microsoft.com/office/drawing/2014/main" id="{5C97AE55-CE50-4BF2-8FFD-CB8EEE143D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55" name="Picture 45" descr="desktop_computer_stylized_medium">
                  <a:extLst>
                    <a:ext uri="{FF2B5EF4-FFF2-40B4-BE49-F238E27FC236}">
                      <a16:creationId xmlns:a16="http://schemas.microsoft.com/office/drawing/2014/main" id="{A7A1BE09-7D6B-4F79-88C2-B70E17551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" name="Freeform 46">
                  <a:extLst>
                    <a:ext uri="{FF2B5EF4-FFF2-40B4-BE49-F238E27FC236}">
                      <a16:creationId xmlns:a16="http://schemas.microsoft.com/office/drawing/2014/main" id="{B3A45942-5D7F-4977-B5CB-5F6A215F4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54" name="Rectangle 43">
                <a:extLst>
                  <a:ext uri="{FF2B5EF4-FFF2-40B4-BE49-F238E27FC236}">
                    <a16:creationId xmlns:a16="http://schemas.microsoft.com/office/drawing/2014/main" id="{3A1F96DB-886C-47C8-894C-E89445A4A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6" name="Group 194">
              <a:extLst>
                <a:ext uri="{FF2B5EF4-FFF2-40B4-BE49-F238E27FC236}">
                  <a16:creationId xmlns:a16="http://schemas.microsoft.com/office/drawing/2014/main" id="{D11894C9-ED34-4105-BA5E-9AC122A2A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2" name="Rectangle 43">
                <a:extLst>
                  <a:ext uri="{FF2B5EF4-FFF2-40B4-BE49-F238E27FC236}">
                    <a16:creationId xmlns:a16="http://schemas.microsoft.com/office/drawing/2014/main" id="{1CC910B4-5FC4-4D98-99AD-D0FBADEC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43" name="Group 1185">
                <a:extLst>
                  <a:ext uri="{FF2B5EF4-FFF2-40B4-BE49-F238E27FC236}">
                    <a16:creationId xmlns:a16="http://schemas.microsoft.com/office/drawing/2014/main" id="{9F95CE1A-223A-4313-8AB7-D5C6E1FA30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5" name="Oval 407">
                  <a:extLst>
                    <a:ext uri="{FF2B5EF4-FFF2-40B4-BE49-F238E27FC236}">
                      <a16:creationId xmlns:a16="http://schemas.microsoft.com/office/drawing/2014/main" id="{B27EE9B9-DC3B-4BD1-81AC-F228B9B61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6" name="Rectangle 410">
                  <a:extLst>
                    <a:ext uri="{FF2B5EF4-FFF2-40B4-BE49-F238E27FC236}">
                      <a16:creationId xmlns:a16="http://schemas.microsoft.com/office/drawing/2014/main" id="{A17D6711-9191-47A8-BB8A-C6429A4E5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7" name="Oval 411">
                  <a:extLst>
                    <a:ext uri="{FF2B5EF4-FFF2-40B4-BE49-F238E27FC236}">
                      <a16:creationId xmlns:a16="http://schemas.microsoft.com/office/drawing/2014/main" id="{C87A84BA-3546-4383-A2D8-870E28A098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48" name="Group 1189">
                  <a:extLst>
                    <a:ext uri="{FF2B5EF4-FFF2-40B4-BE49-F238E27FC236}">
                      <a16:creationId xmlns:a16="http://schemas.microsoft.com/office/drawing/2014/main" id="{CE0AC482-187F-44C0-A2C1-9F61840693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51" name="Freeform 1190">
                    <a:extLst>
                      <a:ext uri="{FF2B5EF4-FFF2-40B4-BE49-F238E27FC236}">
                        <a16:creationId xmlns:a16="http://schemas.microsoft.com/office/drawing/2014/main" id="{BB7F1B01-23E4-4B64-8159-8AEE85E53F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 1191">
                    <a:extLst>
                      <a:ext uri="{FF2B5EF4-FFF2-40B4-BE49-F238E27FC236}">
                        <a16:creationId xmlns:a16="http://schemas.microsoft.com/office/drawing/2014/main" id="{5FF6F54B-8EC9-490C-89BE-5B913B1B79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" name="Line 1192">
                  <a:extLst>
                    <a:ext uri="{FF2B5EF4-FFF2-40B4-BE49-F238E27FC236}">
                      <a16:creationId xmlns:a16="http://schemas.microsoft.com/office/drawing/2014/main" id="{9C3ABE77-04AD-47EE-AD34-149CDA51EF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50" name="Line 1193">
                  <a:extLst>
                    <a:ext uri="{FF2B5EF4-FFF2-40B4-BE49-F238E27FC236}">
                      <a16:creationId xmlns:a16="http://schemas.microsoft.com/office/drawing/2014/main" id="{F1718D23-E64C-436E-B9F0-3253C692C8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9D1DD2-7893-4509-AC61-42D142D89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7" name="Group 195">
              <a:extLst>
                <a:ext uri="{FF2B5EF4-FFF2-40B4-BE49-F238E27FC236}">
                  <a16:creationId xmlns:a16="http://schemas.microsoft.com/office/drawing/2014/main" id="{24D612D6-CBB3-425D-91F8-259D8C4C6C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38" name="Rectangle 48">
                <a:extLst>
                  <a:ext uri="{FF2B5EF4-FFF2-40B4-BE49-F238E27FC236}">
                    <a16:creationId xmlns:a16="http://schemas.microsoft.com/office/drawing/2014/main" id="{EBB134F1-B2AC-4799-B220-3BBFC7CA1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39" name="Group 49">
                <a:extLst>
                  <a:ext uri="{FF2B5EF4-FFF2-40B4-BE49-F238E27FC236}">
                    <a16:creationId xmlns:a16="http://schemas.microsoft.com/office/drawing/2014/main" id="{177B903A-30BD-4C5A-885A-B31CBFE410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0" name="Picture 50" descr="desktop_computer_stylized_medium">
                  <a:extLst>
                    <a:ext uri="{FF2B5EF4-FFF2-40B4-BE49-F238E27FC236}">
                      <a16:creationId xmlns:a16="http://schemas.microsoft.com/office/drawing/2014/main" id="{0742CACB-8EB4-446E-BEF9-571C7DD67B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51">
                  <a:extLst>
                    <a:ext uri="{FF2B5EF4-FFF2-40B4-BE49-F238E27FC236}">
                      <a16:creationId xmlns:a16="http://schemas.microsoft.com/office/drawing/2014/main" id="{A0747FB5-3E10-478E-AA2A-D04E6AB27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9" name="Group 59">
            <a:extLst>
              <a:ext uri="{FF2B5EF4-FFF2-40B4-BE49-F238E27FC236}">
                <a16:creationId xmlns:a16="http://schemas.microsoft.com/office/drawing/2014/main" id="{6937B8FF-6F47-454D-9598-54677B2280AE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2686050"/>
            <a:ext cx="976312" cy="1460500"/>
            <a:chOff x="337" y="1692"/>
            <a:chExt cx="615" cy="920"/>
          </a:xfrm>
        </p:grpSpPr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C8D24E50-BCBA-4DC5-9F1D-79A1E322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44076C63-058E-4A30-9DD5-A01EC2223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Text Box 62">
              <a:extLst>
                <a:ext uri="{FF2B5EF4-FFF2-40B4-BE49-F238E27FC236}">
                  <a16:creationId xmlns:a16="http://schemas.microsoft.com/office/drawing/2014/main" id="{A9217C75-2A25-4E58-8951-A71F8A3C2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73" name="Line 63">
              <a:extLst>
                <a:ext uri="{FF2B5EF4-FFF2-40B4-BE49-F238E27FC236}">
                  <a16:creationId xmlns:a16="http://schemas.microsoft.com/office/drawing/2014/main" id="{CD260A8B-D892-4AFE-897E-F64F47C26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Line 64">
              <a:extLst>
                <a:ext uri="{FF2B5EF4-FFF2-40B4-BE49-F238E27FC236}">
                  <a16:creationId xmlns:a16="http://schemas.microsoft.com/office/drawing/2014/main" id="{502D9B49-9440-4552-8B8B-6489943EE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Line 65">
              <a:extLst>
                <a:ext uri="{FF2B5EF4-FFF2-40B4-BE49-F238E27FC236}">
                  <a16:creationId xmlns:a16="http://schemas.microsoft.com/office/drawing/2014/main" id="{C2A50EA2-2D7E-4B8A-A877-8B91B864B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Line 66">
              <a:extLst>
                <a:ext uri="{FF2B5EF4-FFF2-40B4-BE49-F238E27FC236}">
                  <a16:creationId xmlns:a16="http://schemas.microsoft.com/office/drawing/2014/main" id="{2481975D-06E5-4193-8B04-32E9BB4BD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DECB71F-6AD1-4583-B7D2-95F0C0833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1511143"/>
            <a:ext cx="65532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zh-CN" altLang="en-US" sz="2000" dirty="0">
                <a:latin typeface="Gill Sans MT" charset="0"/>
              </a:rPr>
              <a:t>帧从</a:t>
            </a:r>
            <a:r>
              <a:rPr lang="en-US" altLang="zh-CN" sz="2000" dirty="0">
                <a:latin typeface="Gill Sans MT" charset="0"/>
              </a:rPr>
              <a:t>A</a:t>
            </a:r>
            <a:r>
              <a:rPr lang="zh-CN" altLang="en-US" sz="2000" dirty="0">
                <a:latin typeface="Gill Sans MT" charset="0"/>
              </a:rPr>
              <a:t>发往</a:t>
            </a:r>
            <a:r>
              <a:rPr lang="en-US" altLang="zh-CN" sz="2000" dirty="0">
                <a:latin typeface="Gill Sans MT" charset="0"/>
              </a:rPr>
              <a:t>R</a:t>
            </a:r>
            <a:endParaRPr lang="en-US" sz="2000" dirty="0">
              <a:latin typeface="Gill Sans MT" charset="0"/>
            </a:endParaRPr>
          </a:p>
        </p:txBody>
      </p:sp>
      <p:grpSp>
        <p:nvGrpSpPr>
          <p:cNvPr id="78" name="Group 68">
            <a:extLst>
              <a:ext uri="{FF2B5EF4-FFF2-40B4-BE49-F238E27FC236}">
                <a16:creationId xmlns:a16="http://schemas.microsoft.com/office/drawing/2014/main" id="{764C184C-2654-41B6-BD4A-3AFB7C85B524}"/>
              </a:ext>
            </a:extLst>
          </p:cNvPr>
          <p:cNvGrpSpPr>
            <a:grpSpLocks/>
          </p:cNvGrpSpPr>
          <p:nvPr/>
        </p:nvGrpSpPr>
        <p:grpSpPr bwMode="auto">
          <a:xfrm>
            <a:off x="4237038" y="3265489"/>
            <a:ext cx="1096962" cy="244475"/>
            <a:chOff x="1231" y="1990"/>
            <a:chExt cx="691" cy="154"/>
          </a:xfrm>
        </p:grpSpPr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FBA20D97-6606-4340-BFDB-0A5E7E3B6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Line 70">
              <a:extLst>
                <a:ext uri="{FF2B5EF4-FFF2-40B4-BE49-F238E27FC236}">
                  <a16:creationId xmlns:a16="http://schemas.microsoft.com/office/drawing/2014/main" id="{0232772B-51C8-4102-B8A6-1F9922FD2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Line 71">
              <a:extLst>
                <a:ext uri="{FF2B5EF4-FFF2-40B4-BE49-F238E27FC236}">
                  <a16:creationId xmlns:a16="http://schemas.microsoft.com/office/drawing/2014/main" id="{6BE4AEF4-FE3C-4D6B-914C-EFF9926C2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82" name="Group 100">
            <a:extLst>
              <a:ext uri="{FF2B5EF4-FFF2-40B4-BE49-F238E27FC236}">
                <a16:creationId xmlns:a16="http://schemas.microsoft.com/office/drawing/2014/main" id="{82E8E748-2EB6-4E1F-9FAA-9335383CD8C3}"/>
              </a:ext>
            </a:extLst>
          </p:cNvPr>
          <p:cNvGrpSpPr>
            <a:grpSpLocks/>
          </p:cNvGrpSpPr>
          <p:nvPr/>
        </p:nvGrpSpPr>
        <p:grpSpPr bwMode="auto">
          <a:xfrm>
            <a:off x="5476875" y="2767013"/>
            <a:ext cx="895350" cy="2038350"/>
            <a:chOff x="2823" y="1545"/>
            <a:chExt cx="564" cy="1284"/>
          </a:xfrm>
        </p:grpSpPr>
        <p:sp>
          <p:nvSpPr>
            <p:cNvPr id="83" name="Freeform 93">
              <a:extLst>
                <a:ext uri="{FF2B5EF4-FFF2-40B4-BE49-F238E27FC236}">
                  <a16:creationId xmlns:a16="http://schemas.microsoft.com/office/drawing/2014/main" id="{58440523-D051-488F-BD7A-76DF6FCA8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84" name="Rectangle 94">
              <a:extLst>
                <a:ext uri="{FF2B5EF4-FFF2-40B4-BE49-F238E27FC236}">
                  <a16:creationId xmlns:a16="http://schemas.microsoft.com/office/drawing/2014/main" id="{5B5291DB-BE05-45A0-BB48-66D04152D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Text Box 95">
              <a:extLst>
                <a:ext uri="{FF2B5EF4-FFF2-40B4-BE49-F238E27FC236}">
                  <a16:creationId xmlns:a16="http://schemas.microsoft.com/office/drawing/2014/main" id="{709ABC12-F7AB-4443-8497-3D81F5F90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86" name="Line 98">
              <a:extLst>
                <a:ext uri="{FF2B5EF4-FFF2-40B4-BE49-F238E27FC236}">
                  <a16:creationId xmlns:a16="http://schemas.microsoft.com/office/drawing/2014/main" id="{BE64F8A9-7B1B-41EB-89D8-84E4385B5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Line 99">
              <a:extLst>
                <a:ext uri="{FF2B5EF4-FFF2-40B4-BE49-F238E27FC236}">
                  <a16:creationId xmlns:a16="http://schemas.microsoft.com/office/drawing/2014/main" id="{23F0B737-492B-4129-A5A7-B34F22239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88" name="Rectangle 101">
            <a:extLst>
              <a:ext uri="{FF2B5EF4-FFF2-40B4-BE49-F238E27FC236}">
                <a16:creationId xmlns:a16="http://schemas.microsoft.com/office/drawing/2014/main" id="{C62FC9A0-0599-427E-B0DC-F66A29525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866743"/>
            <a:ext cx="65532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altLang="zh-CN" sz="2000" dirty="0">
                <a:latin typeface="Gill Sans MT" charset="0"/>
              </a:rPr>
              <a:t>R</a:t>
            </a:r>
            <a:r>
              <a:rPr lang="zh-CN" altLang="en-US" sz="2000" dirty="0">
                <a:latin typeface="Gill Sans MT" charset="0"/>
              </a:rPr>
              <a:t>收到帧</a:t>
            </a:r>
            <a:r>
              <a:rPr lang="en-US" sz="2000" dirty="0">
                <a:latin typeface="Gill Sans MT" charset="0"/>
              </a:rPr>
              <a:t>, </a:t>
            </a:r>
            <a:r>
              <a:rPr lang="zh-CN" altLang="en-US" sz="2000" dirty="0">
                <a:latin typeface="Gill Sans MT" charset="0"/>
              </a:rPr>
              <a:t>去除链路层帧头</a:t>
            </a:r>
            <a:r>
              <a:rPr lang="en-US" sz="2000" dirty="0">
                <a:latin typeface="Gill Sans MT" charset="0"/>
              </a:rPr>
              <a:t>, </a:t>
            </a:r>
            <a:r>
              <a:rPr lang="zh-CN" altLang="en-US" sz="2000" dirty="0">
                <a:latin typeface="Gill Sans MT" charset="0"/>
              </a:rPr>
              <a:t>交给网络层</a:t>
            </a:r>
            <a:endParaRPr lang="en-US" sz="2000" dirty="0">
              <a:latin typeface="Gill Sans MT" charset="0"/>
            </a:endParaRPr>
          </a:p>
        </p:txBody>
      </p:sp>
      <p:grpSp>
        <p:nvGrpSpPr>
          <p:cNvPr id="89" name="Group 131">
            <a:extLst>
              <a:ext uri="{FF2B5EF4-FFF2-40B4-BE49-F238E27FC236}">
                <a16:creationId xmlns:a16="http://schemas.microsoft.com/office/drawing/2014/main" id="{1AF2A6DE-492C-481F-A05B-A2E11D1AAF98}"/>
              </a:ext>
            </a:extLst>
          </p:cNvPr>
          <p:cNvGrpSpPr>
            <a:grpSpLocks/>
          </p:cNvGrpSpPr>
          <p:nvPr/>
        </p:nvGrpSpPr>
        <p:grpSpPr bwMode="auto">
          <a:xfrm>
            <a:off x="3001963" y="2244725"/>
            <a:ext cx="3760787" cy="1519238"/>
            <a:chOff x="931" y="1414"/>
            <a:chExt cx="2369" cy="957"/>
          </a:xfrm>
        </p:grpSpPr>
        <p:sp>
          <p:nvSpPr>
            <p:cNvPr id="90" name="Text Box 79">
              <a:extLst>
                <a:ext uri="{FF2B5EF4-FFF2-40B4-BE49-F238E27FC236}">
                  <a16:creationId xmlns:a16="http://schemas.microsoft.com/office/drawing/2014/main" id="{2CDBD0C6-17B2-4998-9A73-ECE477D4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236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MAC dest: E6-E9-00-17-BB-4B</a:t>
              </a:r>
            </a:p>
          </p:txBody>
        </p:sp>
        <p:grpSp>
          <p:nvGrpSpPr>
            <p:cNvPr id="91" name="Group 80">
              <a:extLst>
                <a:ext uri="{FF2B5EF4-FFF2-40B4-BE49-F238E27FC236}">
                  <a16:creationId xmlns:a16="http://schemas.microsoft.com/office/drawing/2014/main" id="{0A98CDEB-04ED-4A03-89F5-607217026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BA12759F-07FA-4DE7-B26F-116B41A42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83EF5CCD-7A56-436D-90E5-50F488543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EC43DBBC-234C-4BC2-963E-FE2FC311DE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D7F4E471-E150-42CD-BDD4-20DCC93EE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1" name="Line 85">
                <a:extLst>
                  <a:ext uri="{FF2B5EF4-FFF2-40B4-BE49-F238E27FC236}">
                    <a16:creationId xmlns:a16="http://schemas.microsoft.com/office/drawing/2014/main" id="{D98259CA-F914-4E68-A70C-CC8941EA4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2" name="Line 86">
                <a:extLst>
                  <a:ext uri="{FF2B5EF4-FFF2-40B4-BE49-F238E27FC236}">
                    <a16:creationId xmlns:a16="http://schemas.microsoft.com/office/drawing/2014/main" id="{FE91698B-EB5E-40AC-9A91-FB21ACB28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7F20495E-8EED-44D0-8B8D-41840BECFB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62D59867-6E78-4A33-A34E-1CD403545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55F11BC7-FB65-4CE9-8BB4-4E9BAE5E8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35501DB8-9EBD-4B0F-857A-EE8AC5B4E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Text Box 130">
              <a:extLst>
                <a:ext uri="{FF2B5EF4-FFF2-40B4-BE49-F238E27FC236}">
                  <a16:creationId xmlns:a16="http://schemas.microsoft.com/office/drawing/2014/main" id="{C2BD6860-AB09-4FD7-9038-F6E9BD789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8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103" name="Group 146">
            <a:extLst>
              <a:ext uri="{FF2B5EF4-FFF2-40B4-BE49-F238E27FC236}">
                <a16:creationId xmlns:a16="http://schemas.microsoft.com/office/drawing/2014/main" id="{F0714346-D9BD-4FD3-8EBF-26D67BF78627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2435225"/>
            <a:ext cx="2744788" cy="979488"/>
            <a:chOff x="4493" y="1480"/>
            <a:chExt cx="1729" cy="617"/>
          </a:xfrm>
        </p:grpSpPr>
        <p:sp>
          <p:nvSpPr>
            <p:cNvPr id="104" name="Line 143">
              <a:extLst>
                <a:ext uri="{FF2B5EF4-FFF2-40B4-BE49-F238E27FC236}">
                  <a16:creationId xmlns:a16="http://schemas.microsoft.com/office/drawing/2014/main" id="{16EE952B-9284-428F-B1A6-5AB9B1F6A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Line 144">
              <a:extLst>
                <a:ext uri="{FF2B5EF4-FFF2-40B4-BE49-F238E27FC236}">
                  <a16:creationId xmlns:a16="http://schemas.microsoft.com/office/drawing/2014/main" id="{D6A5055D-CBC9-4E1A-B47F-910BBCF03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Text Box 145">
              <a:extLst>
                <a:ext uri="{FF2B5EF4-FFF2-40B4-BE49-F238E27FC236}">
                  <a16:creationId xmlns:a16="http://schemas.microsoft.com/office/drawing/2014/main" id="{AACB54C3-805F-4F19-AE4B-80BB8A5A4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7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07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0.13334 L 0.0405 0.16297 L 0.08633 0.16297 L 0.08529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协议简介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PPP (Point-to-Point Protocol)</a:t>
            </a:r>
            <a:r>
              <a:rPr lang="zh-CN" altLang="en-US" dirty="0"/>
              <a:t>协议由</a:t>
            </a:r>
            <a:r>
              <a:rPr lang="en-US" altLang="zh-CN" dirty="0"/>
              <a:t>IETF</a:t>
            </a:r>
            <a:r>
              <a:rPr lang="zh-CN" altLang="en-US" dirty="0"/>
              <a:t>制定，</a:t>
            </a:r>
            <a:r>
              <a:rPr lang="en-US" altLang="zh-CN" dirty="0"/>
              <a:t>1994</a:t>
            </a:r>
            <a:r>
              <a:rPr lang="zh-CN" altLang="en-US" dirty="0"/>
              <a:t>年成为正式标准（</a:t>
            </a:r>
            <a:r>
              <a:rPr lang="en-US" altLang="zh-CN" dirty="0"/>
              <a:t>RFC1661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协议广泛用于</a:t>
            </a:r>
            <a:r>
              <a:rPr lang="zh-CN" altLang="en-US" dirty="0">
                <a:solidFill>
                  <a:srgbClr val="C00000"/>
                </a:solidFill>
              </a:rPr>
              <a:t>将用户接入运营商网络（</a:t>
            </a:r>
            <a:r>
              <a:rPr lang="en-US" altLang="zh-CN" dirty="0">
                <a:solidFill>
                  <a:srgbClr val="C00000"/>
                </a:solidFill>
              </a:rPr>
              <a:t>Internet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能够在不同的链路上运行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能够承载不同的网络层分组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特点：简单、灵活、</a:t>
            </a:r>
            <a:r>
              <a:rPr lang="zh-CN" altLang="en-US" b="1" dirty="0">
                <a:solidFill>
                  <a:srgbClr val="C00000"/>
                </a:solidFill>
              </a:rPr>
              <a:t>面向连接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应用场景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拥有</a:t>
            </a:r>
            <a:r>
              <a:rPr lang="en-US" altLang="zh-CN" dirty="0"/>
              <a:t>LAN</a:t>
            </a:r>
            <a:r>
              <a:rPr lang="zh-CN" altLang="en-US" dirty="0"/>
              <a:t>的单位，每个</a:t>
            </a:r>
            <a:r>
              <a:rPr lang="en-US" altLang="zh-CN" dirty="0"/>
              <a:t>LAN</a:t>
            </a:r>
            <a:r>
              <a:rPr lang="zh-CN" altLang="en-US" dirty="0"/>
              <a:t>都有一个或者多个路由器与外界联系，它们通过租用线路，连接到远程的路由器，这些路由器与租用线路构成子网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个人用户的</a:t>
            </a:r>
            <a:r>
              <a:rPr lang="en-US" altLang="zh-CN" dirty="0"/>
              <a:t>PC</a:t>
            </a:r>
            <a:r>
              <a:rPr lang="zh-CN" altLang="en-US" dirty="0"/>
              <a:t>通过调制解调器呼叫</a:t>
            </a:r>
            <a:r>
              <a:rPr lang="en-US" altLang="zh-CN" dirty="0"/>
              <a:t>Internet</a:t>
            </a:r>
            <a:r>
              <a:rPr lang="zh-CN" altLang="en-US" dirty="0"/>
              <a:t>服务提供商的路由器，来实现与互联网的互连。用户终止会话之后，</a:t>
            </a:r>
            <a:r>
              <a:rPr lang="en-US" altLang="zh-CN" dirty="0"/>
              <a:t>PC</a:t>
            </a:r>
            <a:r>
              <a:rPr lang="zh-CN" altLang="en-US" dirty="0"/>
              <a:t>与路由器之间的链接也就终止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417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协议实现的功能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/>
              <a:t>利用帧定界符封装成帧：字节填充、零比特填充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帧的差错检测：</a:t>
            </a:r>
            <a:endParaRPr lang="en-US" altLang="zh-CN" sz="26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接收方收到一个帧，就进行</a:t>
            </a:r>
            <a:r>
              <a:rPr lang="en-US" altLang="zh-CN" sz="2400" dirty="0"/>
              <a:t>CRC</a:t>
            </a:r>
            <a:r>
              <a:rPr lang="zh-CN" altLang="en-US" sz="2400" dirty="0"/>
              <a:t>检验，如</a:t>
            </a:r>
            <a:r>
              <a:rPr lang="en-US" altLang="zh-CN" sz="2400" dirty="0"/>
              <a:t>CRC</a:t>
            </a:r>
            <a:r>
              <a:rPr lang="zh-CN" altLang="en-US" sz="2400" dirty="0"/>
              <a:t>检验正确，就收下这个帧；反之，丢弃帧，其它什么也不做</a:t>
            </a:r>
            <a:endParaRPr lang="zh-CN" altLang="en-US" sz="2300" dirty="0"/>
          </a:p>
          <a:p>
            <a:pPr>
              <a:lnSpc>
                <a:spcPct val="150000"/>
              </a:lnSpc>
            </a:pPr>
            <a:r>
              <a:rPr lang="zh-CN" altLang="en-US" sz="2600" dirty="0"/>
              <a:t>实时监测链路工作状态：正常 </a:t>
            </a:r>
            <a:r>
              <a:rPr lang="en-US" altLang="zh-CN" sz="2600" dirty="0"/>
              <a:t>or </a:t>
            </a:r>
            <a:r>
              <a:rPr lang="zh-CN" altLang="en-US" sz="2600" dirty="0"/>
              <a:t>故障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设置链路最大传输单元（</a:t>
            </a:r>
            <a:r>
              <a:rPr lang="en-US" altLang="zh-CN" sz="2600" dirty="0"/>
              <a:t>MTU</a:t>
            </a:r>
            <a:r>
              <a:rPr lang="zh-CN" altLang="en-US" sz="26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网络层地址协商机制：两端互相告知网络层地址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数据压缩协商机制</a:t>
            </a:r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057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协议未实现的功能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帧数据的纠错功能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数据链路层的</a:t>
            </a:r>
            <a:r>
              <a:rPr lang="en-US" altLang="zh-CN" dirty="0"/>
              <a:t>PPP</a:t>
            </a:r>
            <a:r>
              <a:rPr lang="zh-CN" altLang="en-US" dirty="0"/>
              <a:t>协议只进行检错，</a:t>
            </a:r>
            <a:r>
              <a:rPr lang="en-US" altLang="zh-CN" dirty="0"/>
              <a:t>PPP</a:t>
            </a:r>
            <a:r>
              <a:rPr lang="zh-CN" altLang="en-US" dirty="0"/>
              <a:t>协议是不可靠传输协议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流量控制功能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协议未实现点到点的流量控制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可靠传输功能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为不可靠协议，不使用帧的序号。不可靠网络中可能使用有序号的工作方式。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多点连接功能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协议不支持多点线路，只支持点对点的链路通信。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单工和半双工链路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协议只支持全双工链路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478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协议的构成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封装 </a:t>
            </a:r>
            <a:r>
              <a:rPr lang="en-US" altLang="zh-CN" dirty="0"/>
              <a:t>(Encapsulation)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提供在同一链路上支持不同的网络层协议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PPP</a:t>
            </a:r>
            <a:r>
              <a:rPr lang="zh-CN" altLang="en-US" dirty="0"/>
              <a:t>既支持字节链路，也支持面向比特的比特链路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IP</a:t>
            </a:r>
            <a:r>
              <a:rPr lang="zh-CN" altLang="en-US" dirty="0"/>
              <a:t>数据包是</a:t>
            </a:r>
            <a:r>
              <a:rPr lang="en-US" altLang="zh-CN" dirty="0"/>
              <a:t>PPP</a:t>
            </a:r>
            <a:r>
              <a:rPr lang="zh-CN" altLang="en-US" dirty="0"/>
              <a:t>帧的载荷数据，长度受到</a:t>
            </a:r>
            <a:r>
              <a:rPr lang="en-US" altLang="zh-CN" dirty="0"/>
              <a:t>MTU</a:t>
            </a:r>
            <a:r>
              <a:rPr lang="zh-CN" altLang="en-US" dirty="0"/>
              <a:t>的限制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链路控制协议 </a:t>
            </a:r>
            <a:r>
              <a:rPr lang="en-US" altLang="zh-CN" dirty="0"/>
              <a:t>LCP (Link Control Protocol)</a:t>
            </a:r>
            <a:r>
              <a:rPr lang="zh-CN" altLang="en-US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用来建立、配置和测试数据链路的链路控制协议，通信双方可协商一些选项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网络控制协议 </a:t>
            </a:r>
            <a:r>
              <a:rPr lang="en-US" altLang="zh-CN" dirty="0"/>
              <a:t>NCP (Network Control Protocol)</a:t>
            </a:r>
            <a:r>
              <a:rPr lang="zh-CN" altLang="en-US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针对不同的网络层协议（</a:t>
            </a:r>
            <a:r>
              <a:rPr lang="en-US" altLang="zh-CN" dirty="0"/>
              <a:t>IP</a:t>
            </a:r>
            <a:r>
              <a:rPr lang="zh-CN" altLang="en-US" dirty="0"/>
              <a:t>、</a:t>
            </a:r>
            <a:r>
              <a:rPr lang="en-US" altLang="zh-CN" dirty="0"/>
              <a:t>OSI</a:t>
            </a:r>
            <a:r>
              <a:rPr lang="zh-CN" altLang="en-US" dirty="0"/>
              <a:t>的网络层、</a:t>
            </a:r>
            <a:r>
              <a:rPr lang="en-US" altLang="zh-CN" dirty="0" err="1"/>
              <a:t>DECnet</a:t>
            </a:r>
            <a:r>
              <a:rPr lang="zh-CN" altLang="en-US" dirty="0"/>
              <a:t>、</a:t>
            </a:r>
            <a:r>
              <a:rPr lang="en-US" altLang="zh-CN" dirty="0"/>
              <a:t>AppleTalk</a:t>
            </a:r>
            <a:r>
              <a:rPr lang="zh-CN" altLang="en-US" dirty="0"/>
              <a:t>）提供配置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1713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协议的工作状态及转换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84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509695" y="2004393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链路静止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983145" y="2004393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链路建立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456595" y="2004393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身份认证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456595" y="4899799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网络连接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509695" y="4899799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链路终止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83145" y="4899799"/>
            <a:ext cx="1536700" cy="819150"/>
          </a:xfrm>
          <a:prstGeom prst="roundRect">
            <a:avLst/>
          </a:prstGeom>
          <a:solidFill>
            <a:srgbClr val="6900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数据通信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173395" y="2413968"/>
            <a:ext cx="1797050" cy="0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659545" y="2413968"/>
            <a:ext cx="1797050" cy="0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224945" y="2921968"/>
            <a:ext cx="0" cy="1793875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589695" y="5309374"/>
            <a:ext cx="1797050" cy="0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116245" y="5309374"/>
            <a:ext cx="1797050" cy="0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208195" y="2921967"/>
            <a:ext cx="0" cy="1793875"/>
          </a:xfrm>
          <a:prstGeom prst="straightConnector1">
            <a:avLst/>
          </a:prstGeom>
          <a:ln w="88900" cmpd="sng">
            <a:solidFill>
              <a:srgbClr val="5B307E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6" idx="2"/>
          </p:cNvCxnSpPr>
          <p:nvPr/>
        </p:nvCxnSpPr>
        <p:spPr>
          <a:xfrm rot="5400000">
            <a:off x="3825064" y="1384474"/>
            <a:ext cx="487362" cy="3365500"/>
          </a:xfrm>
          <a:prstGeom prst="bentConnector2">
            <a:avLst/>
          </a:prstGeom>
          <a:ln w="88900" cmpd="sng">
            <a:solidFill>
              <a:srgbClr val="0070C0"/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671545" y="4074493"/>
            <a:ext cx="0" cy="744536"/>
          </a:xfrm>
          <a:prstGeom prst="line">
            <a:avLst/>
          </a:prstGeom>
          <a:ln w="88900" cmpd="sng">
            <a:solidFill>
              <a:srgbClr val="0070C0"/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690795" y="4017343"/>
            <a:ext cx="6108700" cy="0"/>
          </a:xfrm>
          <a:prstGeom prst="line">
            <a:avLst/>
          </a:prstGeom>
          <a:ln w="88900" cmpd="sng">
            <a:solidFill>
              <a:srgbClr val="0070C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951895" y="2929991"/>
            <a:ext cx="0" cy="1000125"/>
          </a:xfrm>
          <a:prstGeom prst="line">
            <a:avLst/>
          </a:prstGeom>
          <a:ln w="88900" cmpd="sng">
            <a:solidFill>
              <a:srgbClr val="0070C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463451" y="2013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链路启动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471845" y="28202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启动失败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744339" y="1991051"/>
            <a:ext cx="1661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LCP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配置协商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914551" y="35372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鉴别失败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285142" y="35931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鉴别成功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727201" y="4895992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NCP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配置协商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15851" y="48255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链路关闭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1083" y="35993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链路终止</a:t>
            </a:r>
          </a:p>
        </p:txBody>
      </p:sp>
    </p:spTree>
    <p:extLst>
      <p:ext uri="{BB962C8B-B14F-4D97-AF65-F5344CB8AC3E}">
        <p14:creationId xmlns:p14="http://schemas.microsoft.com/office/powerpoint/2010/main" val="1086052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pPr lvl="1"/>
            <a:r>
              <a:rPr lang="en-US" altLang="zh-CN" dirty="0"/>
              <a:t>PPP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PPPoE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2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PPPoE</a:t>
            </a:r>
            <a:r>
              <a:rPr kumimoji="1"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632E6-2D1A-4745-B0F4-BE23638B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Ethernet</a:t>
            </a:r>
            <a:r>
              <a:rPr kumimoji="1" lang="zh-CN" altLang="en-US" dirty="0"/>
              <a:t>优点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原理简单，应用非常广，设备成本低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Ethernet</a:t>
            </a:r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安全性较低、不宜管理：使用广播信道，造成了安全性较低，</a:t>
            </a:r>
            <a:r>
              <a:rPr kumimoji="1" lang="zh-CN" altLang="en-US" dirty="0">
                <a:solidFill>
                  <a:srgbClr val="FF0000"/>
                </a:solidFill>
              </a:rPr>
              <a:t>无认证功能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900" dirty="0"/>
              <a:t>PPP</a:t>
            </a:r>
            <a:r>
              <a:rPr kumimoji="1" lang="zh-CN" altLang="en-US" sz="2900" dirty="0"/>
              <a:t>优点</a:t>
            </a:r>
            <a:endParaRPr kumimoji="1" lang="en-US" altLang="zh-CN" sz="2900" dirty="0"/>
          </a:p>
          <a:p>
            <a:pPr lvl="1">
              <a:lnSpc>
                <a:spcPct val="120000"/>
              </a:lnSpc>
            </a:pPr>
            <a:r>
              <a:rPr kumimoji="1" lang="zh-CN" altLang="en-US" sz="2500" dirty="0"/>
              <a:t>原理简单</a:t>
            </a:r>
            <a:endParaRPr kumimoji="1" lang="en-US" altLang="zh-CN" sz="2500" dirty="0"/>
          </a:p>
          <a:p>
            <a:pPr lvl="1">
              <a:lnSpc>
                <a:spcPct val="120000"/>
              </a:lnSpc>
            </a:pPr>
            <a:r>
              <a:rPr kumimoji="1" lang="zh-CN" altLang="en-US" sz="2500" dirty="0"/>
              <a:t>安全性高：</a:t>
            </a:r>
            <a:r>
              <a:rPr kumimoji="1" lang="zh-CN" altLang="en-US" sz="2500" dirty="0">
                <a:solidFill>
                  <a:srgbClr val="FF0000"/>
                </a:solidFill>
              </a:rPr>
              <a:t>点对点</a:t>
            </a:r>
            <a:r>
              <a:rPr kumimoji="1" lang="zh-CN" altLang="en-US" sz="2500" dirty="0"/>
              <a:t>信道，提供</a:t>
            </a:r>
            <a:r>
              <a:rPr kumimoji="1" lang="zh-CN" altLang="en-US" sz="2500" dirty="0">
                <a:solidFill>
                  <a:srgbClr val="FF0000"/>
                </a:solidFill>
              </a:rPr>
              <a:t>认证</a:t>
            </a:r>
            <a:r>
              <a:rPr kumimoji="1" lang="zh-CN" altLang="en-US" sz="2500" dirty="0"/>
              <a:t>机制</a:t>
            </a:r>
            <a:endParaRPr kumimoji="1" lang="en-US" altLang="zh-CN" sz="2500" dirty="0"/>
          </a:p>
          <a:p>
            <a:pPr lvl="1">
              <a:lnSpc>
                <a:spcPct val="120000"/>
              </a:lnSpc>
            </a:pPr>
            <a:r>
              <a:rPr kumimoji="1" lang="zh-CN" altLang="en-US" sz="2500" dirty="0"/>
              <a:t>提供良好的</a:t>
            </a:r>
            <a:r>
              <a:rPr kumimoji="1" lang="zh-CN" altLang="en-US" sz="2500" dirty="0">
                <a:solidFill>
                  <a:srgbClr val="FF0000"/>
                </a:solidFill>
              </a:rPr>
              <a:t>访问控制</a:t>
            </a:r>
            <a:r>
              <a:rPr kumimoji="1" lang="zh-CN" altLang="en-US" sz="2500" dirty="0"/>
              <a:t>和</a:t>
            </a:r>
            <a:r>
              <a:rPr kumimoji="1" lang="zh-CN" altLang="en-US" sz="2500" dirty="0">
                <a:solidFill>
                  <a:srgbClr val="FF0000"/>
                </a:solidFill>
              </a:rPr>
              <a:t>计费功能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5B1FA-3368-EB45-8FBE-015EE8695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526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PPPoE</a:t>
            </a:r>
            <a:r>
              <a:rPr kumimoji="1"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632E6-2D1A-4745-B0F4-BE23638B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PPPoE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Point-to-Point Protocol over Ethernet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提供在以太网链路上的</a:t>
            </a:r>
            <a:r>
              <a:rPr lang="en-US" altLang="zh-CN" dirty="0"/>
              <a:t>PPP</a:t>
            </a:r>
            <a:r>
              <a:rPr lang="zh-CN" altLang="en-US" dirty="0"/>
              <a:t>连接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实现了传统以太网不能提供的身份验证、加密，以及压缩等功能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实现基于用户的访问控制、计费、业务类型分类等，运营商广泛支持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PPPoE</a:t>
            </a:r>
            <a:r>
              <a:rPr lang="zh-CN" altLang="en-US" dirty="0"/>
              <a:t>使用</a:t>
            </a:r>
            <a:r>
              <a:rPr lang="en-US" altLang="zh-CN" dirty="0"/>
              <a:t>Client/Server</a:t>
            </a:r>
            <a:r>
              <a:rPr lang="zh-CN" altLang="en-US" dirty="0"/>
              <a:t>模型，</a:t>
            </a:r>
            <a:r>
              <a:rPr kumimoji="1" lang="zh-CN" altLang="en-US" dirty="0">
                <a:solidFill>
                  <a:srgbClr val="FF0000"/>
                </a:solidFill>
              </a:rPr>
              <a:t>服务器通常是接入服务器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5B1FA-3368-EB45-8FBE-015EE8695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404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PPPoE</a:t>
            </a:r>
            <a:r>
              <a:rPr kumimoji="1" lang="zh-CN" altLang="en-US" dirty="0"/>
              <a:t>组网方式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632E6-2D1A-4745-B0F4-BE23638B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1816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组网方式</a:t>
            </a:r>
            <a:r>
              <a:rPr kumimoji="1" lang="en-US" altLang="zh-CN" dirty="0"/>
              <a:t>1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设备之间建立 </a:t>
            </a:r>
            <a:r>
              <a:rPr kumimoji="1" lang="en-US" altLang="zh-CN" dirty="0"/>
              <a:t>PPP </a:t>
            </a:r>
            <a:r>
              <a:rPr kumimoji="1" lang="zh-CN" altLang="en-US" dirty="0"/>
              <a:t>会话，所有主机通过同一个 </a:t>
            </a:r>
            <a:r>
              <a:rPr kumimoji="1" lang="en-US" altLang="zh-CN" dirty="0"/>
              <a:t>PPP </a:t>
            </a:r>
            <a:r>
              <a:rPr kumimoji="1" lang="zh-CN" altLang="en-US" dirty="0"/>
              <a:t>会话传送数据，主机上不用安装 </a:t>
            </a:r>
            <a:r>
              <a:rPr kumimoji="1" lang="en-US" altLang="zh-CN" dirty="0" err="1"/>
              <a:t>PPPoE</a:t>
            </a:r>
            <a:r>
              <a:rPr kumimoji="1" lang="en-US" altLang="zh-CN" dirty="0"/>
              <a:t> </a:t>
            </a:r>
            <a:r>
              <a:rPr kumimoji="1" lang="zh-CN" altLang="en-US" dirty="0"/>
              <a:t>客户端拨号软件，一般是一个机构共用一个账号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PPPoE</a:t>
            </a:r>
            <a:r>
              <a:rPr kumimoji="1" lang="en-US" altLang="zh-CN" dirty="0"/>
              <a:t> Client </a:t>
            </a:r>
            <a:r>
              <a:rPr kumimoji="1" lang="zh-CN" altLang="en-US" dirty="0"/>
              <a:t>位于机构内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PPPoE</a:t>
            </a:r>
            <a:r>
              <a:rPr kumimoji="1" lang="en-US" altLang="zh-CN" dirty="0"/>
              <a:t> Server </a:t>
            </a:r>
            <a:r>
              <a:rPr kumimoji="1" lang="zh-CN" altLang="en-US" dirty="0"/>
              <a:t>是运营商的设备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5B1FA-3368-EB45-8FBE-015EE8695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88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C08C8D-A1A9-4558-83EA-C180F0DA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74" y="1533634"/>
            <a:ext cx="5895926" cy="4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25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E7D-8FD9-434B-BAC9-4A5D465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PPPoE</a:t>
            </a:r>
            <a:r>
              <a:rPr kumimoji="1" lang="zh-CN" altLang="en-US" dirty="0"/>
              <a:t>组网方式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632E6-2D1A-4745-B0F4-BE23638B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9436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组网方式</a:t>
            </a:r>
            <a:r>
              <a:rPr kumimoji="1" lang="en-US" altLang="zh-CN" dirty="0"/>
              <a:t>2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PPP </a:t>
            </a:r>
            <a:r>
              <a:rPr kumimoji="1" lang="zh-CN" altLang="en-US" dirty="0"/>
              <a:t>会话建立在 主机和运营商的路由器之间，为每一个主机建立一个 </a:t>
            </a:r>
            <a:r>
              <a:rPr kumimoji="1" lang="en-US" altLang="zh-CN" dirty="0"/>
              <a:t>PPP </a:t>
            </a:r>
            <a:r>
              <a:rPr kumimoji="1" lang="zh-CN" altLang="en-US" dirty="0"/>
              <a:t>会话，每个主机都是 </a:t>
            </a:r>
            <a:r>
              <a:rPr kumimoji="1" lang="en-US" altLang="zh-CN" dirty="0" err="1"/>
              <a:t>PPPoE</a:t>
            </a:r>
            <a:r>
              <a:rPr kumimoji="1" lang="en-US" altLang="zh-CN" dirty="0"/>
              <a:t> Client</a:t>
            </a:r>
            <a:r>
              <a:rPr kumimoji="1" lang="zh-CN" altLang="en-US" dirty="0"/>
              <a:t>，每个主机有一个帐号，方便运营商对用户进行计费和控制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主机上需要安装</a:t>
            </a:r>
            <a:r>
              <a:rPr kumimoji="1" lang="en-US" altLang="zh-CN" dirty="0" err="1"/>
              <a:t>PPPoE</a:t>
            </a:r>
            <a:r>
              <a:rPr kumimoji="1" lang="en-US" altLang="zh-CN" dirty="0"/>
              <a:t> </a:t>
            </a:r>
            <a:r>
              <a:rPr kumimoji="1" lang="zh-CN" altLang="en-US" dirty="0"/>
              <a:t>客户端软件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5B1FA-3368-EB45-8FBE-015EE8695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89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114FA2-CDFE-450D-ABAB-FA938709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40" y="1961791"/>
            <a:ext cx="5577260" cy="2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82A3D-BB43-4416-B985-D486EE65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回顾：一个子网到另一个子网的传输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827758-02DC-4EFB-8B80-AB3A1A914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5" name="Group 100">
            <a:extLst>
              <a:ext uri="{FF2B5EF4-FFF2-40B4-BE49-F238E27FC236}">
                <a16:creationId xmlns:a16="http://schemas.microsoft.com/office/drawing/2014/main" id="{824B1543-916E-433E-920B-D1B39A4F48EC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962400"/>
            <a:ext cx="8235952" cy="2349500"/>
            <a:chOff x="709613" y="3962400"/>
            <a:chExt cx="8235952" cy="2349500"/>
          </a:xfrm>
        </p:grpSpPr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E1EB6D8F-A44D-499F-965A-4602BF7B7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65" name="Group 44">
                <a:extLst>
                  <a:ext uri="{FF2B5EF4-FFF2-40B4-BE49-F238E27FC236}">
                    <a16:creationId xmlns:a16="http://schemas.microsoft.com/office/drawing/2014/main" id="{3C7FDFF8-EFE0-483D-8FF0-ADAE67C3C2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67" name="Picture 45" descr="desktop_computer_stylized_medium">
                  <a:extLst>
                    <a:ext uri="{FF2B5EF4-FFF2-40B4-BE49-F238E27FC236}">
                      <a16:creationId xmlns:a16="http://schemas.microsoft.com/office/drawing/2014/main" id="{675226C1-6F40-4832-9AEA-7D105D37ED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8F21A1F2-DF28-4781-B9CE-3D576C2D6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66" name="Rectangle 43">
                <a:extLst>
                  <a:ext uri="{FF2B5EF4-FFF2-40B4-BE49-F238E27FC236}">
                    <a16:creationId xmlns:a16="http://schemas.microsoft.com/office/drawing/2014/main" id="{129C22E3-032E-4AE1-9D71-F37F5F37B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FC643C4B-6909-40E5-82F6-72E53C9E3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1" name="Rectangle 48">
                <a:extLst>
                  <a:ext uri="{FF2B5EF4-FFF2-40B4-BE49-F238E27FC236}">
                    <a16:creationId xmlns:a16="http://schemas.microsoft.com/office/drawing/2014/main" id="{55A2100B-6F1D-4C67-A328-3985A3064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62" name="Group 49">
                <a:extLst>
                  <a:ext uri="{FF2B5EF4-FFF2-40B4-BE49-F238E27FC236}">
                    <a16:creationId xmlns:a16="http://schemas.microsoft.com/office/drawing/2014/main" id="{DABF74E0-6931-4F70-B730-F887D42CD7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63" name="Picture 50" descr="desktop_computer_stylized_medium">
                  <a:extLst>
                    <a:ext uri="{FF2B5EF4-FFF2-40B4-BE49-F238E27FC236}">
                      <a16:creationId xmlns:a16="http://schemas.microsoft.com/office/drawing/2014/main" id="{8A4AA4BC-F00B-4A69-A5DB-0C77A874C8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Freeform 51">
                  <a:extLst>
                    <a:ext uri="{FF2B5EF4-FFF2-40B4-BE49-F238E27FC236}">
                      <a16:creationId xmlns:a16="http://schemas.microsoft.com/office/drawing/2014/main" id="{FCF4BBAC-6AFF-43E2-BA1B-E74D2EE7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E2B70B73-E2B5-4216-88A9-9AD64D425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R</a:t>
              </a:r>
              <a:endParaRPr lang="en-US" dirty="0"/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CDD3BB2D-B0BE-486B-A7EB-9C07F4752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4384BD44-8AAB-4861-8548-E7FC1BCCC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7CF9FEDE-B21E-4DB0-BB11-DA35C756F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59" name="Text Box 24">
                <a:extLst>
                  <a:ext uri="{FF2B5EF4-FFF2-40B4-BE49-F238E27FC236}">
                    <a16:creationId xmlns:a16="http://schemas.microsoft.com/office/drawing/2014/main" id="{5DFA5B69-0C93-4D24-BE24-773B9ADA48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9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60" name="Text Box 25">
                <a:extLst>
                  <a:ext uri="{FF2B5EF4-FFF2-40B4-BE49-F238E27FC236}">
                    <a16:creationId xmlns:a16="http://schemas.microsoft.com/office/drawing/2014/main" id="{BBB23933-81AC-48DD-BB15-EC2709A3AC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21ED549E-71B6-403F-BAC4-572079188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13" name="Text Box 27">
              <a:extLst>
                <a:ext uri="{FF2B5EF4-FFF2-40B4-BE49-F238E27FC236}">
                  <a16:creationId xmlns:a16="http://schemas.microsoft.com/office/drawing/2014/main" id="{88A68591-8DDF-40F2-AE01-2F040D9FE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2541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AA94F5ED-69DD-464E-BE99-A15133648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24271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ADE0DA21-F64E-4EA2-9021-2C1D6CB76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20B1AE58-D776-4356-B372-9E898118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" name="Line 40">
              <a:extLst>
                <a:ext uri="{FF2B5EF4-FFF2-40B4-BE49-F238E27FC236}">
                  <a16:creationId xmlns:a16="http://schemas.microsoft.com/office/drawing/2014/main" id="{8971A7BE-58D8-48E4-937D-9229908DB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Line 41">
              <a:extLst>
                <a:ext uri="{FF2B5EF4-FFF2-40B4-BE49-F238E27FC236}">
                  <a16:creationId xmlns:a16="http://schemas.microsoft.com/office/drawing/2014/main" id="{25286E57-8664-4E19-8024-8408CBBFD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D5FC9348-5B8F-43E2-B190-96C13FA9A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98E10153-A5F3-4791-BFD9-A9826F56B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71C8A451-7BAF-4A3B-A7E2-0B7C09BA4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F5322392-786E-4B3C-AFCF-1B39D9E54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C9AC3028-9D47-4B89-87F3-DE0F342343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Text Box 58">
              <a:extLst>
                <a:ext uri="{FF2B5EF4-FFF2-40B4-BE49-F238E27FC236}">
                  <a16:creationId xmlns:a16="http://schemas.microsoft.com/office/drawing/2014/main" id="{CDD1275F-9ADF-4A31-BDE8-8F34F1467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137AC815-02EF-4D57-8E75-5E8D16E42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7321E629-196B-4BC6-9DF3-D85D01786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2" y="4845050"/>
              <a:ext cx="1573213" cy="463550"/>
              <a:chOff x="4351" y="2786"/>
              <a:chExt cx="991" cy="292"/>
            </a:xfrm>
          </p:grpSpPr>
          <p:sp>
            <p:nvSpPr>
              <p:cNvPr id="57" name="Text Box 64">
                <a:extLst>
                  <a:ext uri="{FF2B5EF4-FFF2-40B4-BE49-F238E27FC236}">
                    <a16:creationId xmlns:a16="http://schemas.microsoft.com/office/drawing/2014/main" id="{DC936D58-5242-4934-A337-469C225C6A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A40DDEA6-CED8-4B47-BABB-C88E375FB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91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92BA05FB-95AE-4A64-BDDB-712491D77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Line 68">
              <a:extLst>
                <a:ext uri="{FF2B5EF4-FFF2-40B4-BE49-F238E27FC236}">
                  <a16:creationId xmlns:a16="http://schemas.microsoft.com/office/drawing/2014/main" id="{B14E9372-CD37-4FB5-A54F-4F4FA4535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Text Box 71">
              <a:extLst>
                <a:ext uri="{FF2B5EF4-FFF2-40B4-BE49-F238E27FC236}">
                  <a16:creationId xmlns:a16="http://schemas.microsoft.com/office/drawing/2014/main" id="{CEC66966-875C-495B-A8DA-07CE7C81E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30" name="Text Box 72">
              <a:extLst>
                <a:ext uri="{FF2B5EF4-FFF2-40B4-BE49-F238E27FC236}">
                  <a16:creationId xmlns:a16="http://schemas.microsoft.com/office/drawing/2014/main" id="{5393C8FD-7D8D-41BA-B51D-ED7CB64D6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31" name="Line 73">
              <a:extLst>
                <a:ext uri="{FF2B5EF4-FFF2-40B4-BE49-F238E27FC236}">
                  <a16:creationId xmlns:a16="http://schemas.microsoft.com/office/drawing/2014/main" id="{81854228-B449-4199-B5A6-1EC9DA2D5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Line 74">
              <a:extLst>
                <a:ext uri="{FF2B5EF4-FFF2-40B4-BE49-F238E27FC236}">
                  <a16:creationId xmlns:a16="http://schemas.microsoft.com/office/drawing/2014/main" id="{F64545FA-5969-480B-BE18-B10CAEA88C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83DE410E-F7C1-4FA6-A060-29E71C3B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Text Box 76">
              <a:extLst>
                <a:ext uri="{FF2B5EF4-FFF2-40B4-BE49-F238E27FC236}">
                  <a16:creationId xmlns:a16="http://schemas.microsoft.com/office/drawing/2014/main" id="{5FBA71DF-C5AD-4B63-ADB6-96002DFDA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898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35" name="Group 130">
              <a:extLst>
                <a:ext uri="{FF2B5EF4-FFF2-40B4-BE49-F238E27FC236}">
                  <a16:creationId xmlns:a16="http://schemas.microsoft.com/office/drawing/2014/main" id="{2241CABB-50BD-48E7-B72E-240031B7C4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53" name="Group 44">
                <a:extLst>
                  <a:ext uri="{FF2B5EF4-FFF2-40B4-BE49-F238E27FC236}">
                    <a16:creationId xmlns:a16="http://schemas.microsoft.com/office/drawing/2014/main" id="{1D15E024-390D-4AF7-8883-D5BE4D547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55" name="Picture 45" descr="desktop_computer_stylized_medium">
                  <a:extLst>
                    <a:ext uri="{FF2B5EF4-FFF2-40B4-BE49-F238E27FC236}">
                      <a16:creationId xmlns:a16="http://schemas.microsoft.com/office/drawing/2014/main" id="{E9031377-2CDE-49E3-BAD8-F39E9C5649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" name="Freeform 46">
                  <a:extLst>
                    <a:ext uri="{FF2B5EF4-FFF2-40B4-BE49-F238E27FC236}">
                      <a16:creationId xmlns:a16="http://schemas.microsoft.com/office/drawing/2014/main" id="{E6061CA5-0F8C-457F-9527-D14C8B20E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54" name="Rectangle 43">
                <a:extLst>
                  <a:ext uri="{FF2B5EF4-FFF2-40B4-BE49-F238E27FC236}">
                    <a16:creationId xmlns:a16="http://schemas.microsoft.com/office/drawing/2014/main" id="{BE7ADF5E-A7DD-4CF8-B198-72541CBD3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6" name="Group 131">
              <a:extLst>
                <a:ext uri="{FF2B5EF4-FFF2-40B4-BE49-F238E27FC236}">
                  <a16:creationId xmlns:a16="http://schemas.microsoft.com/office/drawing/2014/main" id="{18D5DFD5-E41B-4FA7-8D45-E5A8E61EF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2" name="Rectangle 43">
                <a:extLst>
                  <a:ext uri="{FF2B5EF4-FFF2-40B4-BE49-F238E27FC236}">
                    <a16:creationId xmlns:a16="http://schemas.microsoft.com/office/drawing/2014/main" id="{B1F21B3E-9836-406C-AE01-D47B2A78C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43" name="Group 1185">
                <a:extLst>
                  <a:ext uri="{FF2B5EF4-FFF2-40B4-BE49-F238E27FC236}">
                    <a16:creationId xmlns:a16="http://schemas.microsoft.com/office/drawing/2014/main" id="{9EDABC43-BD07-4AF1-9C10-C3382926C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5" name="Oval 407">
                  <a:extLst>
                    <a:ext uri="{FF2B5EF4-FFF2-40B4-BE49-F238E27FC236}">
                      <a16:creationId xmlns:a16="http://schemas.microsoft.com/office/drawing/2014/main" id="{477D65AD-CCCE-4836-B7EA-93058C373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6" name="Rectangle 410">
                  <a:extLst>
                    <a:ext uri="{FF2B5EF4-FFF2-40B4-BE49-F238E27FC236}">
                      <a16:creationId xmlns:a16="http://schemas.microsoft.com/office/drawing/2014/main" id="{CE1DD6BF-29F7-4F73-AA3B-047B8B1D3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47" name="Oval 411">
                  <a:extLst>
                    <a:ext uri="{FF2B5EF4-FFF2-40B4-BE49-F238E27FC236}">
                      <a16:creationId xmlns:a16="http://schemas.microsoft.com/office/drawing/2014/main" id="{F1C31A7A-44D0-4BD1-9B59-12659D911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48" name="Group 1189">
                  <a:extLst>
                    <a:ext uri="{FF2B5EF4-FFF2-40B4-BE49-F238E27FC236}">
                      <a16:creationId xmlns:a16="http://schemas.microsoft.com/office/drawing/2014/main" id="{E6BE3B52-6A45-4A9A-A954-D8B8C3531B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51" name="Freeform 1190">
                    <a:extLst>
                      <a:ext uri="{FF2B5EF4-FFF2-40B4-BE49-F238E27FC236}">
                        <a16:creationId xmlns:a16="http://schemas.microsoft.com/office/drawing/2014/main" id="{872CF5BB-2B62-4800-B80B-E22D89BBE7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 1191">
                    <a:extLst>
                      <a:ext uri="{FF2B5EF4-FFF2-40B4-BE49-F238E27FC236}">
                        <a16:creationId xmlns:a16="http://schemas.microsoft.com/office/drawing/2014/main" id="{8F579B2D-DCEA-4376-8E29-DBC77AA0B5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" name="Line 1192">
                  <a:extLst>
                    <a:ext uri="{FF2B5EF4-FFF2-40B4-BE49-F238E27FC236}">
                      <a16:creationId xmlns:a16="http://schemas.microsoft.com/office/drawing/2014/main" id="{496FC2FF-0386-4659-A2CE-71F0E16DA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50" name="Line 1193">
                  <a:extLst>
                    <a:ext uri="{FF2B5EF4-FFF2-40B4-BE49-F238E27FC236}">
                      <a16:creationId xmlns:a16="http://schemas.microsoft.com/office/drawing/2014/main" id="{32476738-18A2-41CA-8961-8B14168252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45FE60-30C5-4AD1-9551-B04595ED1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</p:grpSp>
        <p:grpSp>
          <p:nvGrpSpPr>
            <p:cNvPr id="37" name="Group 132">
              <a:extLst>
                <a:ext uri="{FF2B5EF4-FFF2-40B4-BE49-F238E27FC236}">
                  <a16:creationId xmlns:a16="http://schemas.microsoft.com/office/drawing/2014/main" id="{569F99D6-AFDC-4B88-AD3B-B42AA8901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38" name="Rectangle 48">
                <a:extLst>
                  <a:ext uri="{FF2B5EF4-FFF2-40B4-BE49-F238E27FC236}">
                    <a16:creationId xmlns:a16="http://schemas.microsoft.com/office/drawing/2014/main" id="{B24B3987-EBF8-4D1D-BFCC-CCD71059B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</a:endParaRPr>
              </a:p>
            </p:txBody>
          </p:sp>
          <p:grpSp>
            <p:nvGrpSpPr>
              <p:cNvPr id="39" name="Group 49">
                <a:extLst>
                  <a:ext uri="{FF2B5EF4-FFF2-40B4-BE49-F238E27FC236}">
                    <a16:creationId xmlns:a16="http://schemas.microsoft.com/office/drawing/2014/main" id="{6F2CC27D-44DE-47F0-9D52-B8CACFE90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0" name="Picture 50" descr="desktop_computer_stylized_medium">
                  <a:extLst>
                    <a:ext uri="{FF2B5EF4-FFF2-40B4-BE49-F238E27FC236}">
                      <a16:creationId xmlns:a16="http://schemas.microsoft.com/office/drawing/2014/main" id="{7A1ACCEC-1AF6-4136-88B7-DA665FEE98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51">
                  <a:extLst>
                    <a:ext uri="{FF2B5EF4-FFF2-40B4-BE49-F238E27FC236}">
                      <a16:creationId xmlns:a16="http://schemas.microsoft.com/office/drawing/2014/main" id="{3B7798EA-7E3C-4C83-9F37-6AC72515B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69" name="AutoShape 2">
            <a:extLst>
              <a:ext uri="{FF2B5EF4-FFF2-40B4-BE49-F238E27FC236}">
                <a16:creationId xmlns:a16="http://schemas.microsoft.com/office/drawing/2014/main" id="{0AB867EB-D0FC-4ED3-B4CD-EF01B422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9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70" name="Group 67">
            <a:extLst>
              <a:ext uri="{FF2B5EF4-FFF2-40B4-BE49-F238E27FC236}">
                <a16:creationId xmlns:a16="http://schemas.microsoft.com/office/drawing/2014/main" id="{606C4726-B4D1-4F31-8EDF-5690C66C0959}"/>
              </a:ext>
            </a:extLst>
          </p:cNvPr>
          <p:cNvGrpSpPr>
            <a:grpSpLocks/>
          </p:cNvGrpSpPr>
          <p:nvPr/>
        </p:nvGrpSpPr>
        <p:grpSpPr bwMode="auto">
          <a:xfrm>
            <a:off x="6740526" y="2701926"/>
            <a:ext cx="2011363" cy="760413"/>
            <a:chOff x="1197" y="1665"/>
            <a:chExt cx="1267" cy="479"/>
          </a:xfrm>
        </p:grpSpPr>
        <p:grpSp>
          <p:nvGrpSpPr>
            <p:cNvPr id="71" name="Group 68">
              <a:extLst>
                <a:ext uri="{FF2B5EF4-FFF2-40B4-BE49-F238E27FC236}">
                  <a16:creationId xmlns:a16="http://schemas.microsoft.com/office/drawing/2014/main" id="{712EFA0C-359F-4CE9-80BE-6B4DBB73B8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73" name="Rectangle 69">
                <a:extLst>
                  <a:ext uri="{FF2B5EF4-FFF2-40B4-BE49-F238E27FC236}">
                    <a16:creationId xmlns:a16="http://schemas.microsoft.com/office/drawing/2014/main" id="{48F58BF9-86BA-44D7-96A8-F79FF3F53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FE3A32A5-95ED-4FA3-B271-142FF35437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5" name="Line 71">
                <a:extLst>
                  <a:ext uri="{FF2B5EF4-FFF2-40B4-BE49-F238E27FC236}">
                    <a16:creationId xmlns:a16="http://schemas.microsoft.com/office/drawing/2014/main" id="{DBD0707D-A0C2-42F7-8C9E-B7C4FE371B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72" name="Text Box 72">
              <a:extLst>
                <a:ext uri="{FF2B5EF4-FFF2-40B4-BE49-F238E27FC236}">
                  <a16:creationId xmlns:a16="http://schemas.microsoft.com/office/drawing/2014/main" id="{3A2EB57B-61D7-4EF9-847F-24CC2ECE2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6" name="Group 73">
            <a:extLst>
              <a:ext uri="{FF2B5EF4-FFF2-40B4-BE49-F238E27FC236}">
                <a16:creationId xmlns:a16="http://schemas.microsoft.com/office/drawing/2014/main" id="{DCFA18EF-295B-45C4-9B4F-1915754E391F}"/>
              </a:ext>
            </a:extLst>
          </p:cNvPr>
          <p:cNvGrpSpPr>
            <a:grpSpLocks/>
          </p:cNvGrpSpPr>
          <p:nvPr/>
        </p:nvGrpSpPr>
        <p:grpSpPr bwMode="auto">
          <a:xfrm>
            <a:off x="6864350" y="2952751"/>
            <a:ext cx="146050" cy="385763"/>
            <a:chOff x="1272" y="1762"/>
            <a:chExt cx="92" cy="243"/>
          </a:xfrm>
        </p:grpSpPr>
        <p:sp>
          <p:nvSpPr>
            <p:cNvPr id="77" name="Line 74">
              <a:extLst>
                <a:ext uri="{FF2B5EF4-FFF2-40B4-BE49-F238E27FC236}">
                  <a16:creationId xmlns:a16="http://schemas.microsoft.com/office/drawing/2014/main" id="{659B380A-A000-4A41-B039-90C7FA7F6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Line 75">
              <a:extLst>
                <a:ext uri="{FF2B5EF4-FFF2-40B4-BE49-F238E27FC236}">
                  <a16:creationId xmlns:a16="http://schemas.microsoft.com/office/drawing/2014/main" id="{FF6E020B-5E1B-465D-A59A-13A285D09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79" name="Rectangle 76">
            <a:extLst>
              <a:ext uri="{FF2B5EF4-FFF2-40B4-BE49-F238E27FC236}">
                <a16:creationId xmlns:a16="http://schemas.microsoft.com/office/drawing/2014/main" id="{3DAF3B43-B279-4B57-9CE1-10BF16C65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00994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 </a:t>
            </a:r>
            <a:r>
              <a:rPr lang="zh-CN" altLang="en-US" sz="2000" dirty="0">
                <a:latin typeface="Gill Sans MT" charset="0"/>
              </a:rPr>
              <a:t>根据目的</a:t>
            </a:r>
            <a:r>
              <a:rPr lang="en-US" altLang="zh-CN" sz="2000" dirty="0">
                <a:latin typeface="Gill Sans MT" charset="0"/>
              </a:rPr>
              <a:t>IP </a:t>
            </a:r>
            <a:r>
              <a:rPr lang="en-US" sz="2000" dirty="0">
                <a:latin typeface="Gill Sans MT" charset="0"/>
              </a:rPr>
              <a:t>B </a:t>
            </a:r>
            <a:r>
              <a:rPr lang="zh-CN" altLang="en-US" sz="2000" dirty="0">
                <a:latin typeface="Gill Sans MT" charset="0"/>
              </a:rPr>
              <a:t>查询转发表，决定下一跳</a:t>
            </a:r>
            <a:endParaRPr lang="en-US" sz="2000" dirty="0">
              <a:latin typeface="Gill Sans MT" charset="0"/>
            </a:endParaRPr>
          </a:p>
        </p:txBody>
      </p:sp>
      <p:sp>
        <p:nvSpPr>
          <p:cNvPr id="80" name="Rectangle 77">
            <a:extLst>
              <a:ext uri="{FF2B5EF4-FFF2-40B4-BE49-F238E27FC236}">
                <a16:creationId xmlns:a16="http://schemas.microsoft.com/office/drawing/2014/main" id="{B4BE6F4A-C222-4D5A-B425-14742B0E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1958182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 </a:t>
            </a:r>
            <a:r>
              <a:rPr lang="zh-CN" altLang="en-US" sz="2000" dirty="0">
                <a:latin typeface="Gill Sans MT" charset="0"/>
              </a:rPr>
              <a:t>封装链路层帧，目的</a:t>
            </a:r>
            <a:r>
              <a:rPr lang="en-US" altLang="zh-CN" sz="2000" dirty="0">
                <a:latin typeface="Gill Sans MT" charset="0"/>
              </a:rPr>
              <a:t>MAC</a:t>
            </a:r>
            <a:r>
              <a:rPr lang="zh-CN" altLang="en-US" sz="2000" dirty="0">
                <a:latin typeface="Gill Sans MT" charset="0"/>
              </a:rPr>
              <a:t>地址为</a:t>
            </a:r>
            <a:r>
              <a:rPr lang="en-US" altLang="zh-CN" sz="2000" dirty="0">
                <a:latin typeface="Gill Sans MT" charset="0"/>
              </a:rPr>
              <a:t>B</a:t>
            </a:r>
            <a:r>
              <a:rPr lang="zh-CN" altLang="en-US" sz="2000" dirty="0">
                <a:latin typeface="Gill Sans MT" charset="0"/>
              </a:rPr>
              <a:t>的</a:t>
            </a:r>
            <a:r>
              <a:rPr lang="en-US" altLang="zh-CN" sz="2000" dirty="0">
                <a:latin typeface="Gill Sans MT" charset="0"/>
              </a:rPr>
              <a:t>MAC</a:t>
            </a:r>
            <a:r>
              <a:rPr lang="zh-CN" altLang="en-US" sz="2000" dirty="0">
                <a:latin typeface="Gill Sans MT" charset="0"/>
              </a:rPr>
              <a:t>地址</a:t>
            </a:r>
            <a:endParaRPr lang="en-US" sz="2800" dirty="0">
              <a:latin typeface="Gill Sans MT" charset="0"/>
            </a:endParaRPr>
          </a:p>
        </p:txBody>
      </p:sp>
      <p:grpSp>
        <p:nvGrpSpPr>
          <p:cNvPr id="81" name="Group 78">
            <a:extLst>
              <a:ext uri="{FF2B5EF4-FFF2-40B4-BE49-F238E27FC236}">
                <a16:creationId xmlns:a16="http://schemas.microsoft.com/office/drawing/2014/main" id="{DE7D3885-7BE0-45D4-803A-271C2ACC5D92}"/>
              </a:ext>
            </a:extLst>
          </p:cNvPr>
          <p:cNvGrpSpPr>
            <a:grpSpLocks/>
          </p:cNvGrpSpPr>
          <p:nvPr/>
        </p:nvGrpSpPr>
        <p:grpSpPr bwMode="auto">
          <a:xfrm>
            <a:off x="6315075" y="2293939"/>
            <a:ext cx="2428876" cy="1519237"/>
            <a:chOff x="931" y="1414"/>
            <a:chExt cx="1530" cy="957"/>
          </a:xfrm>
        </p:grpSpPr>
        <p:sp>
          <p:nvSpPr>
            <p:cNvPr id="82" name="Text Box 79">
              <a:extLst>
                <a:ext uri="{FF2B5EF4-FFF2-40B4-BE49-F238E27FC236}">
                  <a16:creationId xmlns:a16="http://schemas.microsoft.com/office/drawing/2014/main" id="{9C91958E-B90E-4212-B798-A44D82487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83" name="Group 80">
              <a:extLst>
                <a:ext uri="{FF2B5EF4-FFF2-40B4-BE49-F238E27FC236}">
                  <a16:creationId xmlns:a16="http://schemas.microsoft.com/office/drawing/2014/main" id="{04ED8094-5631-41A8-965C-0E75FD743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88" name="Rectangle 81">
                <a:extLst>
                  <a:ext uri="{FF2B5EF4-FFF2-40B4-BE49-F238E27FC236}">
                    <a16:creationId xmlns:a16="http://schemas.microsoft.com/office/drawing/2014/main" id="{672AE22C-6F58-4DD6-B6FF-EF79A78D6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9" name="Rectangle 82">
                <a:extLst>
                  <a:ext uri="{FF2B5EF4-FFF2-40B4-BE49-F238E27FC236}">
                    <a16:creationId xmlns:a16="http://schemas.microsoft.com/office/drawing/2014/main" id="{50756CBC-1ABA-420D-8C71-D5D10BEB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0" name="Line 83">
                <a:extLst>
                  <a:ext uri="{FF2B5EF4-FFF2-40B4-BE49-F238E27FC236}">
                    <a16:creationId xmlns:a16="http://schemas.microsoft.com/office/drawing/2014/main" id="{6EE51AF7-70E5-46A0-A876-39C8C973F2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1" name="Line 84">
                <a:extLst>
                  <a:ext uri="{FF2B5EF4-FFF2-40B4-BE49-F238E27FC236}">
                    <a16:creationId xmlns:a16="http://schemas.microsoft.com/office/drawing/2014/main" id="{79AA46D1-B940-444B-A7FA-D5FB91D7D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EEB1F440-06C5-4A3A-BC8F-07EDEC4704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1477BCBF-E6EE-4A0F-8A39-21C021E84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84" name="Line 87">
              <a:extLst>
                <a:ext uri="{FF2B5EF4-FFF2-40B4-BE49-F238E27FC236}">
                  <a16:creationId xmlns:a16="http://schemas.microsoft.com/office/drawing/2014/main" id="{181DA2A8-7E89-43B6-BBFB-616FC5ECE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Line 88">
              <a:extLst>
                <a:ext uri="{FF2B5EF4-FFF2-40B4-BE49-F238E27FC236}">
                  <a16:creationId xmlns:a16="http://schemas.microsoft.com/office/drawing/2014/main" id="{DA4676F5-ACEE-4FDD-977F-25DE53ED6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Line 89">
              <a:extLst>
                <a:ext uri="{FF2B5EF4-FFF2-40B4-BE49-F238E27FC236}">
                  <a16:creationId xmlns:a16="http://schemas.microsoft.com/office/drawing/2014/main" id="{DEA44BB3-0BCF-4B3D-84C1-D4B4E5268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Line 90">
              <a:extLst>
                <a:ext uri="{FF2B5EF4-FFF2-40B4-BE49-F238E27FC236}">
                  <a16:creationId xmlns:a16="http://schemas.microsoft.com/office/drawing/2014/main" id="{C041F8B4-62FD-4903-B87C-8C24DB7E5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94" name="Group 91">
            <a:extLst>
              <a:ext uri="{FF2B5EF4-FFF2-40B4-BE49-F238E27FC236}">
                <a16:creationId xmlns:a16="http://schemas.microsoft.com/office/drawing/2014/main" id="{1499E411-66E6-4E42-A15B-092B9D0C9287}"/>
              </a:ext>
            </a:extLst>
          </p:cNvPr>
          <p:cNvGrpSpPr>
            <a:grpSpLocks/>
          </p:cNvGrpSpPr>
          <p:nvPr/>
        </p:nvGrpSpPr>
        <p:grpSpPr bwMode="auto">
          <a:xfrm>
            <a:off x="5476875" y="2767013"/>
            <a:ext cx="895350" cy="2038350"/>
            <a:chOff x="2823" y="1545"/>
            <a:chExt cx="564" cy="1284"/>
          </a:xfrm>
        </p:grpSpPr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ABD8FEB2-E90E-4072-9A3F-226BE34A7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14AC3ECB-BCF2-4F3D-B61D-D2BC0B67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Text Box 94">
              <a:extLst>
                <a:ext uri="{FF2B5EF4-FFF2-40B4-BE49-F238E27FC236}">
                  <a16:creationId xmlns:a16="http://schemas.microsoft.com/office/drawing/2014/main" id="{98406144-E3CE-483D-A53C-72547835D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98" name="Line 95">
              <a:extLst>
                <a:ext uri="{FF2B5EF4-FFF2-40B4-BE49-F238E27FC236}">
                  <a16:creationId xmlns:a16="http://schemas.microsoft.com/office/drawing/2014/main" id="{36F3E521-455C-4B28-B061-FCD1E55DC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Line 96">
              <a:extLst>
                <a:ext uri="{FF2B5EF4-FFF2-40B4-BE49-F238E27FC236}">
                  <a16:creationId xmlns:a16="http://schemas.microsoft.com/office/drawing/2014/main" id="{BA750DF1-77EE-4019-AAE8-80A93EB3D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00" name="Group 113">
            <a:extLst>
              <a:ext uri="{FF2B5EF4-FFF2-40B4-BE49-F238E27FC236}">
                <a16:creationId xmlns:a16="http://schemas.microsoft.com/office/drawing/2014/main" id="{E103E743-C696-4FE9-96D6-73256E5AB0C7}"/>
              </a:ext>
            </a:extLst>
          </p:cNvPr>
          <p:cNvGrpSpPr>
            <a:grpSpLocks/>
          </p:cNvGrpSpPr>
          <p:nvPr/>
        </p:nvGrpSpPr>
        <p:grpSpPr bwMode="auto">
          <a:xfrm>
            <a:off x="9585325" y="2478088"/>
            <a:ext cx="928688" cy="1954212"/>
            <a:chOff x="250" y="1380"/>
            <a:chExt cx="585" cy="1231"/>
          </a:xfrm>
        </p:grpSpPr>
        <p:sp>
          <p:nvSpPr>
            <p:cNvPr id="101" name="Freeform 106">
              <a:extLst>
                <a:ext uri="{FF2B5EF4-FFF2-40B4-BE49-F238E27FC236}">
                  <a16:creationId xmlns:a16="http://schemas.microsoft.com/office/drawing/2014/main" id="{8F6E9CD5-9305-43DB-AF01-03DE96BAE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2" name="Rectangle 107">
              <a:extLst>
                <a:ext uri="{FF2B5EF4-FFF2-40B4-BE49-F238E27FC236}">
                  <a16:creationId xmlns:a16="http://schemas.microsoft.com/office/drawing/2014/main" id="{DED7E20E-2574-4ED9-802E-442377A60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Text Box 108">
              <a:extLst>
                <a:ext uri="{FF2B5EF4-FFF2-40B4-BE49-F238E27FC236}">
                  <a16:creationId xmlns:a16="http://schemas.microsoft.com/office/drawing/2014/main" id="{3D5E05B0-E2FD-40E9-859F-B175E4BEF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</a:rPr>
                <a:t>Phy</a:t>
              </a:r>
            </a:p>
          </p:txBody>
        </p:sp>
        <p:sp>
          <p:nvSpPr>
            <p:cNvPr id="104" name="Line 109">
              <a:extLst>
                <a:ext uri="{FF2B5EF4-FFF2-40B4-BE49-F238E27FC236}">
                  <a16:creationId xmlns:a16="http://schemas.microsoft.com/office/drawing/2014/main" id="{3C378A5D-A259-41DE-9031-F67362AB1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Line 110">
              <a:extLst>
                <a:ext uri="{FF2B5EF4-FFF2-40B4-BE49-F238E27FC236}">
                  <a16:creationId xmlns:a16="http://schemas.microsoft.com/office/drawing/2014/main" id="{DC142CAB-1CC4-48B4-89AB-D562238D0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Line 111">
              <a:extLst>
                <a:ext uri="{FF2B5EF4-FFF2-40B4-BE49-F238E27FC236}">
                  <a16:creationId xmlns:a16="http://schemas.microsoft.com/office/drawing/2014/main" id="{DD70A075-B39A-48DC-BFB0-25D80B8B7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Line 112">
              <a:extLst>
                <a:ext uri="{FF2B5EF4-FFF2-40B4-BE49-F238E27FC236}">
                  <a16:creationId xmlns:a16="http://schemas.microsoft.com/office/drawing/2014/main" id="{32067A65-7E65-43EE-8CAA-9C9070181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43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9" grpId="0"/>
      <p:bldP spid="8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8409-BEFF-411B-A40A-0D8A345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6235-2FE9-4399-B863-7D03DB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局域网：</a:t>
            </a:r>
            <a:r>
              <a:rPr lang="en-US" altLang="zh-CN" dirty="0"/>
              <a:t>MAC</a:t>
            </a:r>
            <a:r>
              <a:rPr lang="zh-CN" altLang="en-US" dirty="0"/>
              <a:t>地址、子网传输</a:t>
            </a:r>
            <a:endParaRPr lang="en-US" altLang="zh-CN" dirty="0"/>
          </a:p>
          <a:p>
            <a:r>
              <a:rPr lang="zh-CN" altLang="en-US" dirty="0"/>
              <a:t>以太网</a:t>
            </a:r>
            <a:endParaRPr lang="en-US" altLang="zh-CN" dirty="0"/>
          </a:p>
          <a:p>
            <a:r>
              <a:rPr lang="zh-CN" altLang="en-US" dirty="0"/>
              <a:t>数据链路层交换</a:t>
            </a:r>
            <a:endParaRPr lang="en-US" altLang="zh-CN" dirty="0"/>
          </a:p>
          <a:p>
            <a:pPr lvl="1"/>
            <a:r>
              <a:rPr lang="zh-CN" altLang="en-US" dirty="0"/>
              <a:t>逆向学习、帧处理、交换方式、使用方式</a:t>
            </a:r>
            <a:endParaRPr lang="en-US" altLang="zh-CN" dirty="0"/>
          </a:p>
          <a:p>
            <a:r>
              <a:rPr lang="zh-CN" altLang="en-US" dirty="0"/>
              <a:t>虚拟局域网</a:t>
            </a:r>
            <a:endParaRPr lang="en-US" altLang="zh-CN" dirty="0"/>
          </a:p>
          <a:p>
            <a:pPr lvl="1"/>
            <a:r>
              <a:rPr lang="zh-CN" altLang="en-US" dirty="0"/>
              <a:t>动机、</a:t>
            </a:r>
            <a:r>
              <a:rPr lang="en-US" altLang="zh-CN" dirty="0"/>
              <a:t>4</a:t>
            </a:r>
            <a:r>
              <a:rPr lang="zh-CN" altLang="en-US" dirty="0"/>
              <a:t>种实现方式、跨</a:t>
            </a:r>
            <a:r>
              <a:rPr lang="en-US" altLang="zh-CN" dirty="0"/>
              <a:t>VLAN</a:t>
            </a:r>
            <a:r>
              <a:rPr lang="zh-CN" altLang="en-US" dirty="0"/>
              <a:t>传输、跨多交换机</a:t>
            </a:r>
            <a:endParaRPr lang="en-US" altLang="zh-CN" dirty="0"/>
          </a:p>
          <a:p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其他局域网技术</a:t>
            </a:r>
            <a:endParaRPr lang="en-US" altLang="zh-CN" dirty="0"/>
          </a:p>
          <a:p>
            <a:pPr lvl="1"/>
            <a:r>
              <a:rPr lang="en-US" altLang="zh-CN" dirty="0"/>
              <a:t>PPP</a:t>
            </a:r>
            <a:r>
              <a:rPr lang="zh-CN" altLang="en-US" dirty="0"/>
              <a:t>：面向连接，可以访问控制、计费，用于接入</a:t>
            </a:r>
            <a:r>
              <a:rPr lang="en-US" altLang="zh-CN" dirty="0"/>
              <a:t>Internet</a:t>
            </a:r>
          </a:p>
          <a:p>
            <a:pPr lvl="1"/>
            <a:r>
              <a:rPr lang="en-US" altLang="zh-CN" dirty="0" err="1"/>
              <a:t>PPPoE</a:t>
            </a:r>
            <a:r>
              <a:rPr lang="zh-CN" altLang="en-US" dirty="0"/>
              <a:t>：在以太网基础上实现</a:t>
            </a:r>
            <a:r>
              <a:rPr lang="en-US" altLang="zh-CN" dirty="0"/>
              <a:t>PPP</a:t>
            </a:r>
          </a:p>
          <a:p>
            <a:pPr marL="0" indent="0">
              <a:buNone/>
            </a:pPr>
            <a:r>
              <a:rPr lang="zh-CN" altLang="en-US" dirty="0"/>
              <a:t>教材：</a:t>
            </a:r>
            <a:r>
              <a:rPr lang="en-US" altLang="zh-CN"/>
              <a:t>6.4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BD2407-86A3-4EAD-A6AD-69EBFB742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E790D-BCFB-4008-9260-CA63AEE325FD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6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10559</TotalTime>
  <Words>6212</Words>
  <Application>Microsoft Office PowerPoint</Application>
  <PresentationFormat>宽屏</PresentationFormat>
  <Paragraphs>1592</Paragraphs>
  <Slides>90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5" baseType="lpstr">
      <vt:lpstr>等线</vt:lpstr>
      <vt:lpstr>黑体</vt:lpstr>
      <vt:lpstr>宋体</vt:lpstr>
      <vt:lpstr>Microsoft YaHei</vt:lpstr>
      <vt:lpstr>Microsoft YaHei</vt:lpstr>
      <vt:lpstr>Arial</vt:lpstr>
      <vt:lpstr>Calibri</vt:lpstr>
      <vt:lpstr>Cambria Math</vt:lpstr>
      <vt:lpstr>Comic Sans MS</vt:lpstr>
      <vt:lpstr>Gill Sans MT</vt:lpstr>
      <vt:lpstr>Open Sans</vt:lpstr>
      <vt:lpstr>Tahoma</vt:lpstr>
      <vt:lpstr>Times New Roman</vt:lpstr>
      <vt:lpstr>Wingdings</vt:lpstr>
      <vt:lpstr>Default Design</vt:lpstr>
      <vt:lpstr>计算机网络-2024年秋  数据链路层（2）有线局域网络</vt:lpstr>
      <vt:lpstr>目录</vt:lpstr>
      <vt:lpstr>局域网</vt:lpstr>
      <vt:lpstr>MAC地址</vt:lpstr>
      <vt:lpstr>关于MAC地址</vt:lpstr>
      <vt:lpstr>回顾：一个子网到另一个子网的传输</vt:lpstr>
      <vt:lpstr>回顾：一个子网到另一个子网的传输</vt:lpstr>
      <vt:lpstr>回顾：一个子网到另一个子网的传输</vt:lpstr>
      <vt:lpstr>回顾：一个子网到另一个子网的传输</vt:lpstr>
      <vt:lpstr>回顾：一个子网到另一个子网的传输</vt:lpstr>
      <vt:lpstr>回顾：一个子网到另一个子网的传输</vt:lpstr>
      <vt:lpstr>关于路由器R</vt:lpstr>
      <vt:lpstr>问题</vt:lpstr>
      <vt:lpstr>目录</vt:lpstr>
      <vt:lpstr>以太网</vt:lpstr>
      <vt:lpstr>以太网帧</vt:lpstr>
      <vt:lpstr>以太网帧</vt:lpstr>
      <vt:lpstr>以太网帧</vt:lpstr>
      <vt:lpstr>以太网帧</vt:lpstr>
      <vt:lpstr>以太网帧</vt:lpstr>
      <vt:lpstr>以太网提供的服务</vt:lpstr>
      <vt:lpstr>802.3以太网标准</vt:lpstr>
      <vt:lpstr>以太网的前世今生</vt:lpstr>
      <vt:lpstr>以太网的前世今生</vt:lpstr>
      <vt:lpstr>以太网的前世今生</vt:lpstr>
      <vt:lpstr>以太网的前世今生</vt:lpstr>
      <vt:lpstr>以太网的前世今生</vt:lpstr>
      <vt:lpstr>经典以太网 - 经典以太网的物理层</vt:lpstr>
      <vt:lpstr>经典以太网 – 帧格式</vt:lpstr>
      <vt:lpstr>经典以太网 - 多路访问控制</vt:lpstr>
      <vt:lpstr>快速以太网</vt:lpstr>
      <vt:lpstr>千兆以太网</vt:lpstr>
      <vt:lpstr>万兆以太网</vt:lpstr>
      <vt:lpstr>40G-100G以太网</vt:lpstr>
      <vt:lpstr>40G-100G以太网</vt:lpstr>
      <vt:lpstr>以太网的未来</vt:lpstr>
      <vt:lpstr>以太网的未来</vt:lpstr>
      <vt:lpstr>以太网的未来</vt:lpstr>
      <vt:lpstr>以太网的未来</vt:lpstr>
      <vt:lpstr>目录</vt:lpstr>
      <vt:lpstr>组建以太网：集线器</vt:lpstr>
      <vt:lpstr>组建以太网：集线器</vt:lpstr>
      <vt:lpstr>组建以太网：交换机</vt:lpstr>
      <vt:lpstr>组建以太网：交换机</vt:lpstr>
      <vt:lpstr>数据链路层交换原理</vt:lpstr>
      <vt:lpstr> 数据链路层交换原理</vt:lpstr>
      <vt:lpstr> 数据链路层交换原理：逆向学习</vt:lpstr>
      <vt:lpstr>数据链路层交换原理：逆向学习</vt:lpstr>
      <vt:lpstr>数据链路层交换原理：逆向学习</vt:lpstr>
      <vt:lpstr>数据链路层交换原理：逆向学习</vt:lpstr>
      <vt:lpstr>数据链路层交换原理：处理数据帧</vt:lpstr>
      <vt:lpstr>数据链路层交换原理：处理数据帧</vt:lpstr>
      <vt:lpstr>数据链路层交换原理：处理数据帧</vt:lpstr>
      <vt:lpstr>数据链路层交换原理：处理数据帧</vt:lpstr>
      <vt:lpstr>数据链路层交换原理：处理数据帧</vt:lpstr>
      <vt:lpstr>数据链路层交换原理：总结</vt:lpstr>
      <vt:lpstr> 链路层交换机：使用方式</vt:lpstr>
      <vt:lpstr>链路层交换机：使用方式</vt:lpstr>
      <vt:lpstr>目录</vt:lpstr>
      <vt:lpstr>虚拟局域网的动机</vt:lpstr>
      <vt:lpstr>虚拟局域网的类型</vt:lpstr>
      <vt:lpstr>虚拟局域网 – 类型1：基于端口</vt:lpstr>
      <vt:lpstr>虚拟局域网 – 类型1：基于端口</vt:lpstr>
      <vt:lpstr>虚拟局域网 – 类型1：基于端口</vt:lpstr>
      <vt:lpstr>虚拟局域网 – 类型2：基于MAC地址</vt:lpstr>
      <vt:lpstr>虚拟局域网 – 类型3：基于协议</vt:lpstr>
      <vt:lpstr>虚拟局域网 – 类型4：基于子网</vt:lpstr>
      <vt:lpstr>跨多交换机的虚拟局域网</vt:lpstr>
      <vt:lpstr>802.1Q帧格式</vt:lpstr>
      <vt:lpstr> 虚拟局域网</vt:lpstr>
      <vt:lpstr>目录</vt:lpstr>
      <vt:lpstr> 生成树协议</vt:lpstr>
      <vt:lpstr> 生成树协议</vt:lpstr>
      <vt:lpstr> 生成树协议</vt:lpstr>
      <vt:lpstr> 生成树协议</vt:lpstr>
      <vt:lpstr> 生成树协议</vt:lpstr>
      <vt:lpstr> 生成树协议</vt:lpstr>
      <vt:lpstr> 生成树协议</vt:lpstr>
      <vt:lpstr>目录</vt:lpstr>
      <vt:lpstr>PPP协议简介</vt:lpstr>
      <vt:lpstr>PPP协议实现的功能</vt:lpstr>
      <vt:lpstr>PPP协议未实现的功能</vt:lpstr>
      <vt:lpstr>PPP协议的构成</vt:lpstr>
      <vt:lpstr>PPP协议的工作状态及转换</vt:lpstr>
      <vt:lpstr>目录</vt:lpstr>
      <vt:lpstr>PPPoE概述</vt:lpstr>
      <vt:lpstr>PPPoE概述</vt:lpstr>
      <vt:lpstr>PPPoE组网方式</vt:lpstr>
      <vt:lpstr>PPPoE组网方式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Software-Defined Network Measurement </dc:title>
  <dc:creator>Qun Huang</dc:creator>
  <cp:lastModifiedBy>Qun Huang</cp:lastModifiedBy>
  <cp:revision>2128</cp:revision>
  <dcterms:created xsi:type="dcterms:W3CDTF">2016-06-13T18:10:06Z</dcterms:created>
  <dcterms:modified xsi:type="dcterms:W3CDTF">2024-12-10T02:42:08Z</dcterms:modified>
</cp:coreProperties>
</file>